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7" r:id="rId3"/>
    <p:sldId id="257" r:id="rId4"/>
    <p:sldId id="276" r:id="rId5"/>
    <p:sldId id="258" r:id="rId6"/>
    <p:sldId id="259" r:id="rId7"/>
    <p:sldId id="267" r:id="rId8"/>
    <p:sldId id="303" r:id="rId9"/>
    <p:sldId id="299" r:id="rId10"/>
    <p:sldId id="301" r:id="rId11"/>
    <p:sldId id="278" r:id="rId12"/>
  </p:sldIdLst>
  <p:sldSz cx="24384000" cy="137160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1pPr>
    <a:lvl2pPr marL="0" marR="0" indent="228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2pPr>
    <a:lvl3pPr marL="0" marR="0" indent="457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3pPr>
    <a:lvl4pPr marL="0" marR="0" indent="685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4pPr>
    <a:lvl5pPr marL="0" marR="0" indent="9144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5pPr>
    <a:lvl6pPr marL="0" marR="0" indent="11430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6pPr>
    <a:lvl7pPr marL="0" marR="0" indent="1371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7pPr>
    <a:lvl8pPr marL="0" marR="0" indent="1600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8pPr>
    <a:lvl9pPr marL="0" marR="0" indent="1828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40F11"/>
    <a:srgbClr val="FFFFFF"/>
    <a:srgbClr val="E9427A"/>
    <a:srgbClr val="282828"/>
    <a:srgbClr val="007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46"/>
    <p:restoredTop sz="94629"/>
  </p:normalViewPr>
  <p:slideViewPr>
    <p:cSldViewPr snapToGrid="0" snapToObjects="1">
      <p:cViewPr varScale="1">
        <p:scale>
          <a:sx n="41" d="100"/>
          <a:sy n="41" d="100"/>
        </p:scale>
        <p:origin x="475" y="4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924AEF00-3DBF-43E3-891E-33485CAB0B1A}" type="datetimeFigureOut">
              <a:rPr lang="sv-SE" smtClean="0"/>
              <a:t>2019-04-08</a:t>
            </a:fld>
            <a:endParaRPr lang="sv-SE"/>
          </a:p>
        </p:txBody>
      </p:sp>
      <p:sp>
        <p:nvSpPr>
          <p:cNvPr id="4" name="Platshållare för sidfo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FDE2291-98EB-40CB-8A3D-BBA7930A1B1D}" type="slidenum">
              <a:rPr lang="sv-SE" smtClean="0"/>
              <a:t>‹#›</a:t>
            </a:fld>
            <a:endParaRPr lang="sv-SE"/>
          </a:p>
        </p:txBody>
      </p:sp>
    </p:spTree>
    <p:extLst>
      <p:ext uri="{BB962C8B-B14F-4D97-AF65-F5344CB8AC3E}">
        <p14:creationId xmlns:p14="http://schemas.microsoft.com/office/powerpoint/2010/main" val="325692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79375" y="739775"/>
            <a:ext cx="6577013" cy="3700463"/>
          </a:xfrm>
          <a:prstGeom prst="rect">
            <a:avLst/>
          </a:prstGeom>
        </p:spPr>
        <p:txBody>
          <a:bodyPr/>
          <a:lstStyle/>
          <a:p>
            <a:endParaRPr/>
          </a:p>
        </p:txBody>
      </p:sp>
      <p:sp>
        <p:nvSpPr>
          <p:cNvPr id="28" name="Shape 28"/>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15798395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74576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139158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3091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94138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13210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387726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37474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MICHAELA</a:t>
            </a:r>
          </a:p>
        </p:txBody>
      </p:sp>
    </p:spTree>
    <p:extLst>
      <p:ext uri="{BB962C8B-B14F-4D97-AF65-F5344CB8AC3E}">
        <p14:creationId xmlns:p14="http://schemas.microsoft.com/office/powerpoint/2010/main" val="404427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74816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249232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35881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 name="Shape 12"/>
          <p:cNvSpPr>
            <a:spLocks noGrp="1"/>
          </p:cNvSpPr>
          <p:nvPr>
            <p:ph type="sldNum" sz="quarter" idx="2"/>
          </p:nvPr>
        </p:nvSpPr>
        <p:spPr>
          <a:xfrm>
            <a:off x="11971114" y="11525250"/>
            <a:ext cx="432247" cy="482601"/>
          </a:xfrm>
          <a:prstGeom prst="rect">
            <a:avLst/>
          </a:prstGeom>
        </p:spPr>
        <p:txBody>
          <a:bodyPr wrap="none"/>
          <a:lstStyle>
            <a:lvl1pPr>
              <a:defRPr sz="2400" cap="none" spc="0">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r>
              <a:t>Title Text</a:t>
            </a:r>
          </a:p>
        </p:txBody>
      </p:sp>
      <p:sp>
        <p:nvSpPr>
          <p:cNvPr id="20" name="Shape 2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 page">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121683" y="2765425"/>
            <a:ext cx="3413125" cy="3413125"/>
          </a:xfrm>
        </p:spPr>
        <p:txBody>
          <a:bodyPr/>
          <a:lstStyle/>
          <a:p>
            <a:endParaRPr lang="en-US"/>
          </a:p>
        </p:txBody>
      </p:sp>
      <p:sp>
        <p:nvSpPr>
          <p:cNvPr id="7" name="Picture Placeholder 2"/>
          <p:cNvSpPr>
            <a:spLocks noGrp="1"/>
          </p:cNvSpPr>
          <p:nvPr>
            <p:ph type="pic" sz="quarter" idx="11"/>
          </p:nvPr>
        </p:nvSpPr>
        <p:spPr>
          <a:xfrm>
            <a:off x="6909380" y="2765424"/>
            <a:ext cx="3413125" cy="3413125"/>
          </a:xfrm>
        </p:spPr>
        <p:txBody>
          <a:bodyPr/>
          <a:lstStyle/>
          <a:p>
            <a:endParaRPr lang="en-US"/>
          </a:p>
        </p:txBody>
      </p:sp>
      <p:sp>
        <p:nvSpPr>
          <p:cNvPr id="8" name="Picture Placeholder 2"/>
          <p:cNvSpPr>
            <a:spLocks noGrp="1"/>
          </p:cNvSpPr>
          <p:nvPr>
            <p:ph type="pic" sz="quarter" idx="12"/>
          </p:nvPr>
        </p:nvSpPr>
        <p:spPr>
          <a:xfrm>
            <a:off x="10697077" y="2765424"/>
            <a:ext cx="3413125" cy="3413125"/>
          </a:xfrm>
        </p:spPr>
        <p:txBody>
          <a:bodyPr/>
          <a:lstStyle/>
          <a:p>
            <a:endParaRPr lang="en-US"/>
          </a:p>
        </p:txBody>
      </p:sp>
      <p:sp>
        <p:nvSpPr>
          <p:cNvPr id="9" name="Picture Placeholder 2"/>
          <p:cNvSpPr>
            <a:spLocks noGrp="1"/>
          </p:cNvSpPr>
          <p:nvPr>
            <p:ph type="pic" sz="quarter" idx="13"/>
          </p:nvPr>
        </p:nvSpPr>
        <p:spPr>
          <a:xfrm>
            <a:off x="14484774" y="2765423"/>
            <a:ext cx="3413125" cy="3413125"/>
          </a:xfrm>
        </p:spPr>
        <p:txBody>
          <a:bodyPr/>
          <a:lstStyle/>
          <a:p>
            <a:endParaRPr lang="en-US"/>
          </a:p>
        </p:txBody>
      </p:sp>
      <p:sp>
        <p:nvSpPr>
          <p:cNvPr id="10" name="Picture Placeholder 2"/>
          <p:cNvSpPr>
            <a:spLocks noGrp="1"/>
          </p:cNvSpPr>
          <p:nvPr>
            <p:ph type="pic" sz="quarter" idx="14"/>
          </p:nvPr>
        </p:nvSpPr>
        <p:spPr>
          <a:xfrm>
            <a:off x="18272471" y="2765423"/>
            <a:ext cx="3413125" cy="3413125"/>
          </a:xfrm>
        </p:spPr>
        <p:txBody>
          <a:bodyPr/>
          <a:lstStyle/>
          <a:p>
            <a:endParaRPr lang="en-US"/>
          </a:p>
        </p:txBody>
      </p:sp>
      <p:sp>
        <p:nvSpPr>
          <p:cNvPr id="11" name="Picture Placeholder 2"/>
          <p:cNvSpPr>
            <a:spLocks noGrp="1"/>
          </p:cNvSpPr>
          <p:nvPr>
            <p:ph type="pic" sz="quarter" idx="15"/>
          </p:nvPr>
        </p:nvSpPr>
        <p:spPr>
          <a:xfrm>
            <a:off x="3121683" y="6508518"/>
            <a:ext cx="3413125" cy="3413125"/>
          </a:xfrm>
        </p:spPr>
        <p:txBody>
          <a:bodyPr/>
          <a:lstStyle/>
          <a:p>
            <a:endParaRPr lang="en-US"/>
          </a:p>
        </p:txBody>
      </p:sp>
      <p:sp>
        <p:nvSpPr>
          <p:cNvPr id="12" name="Picture Placeholder 2"/>
          <p:cNvSpPr>
            <a:spLocks noGrp="1"/>
          </p:cNvSpPr>
          <p:nvPr>
            <p:ph type="pic" sz="quarter" idx="16"/>
          </p:nvPr>
        </p:nvSpPr>
        <p:spPr>
          <a:xfrm>
            <a:off x="6909380" y="6508517"/>
            <a:ext cx="3413125" cy="3413125"/>
          </a:xfrm>
        </p:spPr>
        <p:txBody>
          <a:bodyPr/>
          <a:lstStyle/>
          <a:p>
            <a:endParaRPr lang="en-US"/>
          </a:p>
        </p:txBody>
      </p:sp>
      <p:sp>
        <p:nvSpPr>
          <p:cNvPr id="13" name="Picture Placeholder 2"/>
          <p:cNvSpPr>
            <a:spLocks noGrp="1"/>
          </p:cNvSpPr>
          <p:nvPr>
            <p:ph type="pic" sz="quarter" idx="17"/>
          </p:nvPr>
        </p:nvSpPr>
        <p:spPr>
          <a:xfrm>
            <a:off x="10697077" y="6508517"/>
            <a:ext cx="3413125" cy="3413125"/>
          </a:xfrm>
        </p:spPr>
        <p:txBody>
          <a:bodyPr/>
          <a:lstStyle/>
          <a:p>
            <a:endParaRPr lang="en-US"/>
          </a:p>
        </p:txBody>
      </p:sp>
      <p:sp>
        <p:nvSpPr>
          <p:cNvPr id="14" name="Picture Placeholder 2"/>
          <p:cNvSpPr>
            <a:spLocks noGrp="1"/>
          </p:cNvSpPr>
          <p:nvPr>
            <p:ph type="pic" sz="quarter" idx="18"/>
          </p:nvPr>
        </p:nvSpPr>
        <p:spPr>
          <a:xfrm>
            <a:off x="14484774" y="6508516"/>
            <a:ext cx="3413125" cy="3413125"/>
          </a:xfrm>
        </p:spPr>
        <p:txBody>
          <a:bodyPr/>
          <a:lstStyle/>
          <a:p>
            <a:endParaRPr lang="en-US"/>
          </a:p>
        </p:txBody>
      </p:sp>
      <p:sp>
        <p:nvSpPr>
          <p:cNvPr id="15" name="Picture Placeholder 2"/>
          <p:cNvSpPr>
            <a:spLocks noGrp="1"/>
          </p:cNvSpPr>
          <p:nvPr>
            <p:ph type="pic" sz="quarter" idx="19"/>
          </p:nvPr>
        </p:nvSpPr>
        <p:spPr>
          <a:xfrm>
            <a:off x="18272471" y="6508516"/>
            <a:ext cx="3413125" cy="3413125"/>
          </a:xfrm>
        </p:spPr>
        <p:txBody>
          <a:bodyPr/>
          <a:lstStyle/>
          <a:p>
            <a:endParaRPr lang="en-US"/>
          </a:p>
        </p:txBody>
      </p:sp>
    </p:spTree>
    <p:extLst>
      <p:ext uri="{BB962C8B-B14F-4D97-AF65-F5344CB8AC3E}">
        <p14:creationId xmlns:p14="http://schemas.microsoft.com/office/powerpoint/2010/main" val="11905732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21683" y="2765425"/>
            <a:ext cx="3413125" cy="3413125"/>
          </a:xfrm>
        </p:spPr>
        <p:txBody>
          <a:bodyPr/>
          <a:lstStyle/>
          <a:p>
            <a:endParaRPr lang="en-US"/>
          </a:p>
        </p:txBody>
      </p:sp>
      <p:sp>
        <p:nvSpPr>
          <p:cNvPr id="4" name="Picture Placeholder 2"/>
          <p:cNvSpPr>
            <a:spLocks noGrp="1"/>
          </p:cNvSpPr>
          <p:nvPr>
            <p:ph type="pic" sz="quarter" idx="11"/>
          </p:nvPr>
        </p:nvSpPr>
        <p:spPr>
          <a:xfrm>
            <a:off x="6909380" y="2765424"/>
            <a:ext cx="3413125" cy="3413125"/>
          </a:xfrm>
        </p:spPr>
        <p:txBody>
          <a:bodyPr/>
          <a:lstStyle/>
          <a:p>
            <a:endParaRPr lang="en-US"/>
          </a:p>
        </p:txBody>
      </p:sp>
      <p:sp>
        <p:nvSpPr>
          <p:cNvPr id="5" name="Picture Placeholder 2"/>
          <p:cNvSpPr>
            <a:spLocks noGrp="1"/>
          </p:cNvSpPr>
          <p:nvPr>
            <p:ph type="pic" sz="quarter" idx="12"/>
          </p:nvPr>
        </p:nvSpPr>
        <p:spPr>
          <a:xfrm>
            <a:off x="10697077" y="2765424"/>
            <a:ext cx="3413125" cy="3413125"/>
          </a:xfrm>
        </p:spPr>
        <p:txBody>
          <a:bodyPr/>
          <a:lstStyle/>
          <a:p>
            <a:endParaRPr lang="en-US"/>
          </a:p>
        </p:txBody>
      </p:sp>
      <p:sp>
        <p:nvSpPr>
          <p:cNvPr id="6" name="Picture Placeholder 2"/>
          <p:cNvSpPr>
            <a:spLocks noGrp="1"/>
          </p:cNvSpPr>
          <p:nvPr>
            <p:ph type="pic" sz="quarter" idx="13"/>
          </p:nvPr>
        </p:nvSpPr>
        <p:spPr>
          <a:xfrm>
            <a:off x="14484774" y="2765423"/>
            <a:ext cx="3413125" cy="3413125"/>
          </a:xfrm>
        </p:spPr>
        <p:txBody>
          <a:bodyPr/>
          <a:lstStyle/>
          <a:p>
            <a:endParaRPr lang="en-US"/>
          </a:p>
        </p:txBody>
      </p:sp>
      <p:sp>
        <p:nvSpPr>
          <p:cNvPr id="7" name="Picture Placeholder 2"/>
          <p:cNvSpPr>
            <a:spLocks noGrp="1"/>
          </p:cNvSpPr>
          <p:nvPr>
            <p:ph type="pic" sz="quarter" idx="14"/>
          </p:nvPr>
        </p:nvSpPr>
        <p:spPr>
          <a:xfrm>
            <a:off x="18272471" y="2765423"/>
            <a:ext cx="3413125" cy="3413125"/>
          </a:xfrm>
        </p:spPr>
        <p:txBody>
          <a:bodyPr/>
          <a:lstStyle/>
          <a:p>
            <a:endParaRPr lang="en-US"/>
          </a:p>
        </p:txBody>
      </p:sp>
      <p:sp>
        <p:nvSpPr>
          <p:cNvPr id="8" name="Picture Placeholder 2"/>
          <p:cNvSpPr>
            <a:spLocks noGrp="1"/>
          </p:cNvSpPr>
          <p:nvPr>
            <p:ph type="pic" sz="quarter" idx="15"/>
          </p:nvPr>
        </p:nvSpPr>
        <p:spPr>
          <a:xfrm>
            <a:off x="3121683" y="6508518"/>
            <a:ext cx="3413125" cy="3413125"/>
          </a:xfrm>
        </p:spPr>
        <p:txBody>
          <a:bodyPr/>
          <a:lstStyle/>
          <a:p>
            <a:endParaRPr lang="en-US"/>
          </a:p>
        </p:txBody>
      </p:sp>
      <p:sp>
        <p:nvSpPr>
          <p:cNvPr id="9" name="Picture Placeholder 2"/>
          <p:cNvSpPr>
            <a:spLocks noGrp="1"/>
          </p:cNvSpPr>
          <p:nvPr>
            <p:ph type="pic" sz="quarter" idx="16"/>
          </p:nvPr>
        </p:nvSpPr>
        <p:spPr>
          <a:xfrm>
            <a:off x="6909380" y="6508517"/>
            <a:ext cx="3413125" cy="3413125"/>
          </a:xfrm>
        </p:spPr>
        <p:txBody>
          <a:bodyPr/>
          <a:lstStyle/>
          <a:p>
            <a:endParaRPr lang="en-US"/>
          </a:p>
        </p:txBody>
      </p:sp>
      <p:sp>
        <p:nvSpPr>
          <p:cNvPr id="10" name="Picture Placeholder 2"/>
          <p:cNvSpPr>
            <a:spLocks noGrp="1"/>
          </p:cNvSpPr>
          <p:nvPr>
            <p:ph type="pic" sz="quarter" idx="17"/>
          </p:nvPr>
        </p:nvSpPr>
        <p:spPr>
          <a:xfrm>
            <a:off x="10697077" y="6508517"/>
            <a:ext cx="3413125" cy="3413125"/>
          </a:xfrm>
        </p:spPr>
        <p:txBody>
          <a:bodyPr/>
          <a:lstStyle/>
          <a:p>
            <a:endParaRPr lang="en-US"/>
          </a:p>
        </p:txBody>
      </p:sp>
      <p:sp>
        <p:nvSpPr>
          <p:cNvPr id="11" name="Picture Placeholder 2"/>
          <p:cNvSpPr>
            <a:spLocks noGrp="1"/>
          </p:cNvSpPr>
          <p:nvPr>
            <p:ph type="pic" sz="quarter" idx="18"/>
          </p:nvPr>
        </p:nvSpPr>
        <p:spPr>
          <a:xfrm>
            <a:off x="14484774" y="6508516"/>
            <a:ext cx="3413125" cy="3413125"/>
          </a:xfrm>
        </p:spPr>
        <p:txBody>
          <a:bodyPr/>
          <a:lstStyle/>
          <a:p>
            <a:endParaRPr lang="en-US"/>
          </a:p>
        </p:txBody>
      </p:sp>
      <p:sp>
        <p:nvSpPr>
          <p:cNvPr id="13" name="Picture Placeholder 2"/>
          <p:cNvSpPr>
            <a:spLocks noGrp="1"/>
          </p:cNvSpPr>
          <p:nvPr>
            <p:ph type="pic" sz="quarter" idx="19"/>
          </p:nvPr>
        </p:nvSpPr>
        <p:spPr>
          <a:xfrm>
            <a:off x="18272471" y="6508516"/>
            <a:ext cx="3413125" cy="3413125"/>
          </a:xfrm>
        </p:spPr>
        <p:txBody>
          <a:bodyPr/>
          <a:lstStyle/>
          <a:p>
            <a:endParaRPr lang="en-US"/>
          </a:p>
        </p:txBody>
      </p:sp>
    </p:spTree>
    <p:extLst>
      <p:ext uri="{BB962C8B-B14F-4D97-AF65-F5344CB8AC3E}">
        <p14:creationId xmlns:p14="http://schemas.microsoft.com/office/powerpoint/2010/main" val="32388208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3144244" y="12526236"/>
            <a:ext cx="831289" cy="831289"/>
          </a:xfrm>
          <a:prstGeom prst="ellipse">
            <a:avLst/>
          </a:prstGeom>
          <a:solidFill>
            <a:srgbClr val="282828"/>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 name="Shape 3"/>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Title Text</a:t>
            </a:r>
          </a:p>
        </p:txBody>
      </p:sp>
      <p:sp>
        <p:nvSpPr>
          <p:cNvPr id="4" name="Shape 4"/>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23255935" y="12764080"/>
            <a:ext cx="607908" cy="355601"/>
          </a:xfrm>
          <a:prstGeom prst="rect">
            <a:avLst/>
          </a:prstGeom>
          <a:ln w="3175">
            <a:miter lim="400000"/>
          </a:ln>
        </p:spPr>
        <p:txBody>
          <a:bodyPr lIns="38100" tIns="38100" rIns="38100" bIns="38100">
            <a:spAutoFit/>
          </a:bodyPr>
          <a:lstStyle>
            <a:lvl1pPr algn="ctr">
              <a:defRPr sz="1800" cap="all" spc="360">
                <a:solidFill>
                  <a:srgbClr val="FFFFFF"/>
                </a:solidFill>
                <a:latin typeface="+mn-lt"/>
                <a:ea typeface="+mn-ea"/>
                <a:cs typeface="+mn-cs"/>
                <a:sym typeface="Montserrat-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1pPr>
      <a:lvl2pPr marL="0" marR="0" indent="228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2pPr>
      <a:lvl3pPr marL="0" marR="0" indent="457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3pPr>
      <a:lvl4pPr marL="0" marR="0" indent="685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4pPr>
      <a:lvl5pPr marL="0" marR="0" indent="9144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5pPr>
      <a:lvl6pPr marL="0" marR="0" indent="11430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6pPr>
      <a:lvl7pPr marL="0" marR="0" indent="1371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7pPr>
      <a:lvl8pPr marL="0" marR="0" indent="1600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8pPr>
      <a:lvl9pPr marL="0" marR="0" indent="1828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9pPr>
    </p:titleStyle>
    <p:bodyStyle>
      <a:lvl1pPr marL="0" marR="0" indent="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1pPr>
      <a:lvl2pPr marL="0" marR="0" indent="228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2pPr>
      <a:lvl3pPr marL="0" marR="0" indent="457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3pPr>
      <a:lvl4pPr marL="0" marR="0" indent="685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4pPr>
      <a:lvl5pPr marL="0" marR="0" indent="9144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5pPr>
      <a:lvl6pPr marL="0" marR="0" indent="11430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6pPr>
      <a:lvl7pPr marL="0" marR="0" indent="1371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7pPr>
      <a:lvl8pPr marL="0" marR="0" indent="1600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8pPr>
      <a:lvl9pPr marL="0" marR="0" indent="1828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9pPr>
    </p:bodyStyle>
    <p:otherStyle>
      <a:lvl1pPr marL="0" marR="0" indent="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1pPr>
      <a:lvl2pPr marL="0" marR="0" indent="2286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2pPr>
      <a:lvl3pPr marL="0" marR="0" indent="4572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3pPr>
      <a:lvl4pPr marL="0" marR="0" indent="6858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4pPr>
      <a:lvl5pPr marL="0" marR="0" indent="9144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5pPr>
      <a:lvl6pPr marL="0" marR="0" indent="11430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6pPr>
      <a:lvl7pPr marL="0" marR="0" indent="13716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7pPr>
      <a:lvl8pPr marL="0" marR="0" indent="16002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8pPr>
      <a:lvl9pPr marL="0" marR="0" indent="18288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mailto:Klara.bjorkum@vastervik.s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michaela.ericsson@vastervik.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hyperlink" Target="https://www.google.se/url?sa=i&amp;rct=j&amp;q=&amp;esrc=s&amp;source=images&amp;cd=&amp;cad=rja&amp;uact=8&amp;ved=2ahUKEwi4nMyH_9LaAhWBCSwKHcl6D-QQjRx6BAgAEAU&amp;url=https://se.depositphotos.com/109799806/stock-illustration-spanish-flag-made-in-brush.html&amp;psig=AOvVaw1J0pjLjdjw20YA9t6YEXVE&amp;ust=1524661964260261" TargetMode="External"/><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latshållare för bild 28">
            <a:extLst>
              <a:ext uri="{FF2B5EF4-FFF2-40B4-BE49-F238E27FC236}">
                <a16:creationId xmlns:a16="http://schemas.microsoft.com/office/drawing/2014/main" id="{D1F62BA0-32C0-43BD-BDF3-EB7607F6C9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772" b="13772"/>
          <a:stretch>
            <a:fillRect/>
          </a:stretch>
        </p:blipFill>
        <p:spPr>
          <a:xfrm>
            <a:off x="736600" y="784225"/>
            <a:ext cx="22910800" cy="12147550"/>
          </a:xfrm>
          <a:solidFill>
            <a:schemeClr val="bg2"/>
          </a:solidFill>
        </p:spPr>
      </p:pic>
      <p:sp>
        <p:nvSpPr>
          <p:cNvPr id="31" name="Shape 31"/>
          <p:cNvSpPr/>
          <p:nvPr/>
        </p:nvSpPr>
        <p:spPr>
          <a:xfrm>
            <a:off x="8102483" y="2793883"/>
            <a:ext cx="8179035" cy="8179034"/>
          </a:xfrm>
          <a:prstGeom prst="ellipse">
            <a:avLst/>
          </a:prstGeom>
          <a:solidFill>
            <a:srgbClr val="140F1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pic>
        <p:nvPicPr>
          <p:cNvPr id="3" name="Bildobjekt 2">
            <a:extLst>
              <a:ext uri="{FF2B5EF4-FFF2-40B4-BE49-F238E27FC236}">
                <a16:creationId xmlns:a16="http://schemas.microsoft.com/office/drawing/2014/main" id="{F6FE408B-4A17-4765-8C62-A0897C924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1931" y="5428513"/>
            <a:ext cx="10982528" cy="290977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14C3011-5EBB-4952-8715-9B35D393F549}"/>
              </a:ext>
            </a:extLst>
          </p:cNvPr>
          <p:cNvPicPr>
            <a:picLocks noChangeAspect="1"/>
          </p:cNvPicPr>
          <p:nvPr/>
        </p:nvPicPr>
        <p:blipFill rotWithShape="1">
          <a:blip r:embed="rId3">
            <a:extLst>
              <a:ext uri="{28A0092B-C50C-407E-A947-70E740481C1C}">
                <a14:useLocalDpi xmlns:a14="http://schemas.microsoft.com/office/drawing/2010/main" val="0"/>
              </a:ext>
            </a:extLst>
          </a:blip>
          <a:srcRect r="-1" b="7484"/>
          <a:stretch/>
        </p:blipFill>
        <p:spPr>
          <a:xfrm>
            <a:off x="12816554" y="962528"/>
            <a:ext cx="4427622" cy="5711598"/>
          </a:xfrm>
          <a:prstGeom prst="rect">
            <a:avLst/>
          </a:prstGeom>
        </p:spPr>
      </p:pic>
      <p:pic>
        <p:nvPicPr>
          <p:cNvPr id="3" name="Picture 3" descr="F:\KSF\Aok\Campus\- Kommunikation och marknadsföring\Bilder-BS\Campus-vastervik\2017\Porträtt\9806 Michaela Ericsson.jpg">
            <a:extLst>
              <a:ext uri="{FF2B5EF4-FFF2-40B4-BE49-F238E27FC236}">
                <a16:creationId xmlns:a16="http://schemas.microsoft.com/office/drawing/2014/main" id="{CB9020E2-80EA-4542-9F63-7202BF5DC77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 b="11257"/>
          <a:stretch/>
        </p:blipFill>
        <p:spPr bwMode="auto">
          <a:xfrm>
            <a:off x="17552182" y="5007454"/>
            <a:ext cx="5862554" cy="7794146"/>
          </a:xfrm>
          <a:prstGeom prst="rect">
            <a:avLst/>
          </a:prstGeom>
          <a:extLst>
            <a:ext uri="{909E8E84-426E-40DD-AFC4-6F175D3DCCD1}">
              <a14:hiddenFill xmlns:a14="http://schemas.microsoft.com/office/drawing/2010/main">
                <a:solidFill>
                  <a:srgbClr val="FFFFFF"/>
                </a:solidFill>
              </a14:hiddenFill>
            </a:ext>
          </a:extLst>
        </p:spPr>
      </p:pic>
      <p:sp>
        <p:nvSpPr>
          <p:cNvPr id="4" name="Shape 90">
            <a:extLst>
              <a:ext uri="{FF2B5EF4-FFF2-40B4-BE49-F238E27FC236}">
                <a16:creationId xmlns:a16="http://schemas.microsoft.com/office/drawing/2014/main" id="{F9539499-D57B-40C9-A0AB-B30684F4BC56}"/>
              </a:ext>
            </a:extLst>
          </p:cNvPr>
          <p:cNvSpPr/>
          <p:nvPr/>
        </p:nvSpPr>
        <p:spPr>
          <a:xfrm>
            <a:off x="6572198" y="463339"/>
            <a:ext cx="3413505" cy="3413505"/>
          </a:xfrm>
          <a:prstGeom prst="ellipse">
            <a:avLst/>
          </a:prstGeom>
          <a:solidFill>
            <a:srgbClr val="140F1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91">
            <a:extLst>
              <a:ext uri="{FF2B5EF4-FFF2-40B4-BE49-F238E27FC236}">
                <a16:creationId xmlns:a16="http://schemas.microsoft.com/office/drawing/2014/main" id="{700194E5-2ECC-41CD-90A8-A36F1F255181}"/>
              </a:ext>
            </a:extLst>
          </p:cNvPr>
          <p:cNvSpPr/>
          <p:nvPr/>
        </p:nvSpPr>
        <p:spPr>
          <a:xfrm>
            <a:off x="6885374" y="1827673"/>
            <a:ext cx="2758769" cy="692497"/>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defTabSz="642937">
              <a:spcBef>
                <a:spcPts val="4300"/>
              </a:spcBef>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0000" baseline="-1999">
                <a:solidFill>
                  <a:srgbClr val="FFFFFF"/>
                </a:solidFill>
                <a:latin typeface="et-line"/>
                <a:ea typeface="et-line"/>
                <a:cs typeface="et-line"/>
                <a:sym typeface="et-line"/>
              </a:defRPr>
            </a:lvl1pPr>
          </a:lstStyle>
          <a:p>
            <a:pPr algn="ctr"/>
            <a:r>
              <a:rPr lang="sv-SE" sz="4000" b="1" baseline="0" dirty="0">
                <a:latin typeface="Calibri" panose="020F0502020204030204" pitchFamily="34" charset="0"/>
              </a:rPr>
              <a:t>UTFÖRANDE</a:t>
            </a:r>
            <a:endParaRPr sz="4000" b="1" dirty="0">
              <a:latin typeface="Calibri" panose="020F0502020204030204" pitchFamily="34" charset="0"/>
            </a:endParaRPr>
          </a:p>
        </p:txBody>
      </p:sp>
      <p:sp>
        <p:nvSpPr>
          <p:cNvPr id="6" name="Rektangel 5">
            <a:extLst>
              <a:ext uri="{FF2B5EF4-FFF2-40B4-BE49-F238E27FC236}">
                <a16:creationId xmlns:a16="http://schemas.microsoft.com/office/drawing/2014/main" id="{3AAEA760-F2A0-4DDE-A4A3-6512F6032C8B}"/>
              </a:ext>
            </a:extLst>
          </p:cNvPr>
          <p:cNvSpPr/>
          <p:nvPr/>
        </p:nvSpPr>
        <p:spPr>
          <a:xfrm>
            <a:off x="12816554" y="7035800"/>
            <a:ext cx="4427622" cy="5711598"/>
          </a:xfrm>
          <a:prstGeom prst="rect">
            <a:avLst/>
          </a:prstGeom>
          <a:solidFill>
            <a:srgbClr val="DCDEE0"/>
          </a:solidFill>
          <a:ln w="3175">
            <a:miter lim="400000"/>
          </a:ln>
        </p:spPr>
        <p:txBody>
          <a:bodyPr lIns="38100" tIns="38100" rIns="38100" bIns="38100" rtlCol="0" anchor="ctr"/>
          <a:lstStyle/>
          <a:p>
            <a:pPr algn="r"/>
            <a:r>
              <a:rPr lang="sv-SE" sz="4400" dirty="0">
                <a:solidFill>
                  <a:srgbClr val="140F11"/>
                </a:solidFill>
                <a:latin typeface="Calibri" panose="020F0502020204030204" pitchFamily="34" charset="0"/>
                <a:ea typeface="Helvetica Light"/>
                <a:cs typeface="Helvetica Light"/>
                <a:sym typeface="Helvetica Light"/>
              </a:rPr>
              <a:t>Michaela Ericsson</a:t>
            </a:r>
            <a:br>
              <a:rPr lang="sv-SE" sz="4400" dirty="0">
                <a:solidFill>
                  <a:srgbClr val="140F11"/>
                </a:solidFill>
                <a:latin typeface="Calibri" panose="020F0502020204030204" pitchFamily="34" charset="0"/>
                <a:ea typeface="Helvetica Light"/>
                <a:cs typeface="Helvetica Light"/>
                <a:sym typeface="Helvetica Light"/>
              </a:rPr>
            </a:br>
            <a:r>
              <a:rPr lang="sv-SE" sz="4400" dirty="0">
                <a:solidFill>
                  <a:srgbClr val="140F11"/>
                </a:solidFill>
                <a:latin typeface="Calibri" panose="020F0502020204030204" pitchFamily="34" charset="0"/>
                <a:ea typeface="Helvetica Light"/>
                <a:cs typeface="Helvetica Light"/>
                <a:sym typeface="Helvetica Light"/>
              </a:rPr>
              <a:t>ansvarar för </a:t>
            </a:r>
            <a:r>
              <a:rPr lang="sv-SE" sz="4400" dirty="0" err="1">
                <a:solidFill>
                  <a:srgbClr val="140F11"/>
                </a:solidFill>
                <a:latin typeface="Calibri" panose="020F0502020204030204" pitchFamily="34" charset="0"/>
                <a:ea typeface="Helvetica Light"/>
                <a:cs typeface="Helvetica Light"/>
                <a:sym typeface="Helvetica Light"/>
              </a:rPr>
              <a:t>forskningsprojek-tet</a:t>
            </a:r>
            <a:r>
              <a:rPr lang="sv-SE" sz="4400" dirty="0">
                <a:solidFill>
                  <a:srgbClr val="140F11"/>
                </a:solidFill>
                <a:latin typeface="Calibri" panose="020F0502020204030204" pitchFamily="34" charset="0"/>
                <a:ea typeface="Helvetica Light"/>
                <a:cs typeface="Helvetica Light"/>
                <a:sym typeface="Helvetica Light"/>
              </a:rPr>
              <a:t> (registerstudie och intervjustudie)</a:t>
            </a:r>
          </a:p>
        </p:txBody>
      </p:sp>
      <p:sp>
        <p:nvSpPr>
          <p:cNvPr id="7" name="Rektangel 6">
            <a:extLst>
              <a:ext uri="{FF2B5EF4-FFF2-40B4-BE49-F238E27FC236}">
                <a16:creationId xmlns:a16="http://schemas.microsoft.com/office/drawing/2014/main" id="{92853F35-63DF-4A7C-AAE0-418CD539AB7D}"/>
              </a:ext>
            </a:extLst>
          </p:cNvPr>
          <p:cNvSpPr/>
          <p:nvPr/>
        </p:nvSpPr>
        <p:spPr>
          <a:xfrm>
            <a:off x="17552182" y="962528"/>
            <a:ext cx="5862554" cy="3812672"/>
          </a:xfrm>
          <a:prstGeom prst="rect">
            <a:avLst/>
          </a:prstGeom>
          <a:solidFill>
            <a:srgbClr val="DCDEE0"/>
          </a:solidFill>
          <a:ln w="3175">
            <a:miter lim="400000"/>
          </a:ln>
        </p:spPr>
        <p:txBody>
          <a:bodyPr lIns="38100" tIns="38100" rIns="38100" bIns="38100" rtlCol="0" anchor="ctr"/>
          <a:lstStyle/>
          <a:p>
            <a:r>
              <a:rPr lang="sv-SE" sz="4400" dirty="0">
                <a:solidFill>
                  <a:srgbClr val="140F11"/>
                </a:solidFill>
                <a:latin typeface="Calibri" panose="020F0502020204030204" pitchFamily="34" charset="0"/>
                <a:ea typeface="Helvetica Light"/>
                <a:cs typeface="Helvetica Light"/>
                <a:sym typeface="Helvetica Light"/>
              </a:rPr>
              <a:t>Magnus Broström</a:t>
            </a:r>
            <a:br>
              <a:rPr lang="sv-SE" sz="4400" dirty="0">
                <a:solidFill>
                  <a:srgbClr val="140F11"/>
                </a:solidFill>
                <a:latin typeface="Calibri" panose="020F0502020204030204" pitchFamily="34" charset="0"/>
                <a:ea typeface="Helvetica Light"/>
                <a:cs typeface="Helvetica Light"/>
                <a:sym typeface="Helvetica Light"/>
              </a:rPr>
            </a:br>
            <a:r>
              <a:rPr lang="sv-SE" sz="4400" dirty="0">
                <a:solidFill>
                  <a:srgbClr val="140F11"/>
                </a:solidFill>
                <a:latin typeface="Calibri" panose="020F0502020204030204" pitchFamily="34" charset="0"/>
                <a:ea typeface="Helvetica Light"/>
                <a:cs typeface="Helvetica Light"/>
                <a:sym typeface="Helvetica Light"/>
              </a:rPr>
              <a:t>ansvarar för forskningscirklarna</a:t>
            </a:r>
          </a:p>
        </p:txBody>
      </p:sp>
      <p:sp>
        <p:nvSpPr>
          <p:cNvPr id="8" name="Shape 92">
            <a:extLst>
              <a:ext uri="{FF2B5EF4-FFF2-40B4-BE49-F238E27FC236}">
                <a16:creationId xmlns:a16="http://schemas.microsoft.com/office/drawing/2014/main" id="{7D67F2EF-16A8-441F-8693-06D681D940CE}"/>
              </a:ext>
            </a:extLst>
          </p:cNvPr>
          <p:cNvSpPr/>
          <p:nvPr/>
        </p:nvSpPr>
        <p:spPr>
          <a:xfrm>
            <a:off x="1798089" y="5266731"/>
            <a:ext cx="9149311" cy="546036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r>
              <a:rPr lang="sv-SE" sz="4000" dirty="0">
                <a:solidFill>
                  <a:srgbClr val="140F11"/>
                </a:solidFill>
                <a:latin typeface="Calibri" panose="020F0502020204030204" pitchFamily="34" charset="0"/>
              </a:rPr>
              <a:t>Projektet rör äldre och ensamhet och är ett utvecklings- och ett forskningsprojekt med två delar.</a:t>
            </a:r>
          </a:p>
          <a:p>
            <a:pPr marL="457200" indent="-457200">
              <a:buFont typeface="Arial" panose="020B0604020202020204" pitchFamily="34" charset="0"/>
              <a:buChar char="•"/>
            </a:pPr>
            <a:r>
              <a:rPr lang="sv-SE" sz="4000" dirty="0">
                <a:solidFill>
                  <a:srgbClr val="140F11"/>
                </a:solidFill>
                <a:latin typeface="Calibri" panose="020F0502020204030204" pitchFamily="34" charset="0"/>
              </a:rPr>
              <a:t>Den </a:t>
            </a:r>
            <a:r>
              <a:rPr lang="sv-SE" sz="4000" i="1" dirty="0">
                <a:solidFill>
                  <a:srgbClr val="140F11"/>
                </a:solidFill>
                <a:latin typeface="Calibri" panose="020F0502020204030204" pitchFamily="34" charset="0"/>
              </a:rPr>
              <a:t>första</a:t>
            </a:r>
            <a:r>
              <a:rPr lang="sv-SE" sz="4000" dirty="0">
                <a:solidFill>
                  <a:srgbClr val="140F11"/>
                </a:solidFill>
                <a:latin typeface="Calibri" panose="020F0502020204030204" pitchFamily="34" charset="0"/>
              </a:rPr>
              <a:t> delen är ett forskningsprojekt</a:t>
            </a:r>
          </a:p>
          <a:p>
            <a:pPr marL="457200" indent="-457200">
              <a:buFont typeface="Arial" panose="020B0604020202020204" pitchFamily="34" charset="0"/>
              <a:buChar char="•"/>
            </a:pPr>
            <a:r>
              <a:rPr lang="sv-SE" sz="4000" dirty="0">
                <a:solidFill>
                  <a:srgbClr val="140F11"/>
                </a:solidFill>
                <a:latin typeface="Calibri" panose="020F0502020204030204" pitchFamily="34" charset="0"/>
              </a:rPr>
              <a:t>Den </a:t>
            </a:r>
            <a:r>
              <a:rPr lang="sv-SE" sz="4000" i="1" dirty="0">
                <a:solidFill>
                  <a:srgbClr val="140F11"/>
                </a:solidFill>
                <a:latin typeface="Calibri" panose="020F0502020204030204" pitchFamily="34" charset="0"/>
              </a:rPr>
              <a:t>andra</a:t>
            </a:r>
            <a:r>
              <a:rPr lang="sv-SE" sz="4000" dirty="0">
                <a:solidFill>
                  <a:srgbClr val="140F11"/>
                </a:solidFill>
                <a:latin typeface="Calibri" panose="020F0502020204030204" pitchFamily="34" charset="0"/>
              </a:rPr>
              <a:t> delen är en forskningscirkel </a:t>
            </a:r>
          </a:p>
          <a:p>
            <a:pPr marL="457200" indent="-457200">
              <a:buFont typeface="Arial" panose="020B0604020202020204" pitchFamily="34" charset="0"/>
              <a:buChar char="•"/>
            </a:pPr>
            <a:endParaRPr lang="sv-SE" sz="4000" dirty="0">
              <a:solidFill>
                <a:srgbClr val="140F11"/>
              </a:solidFill>
              <a:latin typeface="Calibri" panose="020F0502020204030204" pitchFamily="34" charset="0"/>
            </a:endParaRPr>
          </a:p>
          <a:p>
            <a:pPr marL="457200" indent="-457200">
              <a:buFont typeface="Arial" panose="020B0604020202020204" pitchFamily="34" charset="0"/>
              <a:buChar char="•"/>
            </a:pPr>
            <a:r>
              <a:rPr lang="sv-SE" sz="4000" dirty="0">
                <a:solidFill>
                  <a:srgbClr val="140F11"/>
                </a:solidFill>
                <a:latin typeface="Calibri" panose="020F0502020204030204" pitchFamily="34" charset="0"/>
              </a:rPr>
              <a:t>Efter avslutat projekt ska resultatet redovisas och spridas samt implementeras i befintlig verksamhet</a:t>
            </a:r>
          </a:p>
          <a:p>
            <a:pPr marL="457200" indent="-457200">
              <a:buFont typeface="Arial" panose="020B0604020202020204" pitchFamily="34" charset="0"/>
              <a:buChar char="•"/>
            </a:pPr>
            <a:r>
              <a:rPr lang="sv-SE" sz="4000" dirty="0">
                <a:solidFill>
                  <a:srgbClr val="140F11"/>
                </a:solidFill>
                <a:latin typeface="Calibri" panose="020F0502020204030204" pitchFamily="34" charset="0"/>
              </a:rPr>
              <a:t>Eventuell fortsättning kan bli aktuell om intresse finns genom ny finansiär.</a:t>
            </a:r>
            <a:endParaRPr lang="sv-SE" sz="6000" dirty="0">
              <a:solidFill>
                <a:srgbClr val="140F11"/>
              </a:solidFill>
              <a:latin typeface="Calibri" panose="020F0502020204030204" pitchFamily="34" charset="0"/>
            </a:endParaRPr>
          </a:p>
        </p:txBody>
      </p:sp>
    </p:spTree>
    <p:extLst>
      <p:ext uri="{BB962C8B-B14F-4D97-AF65-F5344CB8AC3E}">
        <p14:creationId xmlns:p14="http://schemas.microsoft.com/office/powerpoint/2010/main" val="38056998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p:nvPr/>
        </p:nvSpPr>
        <p:spPr>
          <a:xfrm>
            <a:off x="23144244" y="12526236"/>
            <a:ext cx="831289" cy="831289"/>
          </a:xfrm>
          <a:prstGeom prst="ellipse">
            <a:avLst/>
          </a:prstGeom>
          <a:solidFill>
            <a:srgbClr val="282828"/>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8" name="Shape 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99" name="Shape 99"/>
          <p:cNvSpPr/>
          <p:nvPr/>
        </p:nvSpPr>
        <p:spPr>
          <a:xfrm>
            <a:off x="8148302" y="4442539"/>
            <a:ext cx="10477027" cy="121215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nSpc>
                <a:spcPct val="90000"/>
              </a:lnSpc>
              <a:defRPr sz="6000" b="1">
                <a:solidFill>
                  <a:srgbClr val="282828"/>
                </a:solidFill>
                <a:latin typeface="Signika"/>
                <a:ea typeface="Signika"/>
                <a:cs typeface="Signika"/>
                <a:sym typeface="Signika"/>
              </a:defRPr>
            </a:lvl1pPr>
          </a:lstStyle>
          <a:p>
            <a:r>
              <a:rPr lang="sv-SE" sz="11000" dirty="0">
                <a:solidFill>
                  <a:srgbClr val="E9427A"/>
                </a:solidFill>
                <a:latin typeface="Calibri" panose="020F0502020204030204" pitchFamily="34" charset="0"/>
              </a:rPr>
              <a:t>TACK FÖR ER TID!</a:t>
            </a:r>
          </a:p>
          <a:p>
            <a:endParaRPr lang="sv-SE" sz="4400" dirty="0">
              <a:solidFill>
                <a:srgbClr val="E9427A"/>
              </a:solidFill>
              <a:latin typeface="Calibri" panose="020F0502020204030204" pitchFamily="34" charset="0"/>
              <a:hlinkClick r:id="rId3"/>
            </a:endParaRPr>
          </a:p>
          <a:p>
            <a:endParaRPr lang="sv-SE" sz="4400" dirty="0">
              <a:solidFill>
                <a:srgbClr val="E9427A"/>
              </a:solidFill>
              <a:latin typeface="Calibri" panose="020F0502020204030204" pitchFamily="34" charset="0"/>
              <a:hlinkClick r:id="rId3"/>
            </a:endParaRPr>
          </a:p>
          <a:p>
            <a:r>
              <a:rPr lang="sv-SE" sz="4000" b="0" dirty="0">
                <a:solidFill>
                  <a:srgbClr val="140F11"/>
                </a:solidFill>
                <a:latin typeface="Calibri" panose="020F0502020204030204" pitchFamily="34" charset="0"/>
              </a:rPr>
              <a:t>MICHAELA ERICSSON</a:t>
            </a:r>
          </a:p>
          <a:p>
            <a:r>
              <a:rPr lang="sv-SE" sz="4000" b="0" dirty="0">
                <a:solidFill>
                  <a:srgbClr val="140F11"/>
                </a:solidFill>
                <a:latin typeface="Calibri" panose="020F0502020204030204" pitchFamily="34" charset="0"/>
              </a:rPr>
              <a:t>Forsknings- och utvecklingsansvarig </a:t>
            </a:r>
          </a:p>
          <a:p>
            <a:endParaRPr lang="sv-SE" sz="4000" b="0" dirty="0">
              <a:solidFill>
                <a:srgbClr val="140F11"/>
              </a:solidFill>
              <a:latin typeface="Calibri" panose="020F0502020204030204" pitchFamily="34" charset="0"/>
            </a:endParaRPr>
          </a:p>
          <a:p>
            <a:r>
              <a:rPr lang="sv-SE" sz="4000" b="0" dirty="0">
                <a:solidFill>
                  <a:srgbClr val="140F11"/>
                </a:solidFill>
                <a:latin typeface="Calibri" panose="020F0502020204030204" pitchFamily="34" charset="0"/>
                <a:hlinkClick r:id="rId4"/>
              </a:rPr>
              <a:t>michaela.ericsson@vastervik.se</a:t>
            </a:r>
            <a:endParaRPr lang="sv-SE" sz="4000" b="0" dirty="0">
              <a:solidFill>
                <a:srgbClr val="140F11"/>
              </a:solidFill>
              <a:latin typeface="Calibri" panose="020F0502020204030204" pitchFamily="34" charset="0"/>
            </a:endParaRPr>
          </a:p>
          <a:p>
            <a:r>
              <a:rPr lang="sv-SE" sz="4000" b="0" dirty="0">
                <a:solidFill>
                  <a:srgbClr val="140F11"/>
                </a:solidFill>
                <a:latin typeface="Calibri" panose="020F0502020204030204" pitchFamily="34" charset="0"/>
              </a:rPr>
              <a:t>campusvastervik.se</a:t>
            </a:r>
          </a:p>
          <a:p>
            <a:r>
              <a:rPr lang="sv-SE" sz="4000" b="0" dirty="0">
                <a:solidFill>
                  <a:srgbClr val="140F11"/>
                </a:solidFill>
                <a:latin typeface="Calibri" panose="020F0502020204030204" pitchFamily="34" charset="0"/>
              </a:rPr>
              <a:t>0490-25 41 20</a:t>
            </a:r>
          </a:p>
          <a:p>
            <a:endParaRPr sz="4400" dirty="0">
              <a:solidFill>
                <a:srgbClr val="E9427A"/>
              </a:solidFill>
              <a:latin typeface="Calibri" panose="020F0502020204030204" pitchFamily="34" charset="0"/>
            </a:endParaRPr>
          </a:p>
        </p:txBody>
      </p:sp>
      <p:grpSp>
        <p:nvGrpSpPr>
          <p:cNvPr id="108" name="Group 108"/>
          <p:cNvGrpSpPr/>
          <p:nvPr/>
        </p:nvGrpSpPr>
        <p:grpSpPr>
          <a:xfrm rot="10800000">
            <a:off x="6421596" y="4442541"/>
            <a:ext cx="1212151" cy="1212151"/>
            <a:chOff x="0" y="0"/>
            <a:chExt cx="1212150" cy="1212150"/>
          </a:xfrm>
        </p:grpSpPr>
        <p:sp>
          <p:nvSpPr>
            <p:cNvPr id="106" name="Shape 106"/>
            <p:cNvSpPr/>
            <p:nvPr/>
          </p:nvSpPr>
          <p:spPr>
            <a:xfrm>
              <a:off x="0" y="0"/>
              <a:ext cx="1212150" cy="1212150"/>
            </a:xfrm>
            <a:prstGeom prst="ellipse">
              <a:avLst/>
            </a:prstGeom>
            <a:solidFill>
              <a:srgbClr val="140F11"/>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dirty="0"/>
            </a:p>
          </p:txBody>
        </p:sp>
        <p:sp>
          <p:nvSpPr>
            <p:cNvPr id="107" name="Shape 107"/>
            <p:cNvSpPr/>
            <p:nvPr/>
          </p:nvSpPr>
          <p:spPr>
            <a:xfrm rot="10800000">
              <a:off x="464570" y="428275"/>
              <a:ext cx="217856" cy="355601"/>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grpSp>
    </p:spTree>
    <p:extLst>
      <p:ext uri="{BB962C8B-B14F-4D97-AF65-F5344CB8AC3E}">
        <p14:creationId xmlns:p14="http://schemas.microsoft.com/office/powerpoint/2010/main" val="41507672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nvSpPr>
        <p:spPr>
          <a:xfrm>
            <a:off x="11419073" y="2961718"/>
            <a:ext cx="10139312" cy="546036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pPr>
              <a:lnSpc>
                <a:spcPct val="90000"/>
              </a:lnSpc>
              <a:defRPr sz="11000" b="1">
                <a:solidFill>
                  <a:srgbClr val="282828"/>
                </a:solidFill>
                <a:latin typeface="Signika"/>
                <a:ea typeface="Signika"/>
                <a:cs typeface="Signika"/>
                <a:sym typeface="Signika"/>
              </a:defRPr>
            </a:pPr>
            <a:r>
              <a:rPr lang="sv-SE" dirty="0">
                <a:latin typeface="Calibri" panose="020F0502020204030204" pitchFamily="34" charset="0"/>
              </a:rPr>
              <a:t>VAD ÄR</a:t>
            </a:r>
          </a:p>
          <a:p>
            <a:pPr>
              <a:lnSpc>
                <a:spcPct val="90000"/>
              </a:lnSpc>
              <a:defRPr sz="11000" b="1">
                <a:solidFill>
                  <a:srgbClr val="282828"/>
                </a:solidFill>
                <a:latin typeface="Signika"/>
                <a:ea typeface="Signika"/>
                <a:cs typeface="Signika"/>
                <a:sym typeface="Signika"/>
              </a:defRPr>
            </a:pPr>
            <a:r>
              <a:rPr lang="sv-SE" dirty="0">
                <a:latin typeface="Calibri" panose="020F0502020204030204" pitchFamily="34" charset="0"/>
              </a:rPr>
              <a:t>CAMPUS VÄSTERVIK?</a:t>
            </a:r>
          </a:p>
        </p:txBody>
      </p:sp>
      <p:sp>
        <p:nvSpPr>
          <p:cNvPr id="35" name="Shape 35"/>
          <p:cNvSpPr/>
          <p:nvPr/>
        </p:nvSpPr>
        <p:spPr>
          <a:xfrm>
            <a:off x="11472619" y="8271832"/>
            <a:ext cx="10689683" cy="544416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lang="sv-SE" sz="3000" dirty="0">
                <a:solidFill>
                  <a:srgbClr val="140F11"/>
                </a:solidFill>
                <a:latin typeface="Calibri" panose="020F0502020204030204" pitchFamily="34" charset="0"/>
              </a:rPr>
              <a:t>Campus Västervik är ett lokalt campus som ägs och drivs av Västerviks kommun. Vi samarbete med olika högskolor och universitet kring högre utbildning och forskning. </a:t>
            </a:r>
            <a:endParaRPr sz="3000" dirty="0">
              <a:solidFill>
                <a:srgbClr val="140F11"/>
              </a:solidFill>
              <a:latin typeface="Calibri" panose="020F0502020204030204" pitchFamily="34" charset="0"/>
            </a:endParaRPr>
          </a:p>
        </p:txBody>
      </p:sp>
      <p:sp>
        <p:nvSpPr>
          <p:cNvPr id="36" name="Shape 3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pic>
        <p:nvPicPr>
          <p:cNvPr id="5" name="Platshållare för bild 4">
            <a:extLst>
              <a:ext uri="{FF2B5EF4-FFF2-40B4-BE49-F238E27FC236}">
                <a16:creationId xmlns:a16="http://schemas.microsoft.com/office/drawing/2014/main" id="{8FAD1DF0-95C6-49A3-9F74-3232CFE82A40}"/>
              </a:ext>
            </a:extLst>
          </p:cNvPr>
          <p:cNvPicPr>
            <a:picLocks noChangeAspect="1"/>
          </p:cNvPicPr>
          <p:nvPr/>
        </p:nvPicPr>
        <p:blipFill rotWithShape="1">
          <a:blip r:embed="rId3">
            <a:extLst>
              <a:ext uri="{28A0092B-C50C-407E-A947-70E740481C1C}">
                <a14:useLocalDpi xmlns:a14="http://schemas.microsoft.com/office/drawing/2010/main" val="0"/>
              </a:ext>
            </a:extLst>
          </a:blip>
          <a:srcRect l="-4584" t="1" r="-7177" b="-2800"/>
          <a:stretch/>
        </p:blipFill>
        <p:spPr>
          <a:xfrm>
            <a:off x="1988616" y="3360726"/>
            <a:ext cx="6089650" cy="6462712"/>
          </a:xfrm>
          <a:prstGeom prst="rect">
            <a:avLst/>
          </a:prstGeom>
        </p:spPr>
      </p:pic>
    </p:spTree>
    <p:extLst>
      <p:ext uri="{BB962C8B-B14F-4D97-AF65-F5344CB8AC3E}">
        <p14:creationId xmlns:p14="http://schemas.microsoft.com/office/powerpoint/2010/main" val="41856347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nvSpPr>
        <p:spPr>
          <a:xfrm>
            <a:off x="11472619" y="8271832"/>
            <a:ext cx="10689683" cy="544416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lang="sv-SE" sz="3000" dirty="0">
                <a:solidFill>
                  <a:srgbClr val="140F11"/>
                </a:solidFill>
                <a:latin typeface="Calibri" panose="020F0502020204030204" pitchFamily="34" charset="0"/>
              </a:rPr>
              <a:t>Campus Västervik är ett lokalt campus som ägs och drivs av Västerviks kommun. Vi samarbete med olika högskolor och universitet kring eftergymnasial utbildning och forskning. </a:t>
            </a:r>
            <a:endParaRPr sz="3000" dirty="0">
              <a:solidFill>
                <a:srgbClr val="140F11"/>
              </a:solidFill>
              <a:latin typeface="Calibri" panose="020F0502020204030204" pitchFamily="34" charset="0"/>
            </a:endParaRPr>
          </a:p>
        </p:txBody>
      </p:sp>
      <p:sp>
        <p:nvSpPr>
          <p:cNvPr id="36" name="Shape 3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6" name="Picture 2" descr="Campus Västervik">
            <a:extLst>
              <a:ext uri="{FF2B5EF4-FFF2-40B4-BE49-F238E27FC236}">
                <a16:creationId xmlns:a16="http://schemas.microsoft.com/office/drawing/2014/main" id="{0DD01D3E-F466-4299-82AF-7DDDCAE87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5347335"/>
            <a:ext cx="24974550" cy="8368665"/>
          </a:xfrm>
          <a:prstGeom prst="rect">
            <a:avLst/>
          </a:prstGeom>
          <a:noFill/>
          <a:extLst>
            <a:ext uri="{909E8E84-426E-40DD-AFC4-6F175D3DCCD1}">
              <a14:hiddenFill xmlns:a14="http://schemas.microsoft.com/office/drawing/2010/main">
                <a:solidFill>
                  <a:srgbClr val="FFFFFF"/>
                </a:solidFill>
              </a14:hiddenFill>
            </a:ext>
          </a:extLst>
        </p:spPr>
      </p:pic>
      <p:pic>
        <p:nvPicPr>
          <p:cNvPr id="5" name="Platshållare för bild 4">
            <a:extLst>
              <a:ext uri="{FF2B5EF4-FFF2-40B4-BE49-F238E27FC236}">
                <a16:creationId xmlns:a16="http://schemas.microsoft.com/office/drawing/2014/main" id="{8FAD1DF0-95C6-49A3-9F74-3232CFE82A40}"/>
              </a:ext>
            </a:extLst>
          </p:cNvPr>
          <p:cNvPicPr>
            <a:picLocks noChangeAspect="1"/>
          </p:cNvPicPr>
          <p:nvPr/>
        </p:nvPicPr>
        <p:blipFill rotWithShape="1">
          <a:blip r:embed="rId4">
            <a:extLst>
              <a:ext uri="{28A0092B-C50C-407E-A947-70E740481C1C}">
                <a14:useLocalDpi xmlns:a14="http://schemas.microsoft.com/office/drawing/2010/main" val="0"/>
              </a:ext>
            </a:extLst>
          </a:blip>
          <a:srcRect l="-4584" t="1" r="-7177" b="-2800"/>
          <a:stretch/>
        </p:blipFill>
        <p:spPr>
          <a:xfrm>
            <a:off x="1420239" y="1365416"/>
            <a:ext cx="3550632" cy="3768150"/>
          </a:xfrm>
          <a:prstGeom prst="rect">
            <a:avLst/>
          </a:prstGeom>
        </p:spPr>
      </p:pic>
      <p:sp>
        <p:nvSpPr>
          <p:cNvPr id="7" name="Shape 35">
            <a:extLst>
              <a:ext uri="{FF2B5EF4-FFF2-40B4-BE49-F238E27FC236}">
                <a16:creationId xmlns:a16="http://schemas.microsoft.com/office/drawing/2014/main" id="{717C913D-8287-4110-BA8B-68052A0FC3D8}"/>
              </a:ext>
            </a:extLst>
          </p:cNvPr>
          <p:cNvSpPr/>
          <p:nvPr/>
        </p:nvSpPr>
        <p:spPr>
          <a:xfrm>
            <a:off x="7947963" y="1148847"/>
            <a:ext cx="15915880" cy="544416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lang="sv-SE" sz="6000" b="1" dirty="0">
                <a:solidFill>
                  <a:srgbClr val="140F11"/>
                </a:solidFill>
                <a:latin typeface="Calibri" panose="020F0502020204030204" pitchFamily="34" charset="0"/>
              </a:rPr>
              <a:t>CAMPUS VÄSTERVIK I SIFFROR</a:t>
            </a:r>
          </a:p>
          <a:p>
            <a:endParaRPr lang="sv-SE" sz="3000" dirty="0">
              <a:solidFill>
                <a:srgbClr val="140F11"/>
              </a:solidFill>
              <a:latin typeface="Calibri" panose="020F0502020204030204" pitchFamily="34" charset="0"/>
            </a:endParaRPr>
          </a:p>
          <a:p>
            <a:r>
              <a:rPr lang="sv-SE" sz="3000" dirty="0">
                <a:solidFill>
                  <a:srgbClr val="140F11"/>
                </a:solidFill>
                <a:latin typeface="Calibri" panose="020F0502020204030204" pitchFamily="34" charset="0"/>
              </a:rPr>
              <a:t>17 antal anställda av Campus Västervik, totalt 22 medarbetare i huset</a:t>
            </a:r>
          </a:p>
          <a:p>
            <a:r>
              <a:rPr lang="sv-SE" sz="3000" dirty="0">
                <a:solidFill>
                  <a:srgbClr val="140F11"/>
                </a:solidFill>
                <a:latin typeface="Calibri" panose="020F0502020204030204" pitchFamily="34" charset="0"/>
              </a:rPr>
              <a:t>450 heltidsstudenter årligen + de som läser kurser</a:t>
            </a:r>
          </a:p>
          <a:p>
            <a:r>
              <a:rPr lang="sv-SE" sz="3000" dirty="0">
                <a:solidFill>
                  <a:srgbClr val="140F11"/>
                </a:solidFill>
                <a:latin typeface="Calibri" panose="020F0502020204030204" pitchFamily="34" charset="0"/>
              </a:rPr>
              <a:t>Flertalet samarbeten med högskolor och universitet (bl.a. HV, LNU, LIU, HH, JU)</a:t>
            </a:r>
          </a:p>
          <a:p>
            <a:r>
              <a:rPr lang="sv-SE" sz="3000" dirty="0">
                <a:solidFill>
                  <a:srgbClr val="140F11"/>
                </a:solidFill>
                <a:latin typeface="Calibri" panose="020F0502020204030204" pitchFamily="34" charset="0"/>
              </a:rPr>
              <a:t>26 toaletter, 2 skötrum - ett uppe och ett nere</a:t>
            </a:r>
          </a:p>
          <a:p>
            <a:r>
              <a:rPr lang="sv-SE" sz="3000" dirty="0">
                <a:solidFill>
                  <a:srgbClr val="140F11"/>
                </a:solidFill>
                <a:latin typeface="Calibri" panose="020F0502020204030204" pitchFamily="34" charset="0"/>
              </a:rPr>
              <a:t>1 café som är öppet fem dagar i veckan</a:t>
            </a:r>
          </a:p>
          <a:p>
            <a:r>
              <a:rPr lang="sv-SE" sz="3000" dirty="0">
                <a:solidFill>
                  <a:srgbClr val="140F11"/>
                </a:solidFill>
                <a:latin typeface="Calibri" panose="020F0502020204030204" pitchFamily="34" charset="0"/>
              </a:rPr>
              <a:t>4000m2 högskolemässiga lokaler fördelat på 20 kontor och 20 studios och 10 öppna ytor för studier</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8E4347A-CE26-4383-B708-C05427F6E93C}"/>
              </a:ext>
            </a:extLst>
          </p:cNvPr>
          <p:cNvPicPr>
            <a:picLocks noChangeAspect="1"/>
          </p:cNvPicPr>
          <p:nvPr/>
        </p:nvPicPr>
        <p:blipFill rotWithShape="1">
          <a:blip r:embed="rId3">
            <a:extLst>
              <a:ext uri="{28A0092B-C50C-407E-A947-70E740481C1C}">
                <a14:useLocalDpi xmlns:a14="http://schemas.microsoft.com/office/drawing/2010/main" val="0"/>
              </a:ext>
            </a:extLst>
          </a:blip>
          <a:srcRect t="13891" b="12159"/>
          <a:stretch/>
        </p:blipFill>
        <p:spPr>
          <a:xfrm>
            <a:off x="0" y="6280485"/>
            <a:ext cx="24974550" cy="6188628"/>
          </a:xfrm>
          <a:prstGeom prst="rect">
            <a:avLst/>
          </a:prstGeom>
        </p:spPr>
      </p:pic>
      <p:pic>
        <p:nvPicPr>
          <p:cNvPr id="6" name="Platshållare för bild 4">
            <a:extLst>
              <a:ext uri="{FF2B5EF4-FFF2-40B4-BE49-F238E27FC236}">
                <a16:creationId xmlns:a16="http://schemas.microsoft.com/office/drawing/2014/main" id="{F176F45D-6F74-46F7-9CA0-8DA102B8A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84" t="1" r="-7177" b="-2800"/>
          <a:stretch/>
        </p:blipFill>
        <p:spPr>
          <a:xfrm>
            <a:off x="4499213" y="1246887"/>
            <a:ext cx="2774981" cy="2944981"/>
          </a:xfrm>
          <a:prstGeom prst="rect">
            <a:avLst/>
          </a:prstGeom>
        </p:spPr>
      </p:pic>
      <p:sp>
        <p:nvSpPr>
          <p:cNvPr id="10" name="Shape 35">
            <a:extLst>
              <a:ext uri="{FF2B5EF4-FFF2-40B4-BE49-F238E27FC236}">
                <a16:creationId xmlns:a16="http://schemas.microsoft.com/office/drawing/2014/main" id="{9F6C4A56-EC7A-4BB0-A941-613DF60DBEA8}"/>
              </a:ext>
            </a:extLst>
          </p:cNvPr>
          <p:cNvSpPr/>
          <p:nvPr/>
        </p:nvSpPr>
        <p:spPr>
          <a:xfrm>
            <a:off x="7947963" y="1365416"/>
            <a:ext cx="15915880" cy="544416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lang="sv-SE" sz="6000" b="1" dirty="0">
                <a:solidFill>
                  <a:srgbClr val="140F11"/>
                </a:solidFill>
                <a:latin typeface="Calibri" panose="020F0502020204030204" pitchFamily="34" charset="0"/>
              </a:rPr>
              <a:t>PERSONALEN</a:t>
            </a:r>
          </a:p>
          <a:p>
            <a:endParaRPr lang="sv-SE" sz="3000" dirty="0">
              <a:solidFill>
                <a:srgbClr val="140F11"/>
              </a:solidFill>
              <a:latin typeface="Calibri" panose="020F0502020204030204" pitchFamily="34" charset="0"/>
            </a:endParaRPr>
          </a:p>
          <a:p>
            <a:r>
              <a:rPr lang="sv-SE" sz="3000" dirty="0">
                <a:solidFill>
                  <a:srgbClr val="140F11"/>
                </a:solidFill>
                <a:latin typeface="Calibri" panose="020F0502020204030204" pitchFamily="34" charset="0"/>
              </a:rPr>
              <a:t>Utbildningskoordinatorer, VFU-samordnare, Forskningskoordinatorer, </a:t>
            </a:r>
            <a:r>
              <a:rPr lang="sv-SE" sz="3000" dirty="0" err="1">
                <a:solidFill>
                  <a:srgbClr val="140F11"/>
                </a:solidFill>
                <a:latin typeface="Calibri" panose="020F0502020204030204" pitchFamily="34" charset="0"/>
              </a:rPr>
              <a:t>Adjunker</a:t>
            </a:r>
            <a:r>
              <a:rPr lang="sv-SE" sz="3000" dirty="0">
                <a:solidFill>
                  <a:srgbClr val="140F11"/>
                </a:solidFill>
                <a:latin typeface="Calibri" panose="020F0502020204030204" pitchFamily="34" charset="0"/>
              </a:rPr>
              <a:t>, Lektor, Verksamhetssamordnare, Studie- och karriärvägledare, Administratör, Tentamensansvarig, Tentavakter, Projektledare, Kommunikatör- och </a:t>
            </a:r>
            <a:r>
              <a:rPr lang="sv-SE" sz="3000" dirty="0" err="1">
                <a:solidFill>
                  <a:srgbClr val="140F11"/>
                </a:solidFill>
                <a:latin typeface="Calibri" panose="020F0502020204030204" pitchFamily="34" charset="0"/>
              </a:rPr>
              <a:t>webansvarig</a:t>
            </a:r>
            <a:endParaRPr lang="sv-SE" sz="3000" dirty="0">
              <a:solidFill>
                <a:srgbClr val="140F11"/>
              </a:solidFill>
              <a:latin typeface="Calibri" panose="020F0502020204030204" pitchFamily="34" charset="0"/>
            </a:endParaRPr>
          </a:p>
        </p:txBody>
      </p:sp>
    </p:spTree>
    <p:extLst>
      <p:ext uri="{BB962C8B-B14F-4D97-AF65-F5344CB8AC3E}">
        <p14:creationId xmlns:p14="http://schemas.microsoft.com/office/powerpoint/2010/main" val="13903053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p:nvPr/>
        </p:nvSpPr>
        <p:spPr>
          <a:xfrm>
            <a:off x="12192000" y="1864032"/>
            <a:ext cx="10411847" cy="521591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nSpc>
                <a:spcPct val="90000"/>
              </a:lnSpc>
              <a:defRPr sz="11000" b="1">
                <a:solidFill>
                  <a:srgbClr val="282828"/>
                </a:solidFill>
                <a:latin typeface="Signika"/>
                <a:ea typeface="Signika"/>
                <a:cs typeface="Signika"/>
                <a:sym typeface="Signika"/>
              </a:defRPr>
            </a:lvl1pPr>
          </a:lstStyle>
          <a:p>
            <a:r>
              <a:rPr lang="sv-SE" dirty="0">
                <a:solidFill>
                  <a:srgbClr val="E9427A"/>
                </a:solidFill>
                <a:latin typeface="Calibri" panose="020F0502020204030204" pitchFamily="34" charset="0"/>
              </a:rPr>
              <a:t>VAD ÄR </a:t>
            </a:r>
          </a:p>
          <a:p>
            <a:r>
              <a:rPr lang="sv-SE" dirty="0">
                <a:solidFill>
                  <a:srgbClr val="E9427A"/>
                </a:solidFill>
                <a:latin typeface="Calibri" panose="020F0502020204030204" pitchFamily="34" charset="0"/>
              </a:rPr>
              <a:t>CAMPUS VÄSTERVIK FoU?</a:t>
            </a:r>
            <a:endParaRPr dirty="0">
              <a:solidFill>
                <a:srgbClr val="E9427A"/>
              </a:solidFill>
              <a:latin typeface="Calibri" panose="020F0502020204030204" pitchFamily="34" charset="0"/>
            </a:endParaRPr>
          </a:p>
        </p:txBody>
      </p:sp>
      <p:sp>
        <p:nvSpPr>
          <p:cNvPr id="39" name="Shape 39"/>
          <p:cNvSpPr/>
          <p:nvPr/>
        </p:nvSpPr>
        <p:spPr>
          <a:xfrm>
            <a:off x="12192000" y="7279544"/>
            <a:ext cx="8390522" cy="521591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r>
              <a:rPr lang="sv-SE" sz="3000" dirty="0">
                <a:solidFill>
                  <a:srgbClr val="140F11"/>
                </a:solidFill>
                <a:latin typeface="Calibri" panose="020F0502020204030204" pitchFamily="34" charset="0"/>
              </a:rPr>
              <a:t>FoU Campus Västervik är en forsknings- och utvecklingsverksamhet som har till syfte att förmedla vetenskaplig kunskap, utföra egen forskning och initiera verksamhetsutveckling inom i första hand kommun, landsting och näringsliv! </a:t>
            </a:r>
            <a:endParaRPr sz="3000" dirty="0">
              <a:solidFill>
                <a:srgbClr val="140F11"/>
              </a:solidFill>
              <a:latin typeface="Calibri" panose="020F0502020204030204" pitchFamily="34" charset="0"/>
            </a:endParaRPr>
          </a:p>
        </p:txBody>
      </p:sp>
      <p:sp>
        <p:nvSpPr>
          <p:cNvPr id="40" name="Shape 4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2" name="Platshållare för bild 1"/>
          <p:cNvSpPr>
            <a:spLocks noGrp="1"/>
          </p:cNvSpPr>
          <p:nvPr>
            <p:ph type="pic" sz="quarter" idx="10"/>
          </p:nvPr>
        </p:nvSpPr>
        <p:spPr/>
      </p:sp>
      <p:pic>
        <p:nvPicPr>
          <p:cNvPr id="1026" name="Picture 2" descr="\\adm.vastervik.se\dfs\usrdata$\aa1449\desktop\07032018-IMG_0871.jpg"/>
          <p:cNvPicPr>
            <a:picLocks noChangeAspect="1" noChangeArrowheads="1"/>
          </p:cNvPicPr>
          <p:nvPr/>
        </p:nvPicPr>
        <p:blipFill rotWithShape="1">
          <a:blip r:embed="rId3">
            <a:extLst>
              <a:ext uri="{28A0092B-C50C-407E-A947-70E740481C1C}">
                <a14:useLocalDpi xmlns:a14="http://schemas.microsoft.com/office/drawing/2010/main" val="0"/>
              </a:ext>
            </a:extLst>
          </a:blip>
          <a:srcRect l="7501" r="46042"/>
          <a:stretch/>
        </p:blipFill>
        <p:spPr bwMode="auto">
          <a:xfrm>
            <a:off x="1" y="-201168"/>
            <a:ext cx="10533888" cy="151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F:\KSF\Aok\Campus\- Kommunikation och marknadsföring\Grafisk-profil-CV-loggor-BS\CV_black.gif">
            <a:extLst>
              <a:ext uri="{FF2B5EF4-FFF2-40B4-BE49-F238E27FC236}">
                <a16:creationId xmlns:a16="http://schemas.microsoft.com/office/drawing/2014/main" id="{8FAA6AAE-7433-47F9-8097-5F7BB856CB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49498" y="478135"/>
            <a:ext cx="3014345" cy="803910"/>
          </a:xfrm>
          <a:prstGeom prst="rect">
            <a:avLst/>
          </a:prstGeom>
          <a:noFill/>
          <a:ln>
            <a:no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23144244" y="12526236"/>
            <a:ext cx="831289" cy="831289"/>
          </a:xfrm>
          <a:prstGeom prst="ellipse">
            <a:avLst/>
          </a:prstGeom>
          <a:solidFill>
            <a:srgbClr val="282828"/>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5" name="Shape 45"/>
          <p:cNvSpPr/>
          <p:nvPr/>
        </p:nvSpPr>
        <p:spPr>
          <a:xfrm>
            <a:off x="2412277" y="2244788"/>
            <a:ext cx="13878522" cy="557910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nSpc>
                <a:spcPct val="90000"/>
              </a:lnSpc>
              <a:defRPr sz="11000" b="1">
                <a:solidFill>
                  <a:srgbClr val="282828"/>
                </a:solidFill>
                <a:latin typeface="Signika"/>
                <a:ea typeface="Signika"/>
                <a:cs typeface="Signika"/>
                <a:sym typeface="Signika"/>
              </a:defRPr>
            </a:lvl1pPr>
          </a:lstStyle>
          <a:p>
            <a:r>
              <a:rPr lang="sv-SE" dirty="0">
                <a:solidFill>
                  <a:srgbClr val="E9427A"/>
                </a:solidFill>
                <a:latin typeface="Calibri" panose="020F0502020204030204" pitchFamily="34" charset="0"/>
              </a:rPr>
              <a:t>FORSKNINGSSTRATEGI</a:t>
            </a:r>
            <a:endParaRPr dirty="0">
              <a:solidFill>
                <a:srgbClr val="E9427A"/>
              </a:solidFill>
              <a:latin typeface="Calibri" panose="020F0502020204030204" pitchFamily="34" charset="0"/>
            </a:endParaRPr>
          </a:p>
        </p:txBody>
      </p:sp>
      <p:sp>
        <p:nvSpPr>
          <p:cNvPr id="47" name="Shape 4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11" name="Shape 91"/>
          <p:cNvSpPr/>
          <p:nvPr/>
        </p:nvSpPr>
        <p:spPr>
          <a:xfrm>
            <a:off x="4673944" y="9383167"/>
            <a:ext cx="3020058" cy="1923604"/>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defTabSz="642937">
              <a:spcBef>
                <a:spcPts val="4300"/>
              </a:spcBef>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0000" baseline="-1999">
                <a:solidFill>
                  <a:srgbClr val="FFFFFF"/>
                </a:solidFill>
                <a:latin typeface="et-line"/>
                <a:ea typeface="et-line"/>
                <a:cs typeface="et-line"/>
                <a:sym typeface="et-line"/>
              </a:defRPr>
            </a:lvl1pPr>
          </a:lstStyle>
          <a:p>
            <a:pPr algn="ctr"/>
            <a:r>
              <a:rPr lang="sv-SE" sz="9000" b="1" dirty="0">
                <a:latin typeface="Calibri" panose="020F0502020204030204" pitchFamily="34" charset="0"/>
              </a:rPr>
              <a:t>UTSATTA</a:t>
            </a:r>
            <a:br>
              <a:rPr lang="sv-SE" sz="9000" b="1" dirty="0">
                <a:latin typeface="Calibri" panose="020F0502020204030204" pitchFamily="34" charset="0"/>
              </a:rPr>
            </a:br>
            <a:r>
              <a:rPr lang="sv-SE" sz="9000" b="1" dirty="0">
                <a:latin typeface="Calibri" panose="020F0502020204030204" pitchFamily="34" charset="0"/>
              </a:rPr>
              <a:t>BARN</a:t>
            </a:r>
            <a:endParaRPr sz="9000" b="1" dirty="0">
              <a:latin typeface="Calibri" panose="020F0502020204030204" pitchFamily="34" charset="0"/>
            </a:endParaRPr>
          </a:p>
        </p:txBody>
      </p:sp>
      <p:sp>
        <p:nvSpPr>
          <p:cNvPr id="17" name="Shape 91"/>
          <p:cNvSpPr/>
          <p:nvPr/>
        </p:nvSpPr>
        <p:spPr>
          <a:xfrm>
            <a:off x="6724261" y="6464529"/>
            <a:ext cx="7539133" cy="2662267"/>
          </a:xfrm>
          <a:prstGeom prst="rect">
            <a:avLst/>
          </a:prstGeom>
          <a:ln w="3175">
            <a:miter lim="400000"/>
          </a:ln>
          <a:extLst>
            <a:ext uri="{C572A759-6A51-4108-AA02-DFA0A04FC94B}">
              <ma14:wrappingTextBoxFlag xmlns:ma14="http://schemas.microsoft.com/office/mac/drawingml/2011/main" xmlns="" val="1"/>
            </a:ext>
          </a:extLst>
        </p:spPr>
        <p:txBody>
          <a:bodyPr wrap="square" lIns="38100" tIns="38100" rIns="38100" bIns="38100" anchor="ctr">
            <a:spAutoFit/>
          </a:bodyPr>
          <a:lstStyle>
            <a:lvl1pPr defTabSz="642937">
              <a:spcBef>
                <a:spcPts val="4300"/>
              </a:spcBef>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0000" baseline="-1999">
                <a:solidFill>
                  <a:srgbClr val="FFFFFF"/>
                </a:solidFill>
                <a:latin typeface="et-line"/>
                <a:ea typeface="et-line"/>
                <a:cs typeface="et-line"/>
                <a:sym typeface="et-line"/>
              </a:defRPr>
            </a:lvl1pPr>
          </a:lstStyle>
          <a:p>
            <a:pPr algn="ctr"/>
            <a:r>
              <a:rPr lang="sv-SE" sz="5600" b="1" baseline="0" dirty="0">
                <a:latin typeface="Calibri" panose="020F0502020204030204" pitchFamily="34" charset="0"/>
              </a:rPr>
              <a:t>KOMMUNIKATION</a:t>
            </a:r>
            <a:br>
              <a:rPr lang="sv-SE" sz="5600" b="1" baseline="0" dirty="0">
                <a:latin typeface="Calibri" panose="020F0502020204030204" pitchFamily="34" charset="0"/>
              </a:rPr>
            </a:br>
            <a:r>
              <a:rPr lang="sv-SE" sz="5600" b="1" baseline="0" dirty="0">
                <a:latin typeface="Calibri" panose="020F0502020204030204" pitchFamily="34" charset="0"/>
              </a:rPr>
              <a:t>OM ENERGI OCH ENERGITEKNIK</a:t>
            </a:r>
            <a:endParaRPr sz="5600" b="1" dirty="0">
              <a:latin typeface="Calibri" panose="020F0502020204030204" pitchFamily="34" charset="0"/>
            </a:endParaRPr>
          </a:p>
        </p:txBody>
      </p:sp>
      <p:sp>
        <p:nvSpPr>
          <p:cNvPr id="19" name="Shape 91"/>
          <p:cNvSpPr/>
          <p:nvPr/>
        </p:nvSpPr>
        <p:spPr>
          <a:xfrm>
            <a:off x="233513" y="10880844"/>
            <a:ext cx="3353482" cy="1513235"/>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defTabSz="642937">
              <a:spcBef>
                <a:spcPts val="4300"/>
              </a:spcBef>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0000" baseline="-1999">
                <a:solidFill>
                  <a:srgbClr val="FFFFFF"/>
                </a:solidFill>
                <a:latin typeface="et-line"/>
                <a:ea typeface="et-line"/>
                <a:cs typeface="et-line"/>
                <a:sym typeface="et-line"/>
              </a:defRPr>
            </a:lvl1pPr>
          </a:lstStyle>
          <a:p>
            <a:pPr algn="ctr"/>
            <a:r>
              <a:rPr lang="sv-SE" sz="7000" b="1" dirty="0">
                <a:latin typeface="Calibri" panose="020F0502020204030204" pitchFamily="34" charset="0"/>
              </a:rPr>
              <a:t>HÖJDA</a:t>
            </a:r>
            <a:br>
              <a:rPr lang="sv-SE" sz="7000" b="1" dirty="0">
                <a:latin typeface="Calibri" panose="020F0502020204030204" pitchFamily="34" charset="0"/>
              </a:rPr>
            </a:br>
            <a:r>
              <a:rPr lang="sv-SE" sz="7000" b="1" dirty="0">
                <a:latin typeface="Calibri" panose="020F0502020204030204" pitchFamily="34" charset="0"/>
              </a:rPr>
              <a:t>HAVSNIVÅER</a:t>
            </a:r>
            <a:endParaRPr sz="7000" b="1" dirty="0">
              <a:latin typeface="Calibri" panose="020F0502020204030204" pitchFamily="34" charset="0"/>
            </a:endParaRPr>
          </a:p>
        </p:txBody>
      </p:sp>
      <p:pic>
        <p:nvPicPr>
          <p:cNvPr id="20" name="Bildobjekt 19" descr="F:\KSF\Aok\Campus\- Kommunikation och marknadsföring\Grafisk-profil-CV-loggor-BS\CV_black.gif">
            <a:extLst>
              <a:ext uri="{FF2B5EF4-FFF2-40B4-BE49-F238E27FC236}">
                <a16:creationId xmlns:a16="http://schemas.microsoft.com/office/drawing/2014/main" id="{5DAD757F-7528-4AD9-87B5-802A154F09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9498" y="478135"/>
            <a:ext cx="3014345" cy="803910"/>
          </a:xfrm>
          <a:prstGeom prst="rect">
            <a:avLst/>
          </a:prstGeom>
          <a:noFill/>
          <a:ln>
            <a:noFill/>
          </a:ln>
        </p:spPr>
      </p:pic>
      <p:sp>
        <p:nvSpPr>
          <p:cNvPr id="22" name="Shape 39">
            <a:extLst>
              <a:ext uri="{FF2B5EF4-FFF2-40B4-BE49-F238E27FC236}">
                <a16:creationId xmlns:a16="http://schemas.microsoft.com/office/drawing/2014/main" id="{9C8B4D2C-338A-4387-8B1B-72EF8C9A9A82}"/>
              </a:ext>
            </a:extLst>
          </p:cNvPr>
          <p:cNvSpPr/>
          <p:nvPr/>
        </p:nvSpPr>
        <p:spPr>
          <a:xfrm>
            <a:off x="2555713" y="4167087"/>
            <a:ext cx="12827722" cy="521591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just">
              <a:lnSpc>
                <a:spcPct val="115000"/>
              </a:lnSpc>
              <a:spcAft>
                <a:spcPts val="800"/>
              </a:spcAft>
            </a:pP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Vi tar oss an de projekt, uppdrag och aktiviteter som kan härledas till Vision 2030 (Västerviks kommun) och som bidrar till, </a:t>
            </a:r>
            <a:r>
              <a:rPr lang="sv-SE" sz="3200" b="1" dirty="0">
                <a:solidFill>
                  <a:srgbClr val="140F11"/>
                </a:solidFill>
                <a:latin typeface="Calibri" panose="020F0502020204030204" pitchFamily="34" charset="0"/>
                <a:ea typeface="Calibri" panose="020F0502020204030204" pitchFamily="34" charset="0"/>
                <a:cs typeface="Calibri" panose="020F0502020204030204" pitchFamily="34" charset="0"/>
              </a:rPr>
              <a:t>samhällelig och social förändring</a:t>
            </a: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 </a:t>
            </a:r>
            <a:r>
              <a:rPr lang="sv-SE" sz="3200" b="1" dirty="0">
                <a:solidFill>
                  <a:srgbClr val="140F11"/>
                </a:solidFill>
                <a:latin typeface="Calibri" panose="020F0502020204030204" pitchFamily="34" charset="0"/>
                <a:ea typeface="Calibri" panose="020F0502020204030204" pitchFamily="34" charset="0"/>
                <a:cs typeface="Calibri" panose="020F0502020204030204" pitchFamily="34" charset="0"/>
              </a:rPr>
              <a:t>lärande</a:t>
            </a: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 </a:t>
            </a:r>
            <a:r>
              <a:rPr lang="sv-SE" sz="3200" b="1" dirty="0">
                <a:solidFill>
                  <a:srgbClr val="140F11"/>
                </a:solidFill>
                <a:latin typeface="Calibri" panose="020F0502020204030204" pitchFamily="34" charset="0"/>
                <a:ea typeface="Calibri" panose="020F0502020204030204" pitchFamily="34" charset="0"/>
                <a:cs typeface="Calibri" panose="020F0502020204030204" pitchFamily="34" charset="0"/>
              </a:rPr>
              <a:t>mobilisering</a:t>
            </a: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 </a:t>
            </a:r>
            <a:r>
              <a:rPr lang="sv-SE" sz="3200" b="1" dirty="0">
                <a:solidFill>
                  <a:srgbClr val="140F11"/>
                </a:solidFill>
                <a:latin typeface="Calibri" panose="020F0502020204030204" pitchFamily="34" charset="0"/>
                <a:ea typeface="Calibri" panose="020F0502020204030204" pitchFamily="34" charset="0"/>
                <a:cs typeface="Calibri" panose="020F0502020204030204" pitchFamily="34" charset="0"/>
              </a:rPr>
              <a:t>inkludering</a:t>
            </a: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 och /eller </a:t>
            </a:r>
            <a:r>
              <a:rPr lang="sv-SE" sz="3200" b="1" dirty="0">
                <a:solidFill>
                  <a:srgbClr val="140F11"/>
                </a:solidFill>
                <a:latin typeface="Calibri" panose="020F0502020204030204" pitchFamily="34" charset="0"/>
                <a:ea typeface="Calibri" panose="020F0502020204030204" pitchFamily="34" charset="0"/>
                <a:cs typeface="Calibri" panose="020F0502020204030204" pitchFamily="34" charset="0"/>
              </a:rPr>
              <a:t>social delaktighet</a:t>
            </a: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a:t>
            </a:r>
          </a:p>
        </p:txBody>
      </p:sp>
      <p:sp>
        <p:nvSpPr>
          <p:cNvPr id="10" name="Shape 45">
            <a:extLst>
              <a:ext uri="{FF2B5EF4-FFF2-40B4-BE49-F238E27FC236}">
                <a16:creationId xmlns:a16="http://schemas.microsoft.com/office/drawing/2014/main" id="{EC620E27-9781-43DF-AFDD-80D5852DFCE0}"/>
              </a:ext>
            </a:extLst>
          </p:cNvPr>
          <p:cNvSpPr/>
          <p:nvPr/>
        </p:nvSpPr>
        <p:spPr>
          <a:xfrm>
            <a:off x="2307206" y="7184971"/>
            <a:ext cx="13878522" cy="557910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nSpc>
                <a:spcPct val="90000"/>
              </a:lnSpc>
              <a:defRPr sz="11000" b="1">
                <a:solidFill>
                  <a:srgbClr val="282828"/>
                </a:solidFill>
                <a:latin typeface="Signika"/>
                <a:ea typeface="Signika"/>
                <a:cs typeface="Signika"/>
                <a:sym typeface="Signika"/>
              </a:defRPr>
            </a:lvl1pPr>
          </a:lstStyle>
          <a:p>
            <a:r>
              <a:rPr lang="sv-SE" dirty="0">
                <a:solidFill>
                  <a:srgbClr val="E9427A"/>
                </a:solidFill>
                <a:latin typeface="Calibri" panose="020F0502020204030204" pitchFamily="34" charset="0"/>
              </a:rPr>
              <a:t>MÅL</a:t>
            </a:r>
            <a:endParaRPr dirty="0">
              <a:solidFill>
                <a:srgbClr val="E9427A"/>
              </a:solidFill>
              <a:latin typeface="Calibri" panose="020F0502020204030204" pitchFamily="34" charset="0"/>
            </a:endParaRPr>
          </a:p>
        </p:txBody>
      </p:sp>
      <p:sp>
        <p:nvSpPr>
          <p:cNvPr id="12" name="Shape 39">
            <a:extLst>
              <a:ext uri="{FF2B5EF4-FFF2-40B4-BE49-F238E27FC236}">
                <a16:creationId xmlns:a16="http://schemas.microsoft.com/office/drawing/2014/main" id="{9E39824C-16D7-4273-97E6-79BE52287F43}"/>
              </a:ext>
            </a:extLst>
          </p:cNvPr>
          <p:cNvSpPr/>
          <p:nvPr/>
        </p:nvSpPr>
        <p:spPr>
          <a:xfrm>
            <a:off x="2555712" y="9029506"/>
            <a:ext cx="16897699" cy="521591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marL="342900" lvl="0" indent="-342900">
              <a:lnSpc>
                <a:spcPct val="115000"/>
              </a:lnSpc>
              <a:buFont typeface="Symbol" panose="05050102010706020507" pitchFamily="18" charset="2"/>
              <a:buChar char=""/>
            </a:pP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Alla projekt ska ha en samhälls- och eller utvecklingsrelevans sprungen utifrån lokala/regionala behov.</a:t>
            </a:r>
          </a:p>
          <a:p>
            <a:pPr marL="342900" indent="-342900">
              <a:lnSpc>
                <a:spcPct val="115000"/>
              </a:lnSpc>
              <a:buFont typeface="Symbol" panose="05050102010706020507" pitchFamily="18" charset="2"/>
              <a:buChar char=""/>
            </a:pP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Utveckla samverkan kring forsknings- och utvecklingsprojekt med kommunerna i norra Kalmar län.</a:t>
            </a:r>
          </a:p>
          <a:p>
            <a:pPr marL="342900" lvl="0" indent="-342900">
              <a:lnSpc>
                <a:spcPct val="115000"/>
              </a:lnSpc>
              <a:buFont typeface="Symbol" panose="05050102010706020507" pitchFamily="18" charset="2"/>
              <a:buChar char=""/>
            </a:pPr>
            <a:r>
              <a:rPr lang="sv-SE" sz="3000" dirty="0">
                <a:solidFill>
                  <a:srgbClr val="140F11"/>
                </a:solidFill>
                <a:latin typeface="Calibri" panose="020F0502020204030204" pitchFamily="34" charset="0"/>
                <a:ea typeface="Calibri" panose="020F0502020204030204" pitchFamily="34" charset="0"/>
                <a:cs typeface="Calibri" panose="020F0502020204030204" pitchFamily="34" charset="0"/>
              </a:rPr>
              <a:t>Starta upp 15 FoU-projekt under en treårsperiod med start 190101.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1" grpId="0" animBg="1"/>
      <p:bldP spid="17" grpId="0" animBg="1"/>
      <p:bldP spid="19" grpId="0" animBg="1"/>
      <p:bldP spid="22"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resultat för penseldrag">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19035" b="25891"/>
          <a:stretch/>
        </p:blipFill>
        <p:spPr bwMode="auto">
          <a:xfrm rot="21303545">
            <a:off x="8425873" y="3219480"/>
            <a:ext cx="13024753" cy="7173228"/>
          </a:xfrm>
          <a:prstGeom prst="rect">
            <a:avLst/>
          </a:prstGeom>
          <a:noFill/>
          <a:extLst>
            <a:ext uri="{909E8E84-426E-40DD-AFC4-6F175D3DCCD1}">
              <a14:hiddenFill xmlns:a14="http://schemas.microsoft.com/office/drawing/2010/main">
                <a:solidFill>
                  <a:srgbClr val="FFFFFF"/>
                </a:solidFill>
              </a14:hiddenFill>
            </a:ext>
          </a:extLst>
        </p:spPr>
      </p:pic>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pic>
        <p:nvPicPr>
          <p:cNvPr id="3" name="Platshållare för bild 2"/>
          <p:cNvPicPr>
            <a:picLocks noGrp="1" noChangeAspect="1"/>
          </p:cNvPicPr>
          <p:nvPr>
            <p:ph type="pic" sz="quarter" idx="10"/>
          </p:nvPr>
        </p:nvPicPr>
        <p:blipFill rotWithShape="1">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l="25469" r="18751"/>
          <a:stretch/>
        </p:blipFill>
        <p:spPr>
          <a:xfrm flipH="1">
            <a:off x="-7571271" y="-2432928"/>
            <a:ext cx="16064804" cy="18000000"/>
          </a:xfrm>
          <a:prstGeom prst="rect">
            <a:avLst/>
          </a:prstGeom>
          <a:ln>
            <a:noFill/>
          </a:ln>
          <a:effectLst>
            <a:softEdge rad="112500"/>
          </a:effectLst>
        </p:spPr>
      </p:pic>
      <p:sp>
        <p:nvSpPr>
          <p:cNvPr id="4" name="Rektangel 3"/>
          <p:cNvSpPr/>
          <p:nvPr/>
        </p:nvSpPr>
        <p:spPr>
          <a:xfrm rot="19746489">
            <a:off x="9790336" y="2767243"/>
            <a:ext cx="8504269" cy="2500604"/>
          </a:xfrm>
          <a:prstGeom prst="rect">
            <a:avLst/>
          </a:prstGeom>
          <a:solidFill>
            <a:srgbClr val="FFFFFF"/>
          </a:solidFill>
          <a:ln w="3175">
            <a:miter lim="400000"/>
          </a:ln>
        </p:spPr>
        <p:txBody>
          <a:bodyPr lIns="38100" tIns="38100" rIns="38100" bIns="38100" rtlCol="0" anchor="ctr"/>
          <a:lstStyle/>
          <a:p>
            <a:pPr algn="ctr"/>
            <a:r>
              <a:rPr lang="sv-SE" sz="3000" dirty="0">
                <a:solidFill>
                  <a:srgbClr val="FFFFFF"/>
                </a:solidFill>
                <a:latin typeface="Helvetica Light"/>
                <a:ea typeface="Helvetica Light"/>
                <a:cs typeface="Helvetica Light"/>
                <a:sym typeface="Helvetica Light"/>
              </a:rPr>
              <a:t>F</a:t>
            </a:r>
          </a:p>
        </p:txBody>
      </p:sp>
      <p:sp>
        <p:nvSpPr>
          <p:cNvPr id="11" name="Rektangel 10"/>
          <p:cNvSpPr/>
          <p:nvPr/>
        </p:nvSpPr>
        <p:spPr>
          <a:xfrm rot="19746489">
            <a:off x="12204440" y="7443285"/>
            <a:ext cx="9185993" cy="2500604"/>
          </a:xfrm>
          <a:prstGeom prst="rect">
            <a:avLst/>
          </a:prstGeom>
          <a:solidFill>
            <a:srgbClr val="FFFFFF"/>
          </a:solidFill>
          <a:ln w="3175">
            <a:miter lim="400000"/>
          </a:ln>
        </p:spPr>
        <p:txBody>
          <a:bodyPr lIns="38100" tIns="38100" rIns="38100" bIns="38100" rtlCol="0" anchor="ctr"/>
          <a:lstStyle/>
          <a:p>
            <a:pPr algn="ctr"/>
            <a:endParaRPr lang="sv-SE" sz="3000">
              <a:solidFill>
                <a:srgbClr val="FFFFFF"/>
              </a:solidFill>
              <a:latin typeface="Helvetica Light"/>
              <a:ea typeface="Helvetica Light"/>
              <a:cs typeface="Helvetica Light"/>
              <a:sym typeface="Helvetica Light"/>
            </a:endParaRPr>
          </a:p>
        </p:txBody>
      </p:sp>
      <p:pic>
        <p:nvPicPr>
          <p:cNvPr id="8" name="Bildobjekt 7" descr="F:\KSF\Aok\Campus\- Kommunikation och marknadsföring\Grafisk-profil-CV-loggor-BS\CV_black.gif">
            <a:extLst>
              <a:ext uri="{FF2B5EF4-FFF2-40B4-BE49-F238E27FC236}">
                <a16:creationId xmlns:a16="http://schemas.microsoft.com/office/drawing/2014/main" id="{F7EDA344-4D1A-4D89-80DA-E7D808F5195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49498" y="478135"/>
            <a:ext cx="3014345" cy="803910"/>
          </a:xfrm>
          <a:prstGeom prst="rect">
            <a:avLst/>
          </a:prstGeom>
          <a:noFill/>
          <a:ln>
            <a:noFill/>
          </a:ln>
        </p:spPr>
      </p:pic>
      <p:sp>
        <p:nvSpPr>
          <p:cNvPr id="10" name="Shape 39">
            <a:extLst>
              <a:ext uri="{FF2B5EF4-FFF2-40B4-BE49-F238E27FC236}">
                <a16:creationId xmlns:a16="http://schemas.microsoft.com/office/drawing/2014/main" id="{36254BDA-13CA-4220-AF88-4DEF3E927398}"/>
              </a:ext>
            </a:extLst>
          </p:cNvPr>
          <p:cNvSpPr/>
          <p:nvPr/>
        </p:nvSpPr>
        <p:spPr>
          <a:xfrm>
            <a:off x="8907614" y="3447556"/>
            <a:ext cx="12827722" cy="521591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lnSpc>
                <a:spcPct val="115000"/>
              </a:lnSpc>
              <a:spcAft>
                <a:spcPts val="800"/>
              </a:spcAft>
            </a:pPr>
            <a:r>
              <a:rPr lang="sv-SE" sz="9600" b="1" spc="-150" dirty="0">
                <a:solidFill>
                  <a:srgbClr val="140F11"/>
                </a:solidFill>
                <a:latin typeface="Calibri" panose="020F0502020204030204" pitchFamily="34" charset="0"/>
                <a:ea typeface="Calibri" panose="020F0502020204030204" pitchFamily="34" charset="0"/>
                <a:cs typeface="Calibri" panose="020F0502020204030204" pitchFamily="34" charset="0"/>
              </a:rPr>
              <a:t>FORSKNING ÄR ATT</a:t>
            </a:r>
            <a:br>
              <a:rPr lang="sv-SE" sz="9600" b="1" spc="-150" dirty="0">
                <a:solidFill>
                  <a:srgbClr val="140F11"/>
                </a:solidFill>
                <a:latin typeface="Calibri" panose="020F0502020204030204" pitchFamily="34" charset="0"/>
                <a:ea typeface="Calibri" panose="020F0502020204030204" pitchFamily="34" charset="0"/>
                <a:cs typeface="Calibri" panose="020F0502020204030204" pitchFamily="34" charset="0"/>
              </a:rPr>
            </a:br>
            <a:r>
              <a:rPr lang="sv-SE" sz="9600" b="1" spc="-150" dirty="0">
                <a:solidFill>
                  <a:srgbClr val="140F11"/>
                </a:solidFill>
                <a:latin typeface="Calibri" panose="020F0502020204030204" pitchFamily="34" charset="0"/>
                <a:ea typeface="Calibri" panose="020F0502020204030204" pitchFamily="34" charset="0"/>
                <a:cs typeface="Calibri" panose="020F0502020204030204" pitchFamily="34" charset="0"/>
              </a:rPr>
              <a:t>SE VAD ALLA HAR </a:t>
            </a:r>
            <a:br>
              <a:rPr lang="sv-SE" sz="9600" b="1" spc="-150" dirty="0">
                <a:solidFill>
                  <a:srgbClr val="140F11"/>
                </a:solidFill>
                <a:latin typeface="Calibri" panose="020F0502020204030204" pitchFamily="34" charset="0"/>
                <a:ea typeface="Calibri" panose="020F0502020204030204" pitchFamily="34" charset="0"/>
                <a:cs typeface="Calibri" panose="020F0502020204030204" pitchFamily="34" charset="0"/>
              </a:rPr>
            </a:br>
            <a:r>
              <a:rPr lang="sv-SE" sz="9600" b="1" spc="-150" dirty="0">
                <a:solidFill>
                  <a:srgbClr val="140F11"/>
                </a:solidFill>
                <a:latin typeface="Calibri" panose="020F0502020204030204" pitchFamily="34" charset="0"/>
                <a:ea typeface="Calibri" panose="020F0502020204030204" pitchFamily="34" charset="0"/>
                <a:cs typeface="Calibri" panose="020F0502020204030204" pitchFamily="34" charset="0"/>
              </a:rPr>
              <a:t>SETT OCH TÄNKA VAD</a:t>
            </a:r>
            <a:br>
              <a:rPr lang="sv-SE" sz="9600" b="1" spc="-150" dirty="0">
                <a:solidFill>
                  <a:srgbClr val="140F11"/>
                </a:solidFill>
                <a:latin typeface="Calibri" panose="020F0502020204030204" pitchFamily="34" charset="0"/>
                <a:ea typeface="Calibri" panose="020F0502020204030204" pitchFamily="34" charset="0"/>
                <a:cs typeface="Calibri" panose="020F0502020204030204" pitchFamily="34" charset="0"/>
              </a:rPr>
            </a:br>
            <a:r>
              <a:rPr lang="sv-SE" sz="9600" b="1" spc="-150" dirty="0">
                <a:solidFill>
                  <a:srgbClr val="140F11"/>
                </a:solidFill>
                <a:latin typeface="Calibri" panose="020F0502020204030204" pitchFamily="34" charset="0"/>
                <a:ea typeface="Calibri" panose="020F0502020204030204" pitchFamily="34" charset="0"/>
                <a:cs typeface="Calibri" panose="020F0502020204030204" pitchFamily="34" charset="0"/>
              </a:rPr>
              <a:t>INGEN HAR TÄNKT.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A9EA283A-831B-49E1-A44F-700A9097DAE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500" r="12500"/>
          <a:stretch>
            <a:fillRect/>
          </a:stretch>
        </p:blipFill>
        <p:spPr>
          <a:xfrm rot="5400000">
            <a:off x="3121683" y="2765425"/>
            <a:ext cx="3413125" cy="3413125"/>
          </a:xfrm>
        </p:spPr>
      </p:pic>
      <p:pic>
        <p:nvPicPr>
          <p:cNvPr id="15" name="Platshållare för bild 14">
            <a:extLst>
              <a:ext uri="{FF2B5EF4-FFF2-40B4-BE49-F238E27FC236}">
                <a16:creationId xmlns:a16="http://schemas.microsoft.com/office/drawing/2014/main" id="{4EEC24AF-A9C7-4507-B52E-2AE5FA9C9D67}"/>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500" r="12500"/>
          <a:stretch>
            <a:fillRect/>
          </a:stretch>
        </p:blipFill>
        <p:spPr>
          <a:xfrm rot="5400000">
            <a:off x="6908800" y="2765425"/>
            <a:ext cx="3413125" cy="3413125"/>
          </a:xfrm>
        </p:spPr>
      </p:pic>
      <p:pic>
        <p:nvPicPr>
          <p:cNvPr id="19" name="Platshållare för bild 18">
            <a:extLst>
              <a:ext uri="{FF2B5EF4-FFF2-40B4-BE49-F238E27FC236}">
                <a16:creationId xmlns:a16="http://schemas.microsoft.com/office/drawing/2014/main" id="{F1DFADA3-423C-45DF-BC3F-750B4B6B3C9C}"/>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2500" r="12500"/>
          <a:stretch>
            <a:fillRect/>
          </a:stretch>
        </p:blipFill>
        <p:spPr>
          <a:xfrm rot="5400000">
            <a:off x="10696575" y="2765425"/>
            <a:ext cx="3413125" cy="3413125"/>
          </a:xfrm>
        </p:spPr>
      </p:pic>
      <p:pic>
        <p:nvPicPr>
          <p:cNvPr id="21" name="Platshållare för bild 20">
            <a:extLst>
              <a:ext uri="{FF2B5EF4-FFF2-40B4-BE49-F238E27FC236}">
                <a16:creationId xmlns:a16="http://schemas.microsoft.com/office/drawing/2014/main" id="{D3B1E1BE-BB0F-4916-AD86-38F69934C77D}"/>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2500" r="12500"/>
          <a:stretch>
            <a:fillRect/>
          </a:stretch>
        </p:blipFill>
        <p:spPr>
          <a:xfrm rot="5400000">
            <a:off x="14484350" y="2765425"/>
            <a:ext cx="3413125" cy="3413125"/>
          </a:xfrm>
        </p:spPr>
      </p:pic>
      <p:pic>
        <p:nvPicPr>
          <p:cNvPr id="17" name="Platshållare för bild 16">
            <a:extLst>
              <a:ext uri="{FF2B5EF4-FFF2-40B4-BE49-F238E27FC236}">
                <a16:creationId xmlns:a16="http://schemas.microsoft.com/office/drawing/2014/main" id="{E5115988-655C-400C-96BF-5F2382978F72}"/>
              </a:ext>
            </a:extLst>
          </p:cNvPr>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12500" r="12500"/>
          <a:stretch>
            <a:fillRect/>
          </a:stretch>
        </p:blipFill>
        <p:spPr>
          <a:xfrm rot="5400000">
            <a:off x="14484349" y="6508749"/>
            <a:ext cx="3413125" cy="3413125"/>
          </a:xfrm>
        </p:spPr>
      </p:pic>
      <p:pic>
        <p:nvPicPr>
          <p:cNvPr id="25" name="Platshållare för bild 24">
            <a:extLst>
              <a:ext uri="{FF2B5EF4-FFF2-40B4-BE49-F238E27FC236}">
                <a16:creationId xmlns:a16="http://schemas.microsoft.com/office/drawing/2014/main" id="{2FDDB029-B9DB-4E49-A873-01B44BD9CA0D}"/>
              </a:ext>
            </a:extLst>
          </p:cNvPr>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l="12500" r="12500"/>
          <a:stretch>
            <a:fillRect/>
          </a:stretch>
        </p:blipFill>
        <p:spPr>
          <a:xfrm rot="5400000">
            <a:off x="3121025" y="6508750"/>
            <a:ext cx="3413125" cy="3413125"/>
          </a:xfrm>
        </p:spPr>
      </p:pic>
      <p:pic>
        <p:nvPicPr>
          <p:cNvPr id="27" name="Platshållare för bild 26">
            <a:extLst>
              <a:ext uri="{FF2B5EF4-FFF2-40B4-BE49-F238E27FC236}">
                <a16:creationId xmlns:a16="http://schemas.microsoft.com/office/drawing/2014/main" id="{0E5CD3F8-BF8C-4B6E-965F-8E385B08A46B}"/>
              </a:ext>
            </a:extLst>
          </p:cNvPr>
          <p:cNvPicPr>
            <a:picLocks noGrp="1" noChangeAspect="1"/>
          </p:cNvPicPr>
          <p:nvPr>
            <p:ph type="pic" sz="quarter" idx="16"/>
          </p:nvPr>
        </p:nvPicPr>
        <p:blipFill>
          <a:blip r:embed="rId9" cstate="print">
            <a:extLst>
              <a:ext uri="{28A0092B-C50C-407E-A947-70E740481C1C}">
                <a14:useLocalDpi xmlns:a14="http://schemas.microsoft.com/office/drawing/2010/main" val="0"/>
              </a:ext>
            </a:extLst>
          </a:blip>
          <a:srcRect l="12500" r="12500"/>
          <a:stretch>
            <a:fillRect/>
          </a:stretch>
        </p:blipFill>
        <p:spPr>
          <a:xfrm rot="5400000">
            <a:off x="6908800" y="6508750"/>
            <a:ext cx="3413125" cy="3413125"/>
          </a:xfrm>
        </p:spPr>
      </p:pic>
      <p:pic>
        <p:nvPicPr>
          <p:cNvPr id="23" name="Platshållare för bild 22">
            <a:extLst>
              <a:ext uri="{FF2B5EF4-FFF2-40B4-BE49-F238E27FC236}">
                <a16:creationId xmlns:a16="http://schemas.microsoft.com/office/drawing/2014/main" id="{A7F478E8-6EBA-48F1-951E-4EEBDEE1B598}"/>
              </a:ext>
            </a:extLst>
          </p:cNvPr>
          <p:cNvPicPr>
            <a:picLocks noGrp="1" noChangeAspect="1"/>
          </p:cNvPicPr>
          <p:nvPr>
            <p:ph type="pic" sz="quarter" idx="19"/>
          </p:nvPr>
        </p:nvPicPr>
        <p:blipFill>
          <a:blip r:embed="rId10" cstate="print">
            <a:extLst>
              <a:ext uri="{28A0092B-C50C-407E-A947-70E740481C1C}">
                <a14:useLocalDpi xmlns:a14="http://schemas.microsoft.com/office/drawing/2010/main" val="0"/>
              </a:ext>
            </a:extLst>
          </a:blip>
          <a:srcRect l="12500" r="12500"/>
          <a:stretch>
            <a:fillRect/>
          </a:stretch>
        </p:blipFill>
        <p:spPr>
          <a:xfrm rot="5400000">
            <a:off x="10696575" y="6508750"/>
            <a:ext cx="3413125" cy="3413125"/>
          </a:xfrm>
        </p:spPr>
      </p:pic>
    </p:spTree>
    <p:extLst>
      <p:ext uri="{BB962C8B-B14F-4D97-AF65-F5344CB8AC3E}">
        <p14:creationId xmlns:p14="http://schemas.microsoft.com/office/powerpoint/2010/main" val="13477083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2">
            <a:extLst>
              <a:ext uri="{FF2B5EF4-FFF2-40B4-BE49-F238E27FC236}">
                <a16:creationId xmlns:a16="http://schemas.microsoft.com/office/drawing/2014/main" id="{4EA4AEE8-8EF0-4A16-B5D0-4747AEDE90DA}"/>
              </a:ext>
            </a:extLst>
          </p:cNvPr>
          <p:cNvSpPr/>
          <p:nvPr/>
        </p:nvSpPr>
        <p:spPr>
          <a:xfrm>
            <a:off x="10384739" y="1592892"/>
            <a:ext cx="12642698" cy="546036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r>
              <a:rPr lang="sv-SE" sz="4000" b="1" dirty="0">
                <a:solidFill>
                  <a:srgbClr val="140F11"/>
                </a:solidFill>
                <a:latin typeface="Calibri" panose="020F0502020204030204" pitchFamily="34" charset="0"/>
              </a:rPr>
              <a:t>SYFTET</a:t>
            </a:r>
            <a:r>
              <a:rPr lang="sv-SE" sz="4000" dirty="0">
                <a:solidFill>
                  <a:srgbClr val="140F11"/>
                </a:solidFill>
                <a:latin typeface="Calibri" panose="020F0502020204030204" pitchFamily="34" charset="0"/>
              </a:rPr>
              <a:t> med projektet är att fördjupa kunskapen om äldre och ensamhet och möjliggöra en kompetensutveckling för personalen i dessa frågor. I förlängningen leder detta till en ökad förståelse för äldres situation och hur man som personalen kan arbeta aktivt för att förbättra de äldres situation. Genom projektet erhålls också kunskap kring IBIC som utredningsinstrument och hur detta kan användas på ett konstruktivt sätt. </a:t>
            </a:r>
          </a:p>
          <a:p>
            <a:endParaRPr lang="sv-SE" sz="4000" dirty="0">
              <a:solidFill>
                <a:srgbClr val="140F11"/>
              </a:solidFill>
              <a:latin typeface="Calibri" panose="020F0502020204030204" pitchFamily="34" charset="0"/>
            </a:endParaRPr>
          </a:p>
          <a:p>
            <a:r>
              <a:rPr lang="sv-SE" sz="4000" b="1" dirty="0">
                <a:solidFill>
                  <a:srgbClr val="140F11"/>
                </a:solidFill>
                <a:latin typeface="Calibri" panose="020F0502020204030204" pitchFamily="34" charset="0"/>
              </a:rPr>
              <a:t>Följande frågeställningar söks svar på i projektet:</a:t>
            </a:r>
          </a:p>
          <a:p>
            <a:pPr lvl="0"/>
            <a:r>
              <a:rPr lang="sv-SE" sz="4000" dirty="0">
                <a:solidFill>
                  <a:srgbClr val="140F11"/>
                </a:solidFill>
                <a:latin typeface="Calibri" panose="020F0502020204030204" pitchFamily="34" charset="0"/>
              </a:rPr>
              <a:t>- Hur beskriver äldre ensamhet och otrygghet?</a:t>
            </a:r>
          </a:p>
          <a:p>
            <a:pPr lvl="0"/>
            <a:r>
              <a:rPr lang="sv-SE" sz="4000" dirty="0">
                <a:solidFill>
                  <a:srgbClr val="140F11"/>
                </a:solidFill>
                <a:latin typeface="Calibri" panose="020F0502020204030204" pitchFamily="34" charset="0"/>
              </a:rPr>
              <a:t>- Vilka insatser finns inom hemtjänsten för att komma tillrätta med upplevd ensamhet och otrygghet?</a:t>
            </a:r>
          </a:p>
          <a:p>
            <a:pPr lvl="0"/>
            <a:r>
              <a:rPr lang="sv-SE" sz="4000" dirty="0">
                <a:solidFill>
                  <a:srgbClr val="140F11"/>
                </a:solidFill>
                <a:latin typeface="Calibri" panose="020F0502020204030204" pitchFamily="34" charset="0"/>
              </a:rPr>
              <a:t>- I vilken utsträckning styr behoven de insatser som beviljas?</a:t>
            </a:r>
          </a:p>
          <a:p>
            <a:pPr lvl="0"/>
            <a:r>
              <a:rPr lang="sv-SE" sz="4000" dirty="0">
                <a:solidFill>
                  <a:srgbClr val="140F11"/>
                </a:solidFill>
                <a:latin typeface="Calibri" panose="020F0502020204030204" pitchFamily="34" charset="0"/>
              </a:rPr>
              <a:t>- Vilka insatser saknas; enligt de äldre? Enligt hemtjänstpersonalen?</a:t>
            </a:r>
          </a:p>
          <a:p>
            <a:endParaRPr lang="sv-SE" sz="4000" dirty="0">
              <a:solidFill>
                <a:srgbClr val="140F11"/>
              </a:solidFill>
              <a:latin typeface="Calibri" panose="020F0502020204030204" pitchFamily="34" charset="0"/>
            </a:endParaRPr>
          </a:p>
        </p:txBody>
      </p:sp>
      <p:sp>
        <p:nvSpPr>
          <p:cNvPr id="9" name="Shape 90">
            <a:extLst>
              <a:ext uri="{FF2B5EF4-FFF2-40B4-BE49-F238E27FC236}">
                <a16:creationId xmlns:a16="http://schemas.microsoft.com/office/drawing/2014/main" id="{10FCC32D-941A-4BA8-A867-AD962F60DB9E}"/>
              </a:ext>
            </a:extLst>
          </p:cNvPr>
          <p:cNvSpPr/>
          <p:nvPr/>
        </p:nvSpPr>
        <p:spPr>
          <a:xfrm>
            <a:off x="6572198" y="463339"/>
            <a:ext cx="3413505" cy="3413505"/>
          </a:xfrm>
          <a:prstGeom prst="ellipse">
            <a:avLst/>
          </a:prstGeom>
          <a:solidFill>
            <a:srgbClr val="140F1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91">
            <a:extLst>
              <a:ext uri="{FF2B5EF4-FFF2-40B4-BE49-F238E27FC236}">
                <a16:creationId xmlns:a16="http://schemas.microsoft.com/office/drawing/2014/main" id="{05F8A997-418F-4A84-B7E1-6BA138D2033D}"/>
              </a:ext>
            </a:extLst>
          </p:cNvPr>
          <p:cNvSpPr/>
          <p:nvPr/>
        </p:nvSpPr>
        <p:spPr>
          <a:xfrm>
            <a:off x="7179529" y="1208289"/>
            <a:ext cx="2170466" cy="1923604"/>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defTabSz="642937">
              <a:spcBef>
                <a:spcPts val="4300"/>
              </a:spcBef>
              <a:tabLst>
                <a:tab pos="495300" algn="l"/>
                <a:tab pos="990600" algn="l"/>
                <a:tab pos="1498600" algn="l"/>
                <a:tab pos="1993900" algn="l"/>
                <a:tab pos="2489200" algn="l"/>
                <a:tab pos="2997200" algn="l"/>
                <a:tab pos="3492500" algn="l"/>
                <a:tab pos="4000500" algn="l"/>
                <a:tab pos="4495800" algn="l"/>
                <a:tab pos="4991100" algn="l"/>
                <a:tab pos="5499100" algn="l"/>
                <a:tab pos="5994400" algn="l"/>
              </a:tabLst>
              <a:defRPr sz="10000" baseline="-1999">
                <a:solidFill>
                  <a:srgbClr val="FFFFFF"/>
                </a:solidFill>
                <a:latin typeface="et-line"/>
                <a:ea typeface="et-line"/>
                <a:cs typeface="et-line"/>
                <a:sym typeface="et-line"/>
              </a:defRPr>
            </a:lvl1pPr>
          </a:lstStyle>
          <a:p>
            <a:pPr algn="ctr"/>
            <a:r>
              <a:rPr lang="sv-SE" sz="4000" b="1" baseline="0" dirty="0">
                <a:latin typeface="Calibri" panose="020F0502020204030204" pitchFamily="34" charset="0"/>
              </a:rPr>
              <a:t>ÄLDRE</a:t>
            </a:r>
            <a:br>
              <a:rPr lang="sv-SE" sz="4000" b="1" baseline="0" dirty="0">
                <a:latin typeface="Calibri" panose="020F0502020204030204" pitchFamily="34" charset="0"/>
              </a:rPr>
            </a:br>
            <a:r>
              <a:rPr lang="sv-SE" sz="4000" b="1" baseline="0" dirty="0">
                <a:latin typeface="Calibri" panose="020F0502020204030204" pitchFamily="34" charset="0"/>
              </a:rPr>
              <a:t>OCH</a:t>
            </a:r>
            <a:br>
              <a:rPr lang="sv-SE" sz="4000" b="1" baseline="0" dirty="0">
                <a:latin typeface="Calibri" panose="020F0502020204030204" pitchFamily="34" charset="0"/>
              </a:rPr>
            </a:br>
            <a:r>
              <a:rPr lang="sv-SE" sz="4000" b="1" baseline="0" dirty="0">
                <a:latin typeface="Calibri" panose="020F0502020204030204" pitchFamily="34" charset="0"/>
              </a:rPr>
              <a:t>ENSMAET</a:t>
            </a:r>
            <a:endParaRPr sz="4000" b="1" dirty="0">
              <a:latin typeface="Calibri" panose="020F0502020204030204" pitchFamily="34" charset="0"/>
            </a:endParaRPr>
          </a:p>
        </p:txBody>
      </p:sp>
    </p:spTree>
    <p:extLst>
      <p:ext uri="{BB962C8B-B14F-4D97-AF65-F5344CB8AC3E}">
        <p14:creationId xmlns:p14="http://schemas.microsoft.com/office/powerpoint/2010/main" val="1428219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727574"/>
      </a:dk1>
      <a:lt1>
        <a:srgbClr val="750231"/>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3175">
          <a:miter lim="400000"/>
        </a:ln>
      </a:spPr>
      <a:bodyPr lIns="38100" tIns="38100" rIns="38100" bIns="38100" anchor="ctr"/>
      <a:lstStyle>
        <a:defPPr algn="ctr">
          <a:defRPr sz="3000">
            <a:solidFill>
              <a:srgbClr val="FFFFFF"/>
            </a:solidFill>
            <a:latin typeface="Helvetica Light"/>
            <a:ea typeface="Helvetica Light"/>
            <a:cs typeface="Helvetica Light"/>
            <a:sym typeface="Helvetica Light"/>
          </a:defRPr>
        </a:defPPr>
      </a:lst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507</Words>
  <Application>Microsoft Office PowerPoint</Application>
  <PresentationFormat>Custom</PresentationFormat>
  <Paragraphs>62</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Helvetica Light</vt:lpstr>
      <vt:lpstr>Helvetica Neue</vt:lpstr>
      <vt:lpstr>Montserrat-Regular</vt:lpstr>
      <vt:lpstr>PT Sans</vt:lpstr>
      <vt:lpstr>Roboto Regular</vt:lpstr>
      <vt:lpstr>Signika</vt:lpstr>
      <vt:lpstr>Symbol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Beatrice Ström</dc:creator>
  <cp:lastModifiedBy>Magnus Broström (HV)</cp:lastModifiedBy>
  <cp:revision>80</cp:revision>
  <dcterms:modified xsi:type="dcterms:W3CDTF">2019-04-08T07:42:56Z</dcterms:modified>
</cp:coreProperties>
</file>