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
  </p:notesMasterIdLst>
  <p:sldIdLst>
    <p:sldId id="279" r:id="rId2"/>
  </p:sldIdLst>
  <p:sldSz cx="9601200" cy="128016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p:restoredTop sz="94720"/>
  </p:normalViewPr>
  <p:slideViewPr>
    <p:cSldViewPr snapToGrid="0">
      <p:cViewPr varScale="1">
        <p:scale>
          <a:sx n="56" d="100"/>
          <a:sy n="56" d="100"/>
        </p:scale>
        <p:origin x="30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40B80-16EB-4A46-902B-AA2AA5E0A4F2}" type="datetimeFigureOut">
              <a:rPr lang="en-SE" smtClean="0"/>
              <a:t>2025-08-12</a:t>
            </a:fld>
            <a:endParaRPr lang="en-SE"/>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A7404-8E45-5A4C-8BAE-15A08F8418FF}" type="slidenum">
              <a:rPr lang="en-SE" smtClean="0"/>
              <a:t>‹#›</a:t>
            </a:fld>
            <a:endParaRPr lang="en-SE"/>
          </a:p>
        </p:txBody>
      </p:sp>
    </p:spTree>
    <p:extLst>
      <p:ext uri="{BB962C8B-B14F-4D97-AF65-F5344CB8AC3E}">
        <p14:creationId xmlns:p14="http://schemas.microsoft.com/office/powerpoint/2010/main" val="585868841"/>
      </p:ext>
    </p:extLst>
  </p:cSld>
  <p:clrMap bg1="lt1" tx1="dk1" bg2="lt2" tx2="dk2" accent1="accent1" accent2="accent2" accent3="accent3" accent4="accent4" accent5="accent5" accent6="accent6" hlink="hlink" folHlink="folHlink"/>
  <p:notesStyle>
    <a:lvl1pPr marL="0" algn="l" defTabSz="1075119" rtl="0" eaLnBrk="1" latinLnBrk="0" hangingPunct="1">
      <a:defRPr sz="1411" kern="1200">
        <a:solidFill>
          <a:schemeClr val="tx1"/>
        </a:solidFill>
        <a:latin typeface="+mn-lt"/>
        <a:ea typeface="+mn-ea"/>
        <a:cs typeface="+mn-cs"/>
      </a:defRPr>
    </a:lvl1pPr>
    <a:lvl2pPr marL="537560" algn="l" defTabSz="1075119" rtl="0" eaLnBrk="1" latinLnBrk="0" hangingPunct="1">
      <a:defRPr sz="1411" kern="1200">
        <a:solidFill>
          <a:schemeClr val="tx1"/>
        </a:solidFill>
        <a:latin typeface="+mn-lt"/>
        <a:ea typeface="+mn-ea"/>
        <a:cs typeface="+mn-cs"/>
      </a:defRPr>
    </a:lvl2pPr>
    <a:lvl3pPr marL="1075119" algn="l" defTabSz="1075119" rtl="0" eaLnBrk="1" latinLnBrk="0" hangingPunct="1">
      <a:defRPr sz="1411" kern="1200">
        <a:solidFill>
          <a:schemeClr val="tx1"/>
        </a:solidFill>
        <a:latin typeface="+mn-lt"/>
        <a:ea typeface="+mn-ea"/>
        <a:cs typeface="+mn-cs"/>
      </a:defRPr>
    </a:lvl3pPr>
    <a:lvl4pPr marL="1612679" algn="l" defTabSz="1075119" rtl="0" eaLnBrk="1" latinLnBrk="0" hangingPunct="1">
      <a:defRPr sz="1411" kern="1200">
        <a:solidFill>
          <a:schemeClr val="tx1"/>
        </a:solidFill>
        <a:latin typeface="+mn-lt"/>
        <a:ea typeface="+mn-ea"/>
        <a:cs typeface="+mn-cs"/>
      </a:defRPr>
    </a:lvl4pPr>
    <a:lvl5pPr marL="2150238" algn="l" defTabSz="1075119" rtl="0" eaLnBrk="1" latinLnBrk="0" hangingPunct="1">
      <a:defRPr sz="1411" kern="1200">
        <a:solidFill>
          <a:schemeClr val="tx1"/>
        </a:solidFill>
        <a:latin typeface="+mn-lt"/>
        <a:ea typeface="+mn-ea"/>
        <a:cs typeface="+mn-cs"/>
      </a:defRPr>
    </a:lvl5pPr>
    <a:lvl6pPr marL="2687798" algn="l" defTabSz="1075119" rtl="0" eaLnBrk="1" latinLnBrk="0" hangingPunct="1">
      <a:defRPr sz="1411" kern="1200">
        <a:solidFill>
          <a:schemeClr val="tx1"/>
        </a:solidFill>
        <a:latin typeface="+mn-lt"/>
        <a:ea typeface="+mn-ea"/>
        <a:cs typeface="+mn-cs"/>
      </a:defRPr>
    </a:lvl6pPr>
    <a:lvl7pPr marL="3225358" algn="l" defTabSz="1075119" rtl="0" eaLnBrk="1" latinLnBrk="0" hangingPunct="1">
      <a:defRPr sz="1411" kern="1200">
        <a:solidFill>
          <a:schemeClr val="tx1"/>
        </a:solidFill>
        <a:latin typeface="+mn-lt"/>
        <a:ea typeface="+mn-ea"/>
        <a:cs typeface="+mn-cs"/>
      </a:defRPr>
    </a:lvl7pPr>
    <a:lvl8pPr marL="3762917" algn="l" defTabSz="1075119" rtl="0" eaLnBrk="1" latinLnBrk="0" hangingPunct="1">
      <a:defRPr sz="1411" kern="1200">
        <a:solidFill>
          <a:schemeClr val="tx1"/>
        </a:solidFill>
        <a:latin typeface="+mn-lt"/>
        <a:ea typeface="+mn-ea"/>
        <a:cs typeface="+mn-cs"/>
      </a:defRPr>
    </a:lvl8pPr>
    <a:lvl9pPr marL="4300477" algn="l" defTabSz="1075119"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71713" y="1143000"/>
            <a:ext cx="2314575"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84235D-22AC-6342-A031-DEBB350D156D}" type="slidenum">
              <a:rPr lang="sv-SE" smtClean="0"/>
              <a:t>1</a:t>
            </a:fld>
            <a:endParaRPr lang="sv-SE"/>
          </a:p>
        </p:txBody>
      </p:sp>
    </p:spTree>
    <p:extLst>
      <p:ext uri="{BB962C8B-B14F-4D97-AF65-F5344CB8AC3E}">
        <p14:creationId xmlns:p14="http://schemas.microsoft.com/office/powerpoint/2010/main" val="300333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GB"/>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882CF8E-4558-FE4B-A517-33DBEE94C8A6}" type="datetimeFigureOut">
              <a:rPr lang="en-SE" smtClean="0"/>
              <a:t>2025-08-12</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321494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882CF8E-4558-FE4B-A517-33DBEE94C8A6}" type="datetimeFigureOut">
              <a:rPr lang="en-SE" smtClean="0"/>
              <a:t>2025-08-12</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210109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882CF8E-4558-FE4B-A517-33DBEE94C8A6}" type="datetimeFigureOut">
              <a:rPr lang="en-SE" smtClean="0"/>
              <a:t>2025-08-12</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147066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ild till höger +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FB193E1-5C65-40CE-7093-198DCFFCEC0D}"/>
              </a:ext>
            </a:extLst>
          </p:cNvPr>
          <p:cNvSpPr/>
          <p:nvPr userDrawn="1"/>
        </p:nvSpPr>
        <p:spPr>
          <a:xfrm>
            <a:off x="0" y="19329"/>
            <a:ext cx="4800600" cy="12801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37"/>
          </a:p>
        </p:txBody>
      </p:sp>
      <p:sp>
        <p:nvSpPr>
          <p:cNvPr id="8" name="Rubrik 1">
            <a:extLst>
              <a:ext uri="{FF2B5EF4-FFF2-40B4-BE49-F238E27FC236}">
                <a16:creationId xmlns:a16="http://schemas.microsoft.com/office/drawing/2014/main" id="{102E8DF6-910E-7F4A-9A3B-72ACCCBF24A6}"/>
              </a:ext>
            </a:extLst>
          </p:cNvPr>
          <p:cNvSpPr>
            <a:spLocks noGrp="1"/>
          </p:cNvSpPr>
          <p:nvPr>
            <p:ph type="title" hasCustomPrompt="1"/>
          </p:nvPr>
        </p:nvSpPr>
        <p:spPr>
          <a:xfrm>
            <a:off x="601063" y="1047302"/>
            <a:ext cx="3640878" cy="2911199"/>
          </a:xfrm>
          <a:prstGeom prst="rect">
            <a:avLst/>
          </a:prstGeom>
        </p:spPr>
        <p:txBody>
          <a:bodyPr anchor="b">
            <a:noAutofit/>
          </a:bodyPr>
          <a:lstStyle>
            <a:lvl1pPr>
              <a:defRPr sz="2377">
                <a:solidFill>
                  <a:schemeClr val="tx2"/>
                </a:solidFill>
              </a:defRPr>
            </a:lvl1pPr>
          </a:lstStyle>
          <a:p>
            <a:r>
              <a:rPr lang="sv-SE" dirty="0"/>
              <a:t>Klicka här för att ändra rubrik</a:t>
            </a:r>
          </a:p>
        </p:txBody>
      </p:sp>
      <p:sp>
        <p:nvSpPr>
          <p:cNvPr id="9" name="Platshållare för text 9">
            <a:extLst>
              <a:ext uri="{FF2B5EF4-FFF2-40B4-BE49-F238E27FC236}">
                <a16:creationId xmlns:a16="http://schemas.microsoft.com/office/drawing/2014/main" id="{C3A74346-AE40-CC40-9BED-E7CE7D92EFD6}"/>
              </a:ext>
            </a:extLst>
          </p:cNvPr>
          <p:cNvSpPr>
            <a:spLocks noGrp="1"/>
          </p:cNvSpPr>
          <p:nvPr>
            <p:ph type="body" sz="quarter" idx="13" hasCustomPrompt="1"/>
          </p:nvPr>
        </p:nvSpPr>
        <p:spPr>
          <a:xfrm>
            <a:off x="601063" y="4129368"/>
            <a:ext cx="3640878" cy="6854962"/>
          </a:xfrm>
        </p:spPr>
        <p:txBody>
          <a:bodyPr>
            <a:noAutofit/>
          </a:bodyPr>
          <a:lstStyle>
            <a:lvl1pPr marL="0" indent="0">
              <a:lnSpc>
                <a:spcPts val="1857"/>
              </a:lnSpc>
              <a:spcBef>
                <a:spcPts val="446"/>
              </a:spcBef>
              <a:buNone/>
              <a:defRPr sz="1485">
                <a:solidFill>
                  <a:schemeClr val="tx2"/>
                </a:solidFill>
              </a:defRPr>
            </a:lvl1pPr>
            <a:lvl2pPr marL="339574" indent="0">
              <a:lnSpc>
                <a:spcPts val="1411"/>
              </a:lnSpc>
              <a:buNone/>
              <a:defRPr sz="1188"/>
            </a:lvl2pPr>
            <a:lvl3pPr marL="679148" indent="0">
              <a:lnSpc>
                <a:spcPts val="1411"/>
              </a:lnSpc>
              <a:buNone/>
              <a:defRPr sz="1188"/>
            </a:lvl3pPr>
            <a:lvl4pPr marL="1018722" indent="0">
              <a:lnSpc>
                <a:spcPts val="1411"/>
              </a:lnSpc>
              <a:buNone/>
              <a:defRPr sz="1188"/>
            </a:lvl4pPr>
            <a:lvl5pPr marL="1358296" indent="0">
              <a:lnSpc>
                <a:spcPts val="1411"/>
              </a:lnSpc>
              <a:buNone/>
              <a:defRPr sz="1188"/>
            </a:lvl5pPr>
          </a:lstStyle>
          <a:p>
            <a:pPr lvl="0"/>
            <a:r>
              <a:rPr lang="sv-SE" dirty="0"/>
              <a:t>Klicka här för att lägga till text</a:t>
            </a:r>
          </a:p>
        </p:txBody>
      </p:sp>
      <p:sp>
        <p:nvSpPr>
          <p:cNvPr id="12" name="Platshållare för bild 11">
            <a:extLst>
              <a:ext uri="{FF2B5EF4-FFF2-40B4-BE49-F238E27FC236}">
                <a16:creationId xmlns:a16="http://schemas.microsoft.com/office/drawing/2014/main" id="{1A7C9565-218B-3E45-9165-30E71D9B3931}"/>
              </a:ext>
            </a:extLst>
          </p:cNvPr>
          <p:cNvSpPr>
            <a:spLocks noGrp="1"/>
          </p:cNvSpPr>
          <p:nvPr>
            <p:ph type="pic" sz="quarter" idx="14" hasCustomPrompt="1"/>
          </p:nvPr>
        </p:nvSpPr>
        <p:spPr>
          <a:xfrm>
            <a:off x="4800600" y="0"/>
            <a:ext cx="4800601" cy="12801600"/>
          </a:xfrm>
          <a:noFill/>
        </p:spPr>
        <p:txBody>
          <a:bodyPr/>
          <a:lstStyle>
            <a:lvl1pPr marL="0" indent="0">
              <a:buNone/>
              <a:defRPr sz="1040" b="1">
                <a:solidFill>
                  <a:schemeClr val="tx2"/>
                </a:solidFill>
              </a:defRPr>
            </a:lvl1pPr>
          </a:lstStyle>
          <a:p>
            <a:r>
              <a:rPr lang="sv-SE" dirty="0"/>
              <a:t>Plats för att placera en eller flera bilder</a:t>
            </a:r>
          </a:p>
        </p:txBody>
      </p:sp>
      <p:sp>
        <p:nvSpPr>
          <p:cNvPr id="6" name="Platshållare för datum 3">
            <a:extLst>
              <a:ext uri="{FF2B5EF4-FFF2-40B4-BE49-F238E27FC236}">
                <a16:creationId xmlns:a16="http://schemas.microsoft.com/office/drawing/2014/main" id="{AF2A66C3-2533-851C-EE98-360FE4771E0E}"/>
              </a:ext>
            </a:extLst>
          </p:cNvPr>
          <p:cNvSpPr>
            <a:spLocks noGrp="1"/>
          </p:cNvSpPr>
          <p:nvPr>
            <p:ph type="dt" sz="half" idx="2"/>
          </p:nvPr>
        </p:nvSpPr>
        <p:spPr>
          <a:xfrm>
            <a:off x="200223" y="11285416"/>
            <a:ext cx="1938217" cy="315017"/>
          </a:xfrm>
          <a:prstGeom prst="rect">
            <a:avLst/>
          </a:prstGeom>
        </p:spPr>
        <p:txBody>
          <a:bodyPr/>
          <a:lstStyle>
            <a:lvl1pPr algn="l">
              <a:defRPr sz="520" b="0" i="0">
                <a:solidFill>
                  <a:schemeClr val="tx2"/>
                </a:solidFill>
                <a:latin typeface="Arial" panose="020B0604020202020204" pitchFamily="34" charset="0"/>
              </a:defRPr>
            </a:lvl1pPr>
          </a:lstStyle>
          <a:p>
            <a:endParaRPr lang="sv-SE" dirty="0"/>
          </a:p>
        </p:txBody>
      </p:sp>
      <p:sp>
        <p:nvSpPr>
          <p:cNvPr id="7" name="Platshållare för bildnummer 5">
            <a:extLst>
              <a:ext uri="{FF2B5EF4-FFF2-40B4-BE49-F238E27FC236}">
                <a16:creationId xmlns:a16="http://schemas.microsoft.com/office/drawing/2014/main" id="{9C67F065-BD01-C94B-ED28-F404BCF200BE}"/>
              </a:ext>
            </a:extLst>
          </p:cNvPr>
          <p:cNvSpPr>
            <a:spLocks noGrp="1"/>
          </p:cNvSpPr>
          <p:nvPr>
            <p:ph type="sldNum" sz="quarter" idx="4"/>
          </p:nvPr>
        </p:nvSpPr>
        <p:spPr>
          <a:xfrm>
            <a:off x="200223" y="11534142"/>
            <a:ext cx="409453" cy="315017"/>
          </a:xfrm>
          <a:prstGeom prst="rect">
            <a:avLst/>
          </a:prstGeom>
        </p:spPr>
        <p:txBody>
          <a:bodyPr/>
          <a:lstStyle>
            <a:lvl1pPr algn="l">
              <a:defRPr sz="520" b="0" i="0">
                <a:solidFill>
                  <a:schemeClr val="tx2"/>
                </a:solidFill>
                <a:latin typeface="Arial" panose="020B0604020202020204" pitchFamily="34" charset="0"/>
              </a:defRPr>
            </a:lvl1pPr>
          </a:lstStyle>
          <a:p>
            <a:fld id="{5E58F947-193A-8A47-BB37-3D778A6EE5C1}" type="slidenum">
              <a:rPr lang="sv-SE" smtClean="0"/>
              <a:pPr/>
              <a:t>‹#›</a:t>
            </a:fld>
            <a:endParaRPr lang="sv-SE" dirty="0"/>
          </a:p>
        </p:txBody>
      </p:sp>
      <p:pic>
        <p:nvPicPr>
          <p:cNvPr id="4" name="Bildobjekt 2">
            <a:extLst>
              <a:ext uri="{FF2B5EF4-FFF2-40B4-BE49-F238E27FC236}">
                <a16:creationId xmlns:a16="http://schemas.microsoft.com/office/drawing/2014/main" id="{C4D1245E-CD7A-0E55-5D2D-9E80BCF8AE91}"/>
              </a:ext>
            </a:extLst>
          </p:cNvPr>
          <p:cNvPicPr>
            <a:picLocks noChangeAspect="1"/>
          </p:cNvPicPr>
          <p:nvPr userDrawn="1"/>
        </p:nvPicPr>
        <p:blipFill>
          <a:blip r:embed="rId2"/>
          <a:stretch>
            <a:fillRect/>
          </a:stretch>
        </p:blipFill>
        <p:spPr>
          <a:xfrm>
            <a:off x="200532" y="12054414"/>
            <a:ext cx="1721676" cy="162366"/>
          </a:xfrm>
          <a:prstGeom prst="rect">
            <a:avLst/>
          </a:prstGeom>
        </p:spPr>
      </p:pic>
      <p:pic>
        <p:nvPicPr>
          <p:cNvPr id="11" name="Picture 10" descr="A logo with blue dots&#10;&#10;Description automatically generated">
            <a:extLst>
              <a:ext uri="{FF2B5EF4-FFF2-40B4-BE49-F238E27FC236}">
                <a16:creationId xmlns:a16="http://schemas.microsoft.com/office/drawing/2014/main" id="{F2DA9B53-BF0C-ED89-CC70-2018C6BAB5A3}"/>
              </a:ext>
            </a:extLst>
          </p:cNvPr>
          <p:cNvPicPr>
            <a:picLocks noChangeAspect="1"/>
          </p:cNvPicPr>
          <p:nvPr userDrawn="1"/>
        </p:nvPicPr>
        <p:blipFill>
          <a:blip r:embed="rId3"/>
          <a:stretch>
            <a:fillRect/>
          </a:stretch>
        </p:blipFill>
        <p:spPr>
          <a:xfrm>
            <a:off x="7678992" y="11285416"/>
            <a:ext cx="1922208" cy="1131173"/>
          </a:xfrm>
          <a:prstGeom prst="rect">
            <a:avLst/>
          </a:prstGeom>
        </p:spPr>
      </p:pic>
    </p:spTree>
    <p:extLst>
      <p:ext uri="{BB962C8B-B14F-4D97-AF65-F5344CB8AC3E}">
        <p14:creationId xmlns:p14="http://schemas.microsoft.com/office/powerpoint/2010/main" val="261586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882CF8E-4558-FE4B-A517-33DBEE94C8A6}" type="datetimeFigureOut">
              <a:rPr lang="en-SE" smtClean="0"/>
              <a:t>2025-08-12</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216781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GB"/>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tint val="82000"/>
                  </a:schemeClr>
                </a:solidFill>
              </a:defRPr>
            </a:lvl1pPr>
            <a:lvl2pPr marL="480060" indent="0">
              <a:buNone/>
              <a:defRPr sz="2100">
                <a:solidFill>
                  <a:schemeClr val="tx1">
                    <a:tint val="82000"/>
                  </a:schemeClr>
                </a:solidFill>
              </a:defRPr>
            </a:lvl2pPr>
            <a:lvl3pPr marL="960120" indent="0">
              <a:buNone/>
              <a:defRPr sz="1890">
                <a:solidFill>
                  <a:schemeClr val="tx1">
                    <a:tint val="82000"/>
                  </a:schemeClr>
                </a:solidFill>
              </a:defRPr>
            </a:lvl3pPr>
            <a:lvl4pPr marL="1440180" indent="0">
              <a:buNone/>
              <a:defRPr sz="1680">
                <a:solidFill>
                  <a:schemeClr val="tx1">
                    <a:tint val="82000"/>
                  </a:schemeClr>
                </a:solidFill>
              </a:defRPr>
            </a:lvl4pPr>
            <a:lvl5pPr marL="1920240" indent="0">
              <a:buNone/>
              <a:defRPr sz="1680">
                <a:solidFill>
                  <a:schemeClr val="tx1">
                    <a:tint val="82000"/>
                  </a:schemeClr>
                </a:solidFill>
              </a:defRPr>
            </a:lvl5pPr>
            <a:lvl6pPr marL="2400300" indent="0">
              <a:buNone/>
              <a:defRPr sz="1680">
                <a:solidFill>
                  <a:schemeClr val="tx1">
                    <a:tint val="82000"/>
                  </a:schemeClr>
                </a:solidFill>
              </a:defRPr>
            </a:lvl6pPr>
            <a:lvl7pPr marL="2880360" indent="0">
              <a:buNone/>
              <a:defRPr sz="1680">
                <a:solidFill>
                  <a:schemeClr val="tx1">
                    <a:tint val="82000"/>
                  </a:schemeClr>
                </a:solidFill>
              </a:defRPr>
            </a:lvl7pPr>
            <a:lvl8pPr marL="3360420" indent="0">
              <a:buNone/>
              <a:defRPr sz="1680">
                <a:solidFill>
                  <a:schemeClr val="tx1">
                    <a:tint val="82000"/>
                  </a:schemeClr>
                </a:solidFill>
              </a:defRPr>
            </a:lvl8pPr>
            <a:lvl9pPr marL="3840480" indent="0">
              <a:buNone/>
              <a:defRPr sz="168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882CF8E-4558-FE4B-A517-33DBEE94C8A6}" type="datetimeFigureOut">
              <a:rPr lang="en-SE" smtClean="0"/>
              <a:t>2025-08-12</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297690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882CF8E-4558-FE4B-A517-33DBEE94C8A6}" type="datetimeFigureOut">
              <a:rPr lang="en-SE" smtClean="0"/>
              <a:t>2025-08-12</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428607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GB"/>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GB"/>
              <a:t>Click to 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GB"/>
              <a:t>Click to 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882CF8E-4558-FE4B-A517-33DBEE94C8A6}" type="datetimeFigureOut">
              <a:rPr lang="en-SE" smtClean="0"/>
              <a:t>2025-08-12</a:t>
            </a:fld>
            <a:endParaRPr lang="en-SE"/>
          </a:p>
        </p:txBody>
      </p:sp>
      <p:sp>
        <p:nvSpPr>
          <p:cNvPr id="8" name="Footer Placeholder 7"/>
          <p:cNvSpPr>
            <a:spLocks noGrp="1"/>
          </p:cNvSpPr>
          <p:nvPr>
            <p:ph type="ftr" sz="quarter" idx="11"/>
          </p:nvPr>
        </p:nvSpPr>
        <p:spPr/>
        <p:txBody>
          <a:bodyPr/>
          <a:lstStyle/>
          <a:p>
            <a:endParaRPr lang="en-SE"/>
          </a:p>
        </p:txBody>
      </p:sp>
      <p:sp>
        <p:nvSpPr>
          <p:cNvPr id="9" name="Slide Number Placeholder 8"/>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216973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882CF8E-4558-FE4B-A517-33DBEE94C8A6}" type="datetimeFigureOut">
              <a:rPr lang="en-SE" smtClean="0"/>
              <a:t>2025-08-12</a:t>
            </a:fld>
            <a:endParaRPr lang="en-SE"/>
          </a:p>
        </p:txBody>
      </p:sp>
      <p:sp>
        <p:nvSpPr>
          <p:cNvPr id="4" name="Footer Placeholder 3"/>
          <p:cNvSpPr>
            <a:spLocks noGrp="1"/>
          </p:cNvSpPr>
          <p:nvPr>
            <p:ph type="ftr" sz="quarter" idx="11"/>
          </p:nvPr>
        </p:nvSpPr>
        <p:spPr/>
        <p:txBody>
          <a:bodyPr/>
          <a:lstStyle/>
          <a:p>
            <a:endParaRPr lang="en-SE"/>
          </a:p>
        </p:txBody>
      </p:sp>
      <p:sp>
        <p:nvSpPr>
          <p:cNvPr id="5" name="Slide Number Placeholder 4"/>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149302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2CF8E-4558-FE4B-A517-33DBEE94C8A6}" type="datetimeFigureOut">
              <a:rPr lang="en-SE" smtClean="0"/>
              <a:t>2025-08-12</a:t>
            </a:fld>
            <a:endParaRPr lang="en-SE"/>
          </a:p>
        </p:txBody>
      </p:sp>
      <p:sp>
        <p:nvSpPr>
          <p:cNvPr id="3" name="Footer Placeholder 2"/>
          <p:cNvSpPr>
            <a:spLocks noGrp="1"/>
          </p:cNvSpPr>
          <p:nvPr>
            <p:ph type="ftr" sz="quarter" idx="11"/>
          </p:nvPr>
        </p:nvSpPr>
        <p:spPr/>
        <p:txBody>
          <a:bodyPr/>
          <a:lstStyle/>
          <a:p>
            <a:endParaRPr lang="en-SE"/>
          </a:p>
        </p:txBody>
      </p:sp>
      <p:sp>
        <p:nvSpPr>
          <p:cNvPr id="4" name="Slide Number Placeholder 3"/>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429466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GB"/>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GB"/>
              <a:t>Click to edit Master text styles</a:t>
            </a:r>
          </a:p>
        </p:txBody>
      </p:sp>
      <p:sp>
        <p:nvSpPr>
          <p:cNvPr id="5" name="Date Placeholder 4"/>
          <p:cNvSpPr>
            <a:spLocks noGrp="1"/>
          </p:cNvSpPr>
          <p:nvPr>
            <p:ph type="dt" sz="half" idx="10"/>
          </p:nvPr>
        </p:nvSpPr>
        <p:spPr/>
        <p:txBody>
          <a:bodyPr/>
          <a:lstStyle/>
          <a:p>
            <a:fld id="{6882CF8E-4558-FE4B-A517-33DBEE94C8A6}" type="datetimeFigureOut">
              <a:rPr lang="en-SE" smtClean="0"/>
              <a:t>2025-08-12</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323217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GB"/>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GB"/>
              <a:t>Click icon to add picture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GB"/>
              <a:t>Click to edit Master text styles</a:t>
            </a:r>
          </a:p>
        </p:txBody>
      </p:sp>
      <p:sp>
        <p:nvSpPr>
          <p:cNvPr id="5" name="Date Placeholder 4"/>
          <p:cNvSpPr>
            <a:spLocks noGrp="1"/>
          </p:cNvSpPr>
          <p:nvPr>
            <p:ph type="dt" sz="half" idx="10"/>
          </p:nvPr>
        </p:nvSpPr>
        <p:spPr/>
        <p:txBody>
          <a:bodyPr/>
          <a:lstStyle/>
          <a:p>
            <a:fld id="{6882CF8E-4558-FE4B-A517-33DBEE94C8A6}" type="datetimeFigureOut">
              <a:rPr lang="en-SE" smtClean="0"/>
              <a:t>2025-08-12</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299845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82000"/>
                  </a:schemeClr>
                </a:solidFill>
              </a:defRPr>
            </a:lvl1pPr>
          </a:lstStyle>
          <a:p>
            <a:fld id="{6882CF8E-4558-FE4B-A517-33DBEE94C8A6}" type="datetimeFigureOut">
              <a:rPr lang="en-SE" smtClean="0"/>
              <a:t>2025-08-12</a:t>
            </a:fld>
            <a:endParaRPr lang="en-SE"/>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82000"/>
                  </a:schemeClr>
                </a:solidFill>
              </a:defRPr>
            </a:lvl1pPr>
          </a:lstStyle>
          <a:p>
            <a:endParaRPr lang="en-SE"/>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82000"/>
                  </a:schemeClr>
                </a:solidFill>
              </a:defRPr>
            </a:lvl1pPr>
          </a:lstStyle>
          <a:p>
            <a:fld id="{A1CFB5C7-38AB-F642-8D73-AFE1F7319967}" type="slidenum">
              <a:rPr lang="en-SE" smtClean="0"/>
              <a:t>‹#›</a:t>
            </a:fld>
            <a:endParaRPr lang="en-SE"/>
          </a:p>
        </p:txBody>
      </p:sp>
    </p:spTree>
    <p:extLst>
      <p:ext uri="{BB962C8B-B14F-4D97-AF65-F5344CB8AC3E}">
        <p14:creationId xmlns:p14="http://schemas.microsoft.com/office/powerpoint/2010/main" val="23296746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hyperlink" Target="mailto:Lars.walter@hv.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 skärmbild, Teckensnitt, Grafik&#10;&#10;Automatiskt genererad beskrivning">
            <a:extLst>
              <a:ext uri="{FF2B5EF4-FFF2-40B4-BE49-F238E27FC236}">
                <a16:creationId xmlns:a16="http://schemas.microsoft.com/office/drawing/2014/main" id="{FFDA06CF-9FC5-3D0B-30B1-894D1731A6E7}"/>
              </a:ext>
            </a:extLst>
          </p:cNvPr>
          <p:cNvPicPr>
            <a:picLocks noChangeAspect="1"/>
          </p:cNvPicPr>
          <p:nvPr/>
        </p:nvPicPr>
        <p:blipFill>
          <a:blip r:embed="rId3"/>
          <a:stretch>
            <a:fillRect/>
          </a:stretch>
        </p:blipFill>
        <p:spPr>
          <a:xfrm>
            <a:off x="8458994" y="8373111"/>
            <a:ext cx="621568" cy="337423"/>
          </a:xfrm>
          <a:prstGeom prst="rect">
            <a:avLst/>
          </a:prstGeom>
        </p:spPr>
      </p:pic>
      <p:sp>
        <p:nvSpPr>
          <p:cNvPr id="6" name="Platshållare för text 2">
            <a:extLst>
              <a:ext uri="{FF2B5EF4-FFF2-40B4-BE49-F238E27FC236}">
                <a16:creationId xmlns:a16="http://schemas.microsoft.com/office/drawing/2014/main" id="{A0039107-590B-FC62-5F05-CCF78AF90957}"/>
              </a:ext>
            </a:extLst>
          </p:cNvPr>
          <p:cNvSpPr txBox="1">
            <a:spLocks/>
          </p:cNvSpPr>
          <p:nvPr/>
        </p:nvSpPr>
        <p:spPr>
          <a:xfrm>
            <a:off x="5145831" y="5320709"/>
            <a:ext cx="4037571" cy="3708017"/>
          </a:xfrm>
          <a:prstGeom prst="rect">
            <a:avLst/>
          </a:prstGeom>
        </p:spPr>
        <p:txBody>
          <a:bodyPr vert="horz" lIns="27348" tIns="13674" rIns="27348" bIns="13674" rtlCol="0">
            <a:noAutofit/>
          </a:bodyPr>
          <a:lstStyle>
            <a:lvl1pPr marL="0" indent="0" algn="l" defTabSz="3027487" rtl="0" eaLnBrk="1" latinLnBrk="0" hangingPunct="1">
              <a:lnSpc>
                <a:spcPts val="6208"/>
              </a:lnSpc>
              <a:spcBef>
                <a:spcPts val="1490"/>
              </a:spcBef>
              <a:buFont typeface="Arial" panose="020B0604020202020204" pitchFamily="34" charset="0"/>
              <a:buNone/>
              <a:defRPr sz="4966" kern="1200">
                <a:solidFill>
                  <a:schemeClr val="tx2"/>
                </a:solidFill>
                <a:latin typeface="+mn-lt"/>
                <a:ea typeface="+mn-ea"/>
                <a:cs typeface="+mn-cs"/>
              </a:defRPr>
            </a:lvl1pPr>
            <a:lvl2pPr marL="1135319"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2pPr>
            <a:lvl3pPr marL="2270638"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3pPr>
            <a:lvl4pPr marL="3405957"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4pPr>
            <a:lvl5pPr marL="4541276"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just">
              <a:lnSpc>
                <a:spcPct val="100000"/>
              </a:lnSpc>
              <a:spcBef>
                <a:spcPts val="0"/>
              </a:spcBef>
            </a:pPr>
            <a:r>
              <a:rPr lang="sv-SE" sz="1400" b="1" dirty="0" err="1">
                <a:solidFill>
                  <a:srgbClr val="000000"/>
                </a:solidFill>
              </a:rPr>
              <a:t>Objective</a:t>
            </a:r>
            <a:r>
              <a:rPr lang="sv-SE" sz="1400" b="1" dirty="0">
                <a:solidFill>
                  <a:srgbClr val="000000"/>
                </a:solidFill>
              </a:rPr>
              <a:t> and </a:t>
            </a:r>
            <a:r>
              <a:rPr lang="sv-SE" sz="1400" b="1" dirty="0" err="1">
                <a:solidFill>
                  <a:srgbClr val="000000"/>
                </a:solidFill>
              </a:rPr>
              <a:t>work</a:t>
            </a:r>
            <a:r>
              <a:rPr lang="sv-SE" sz="1400" b="1" dirty="0">
                <a:solidFill>
                  <a:srgbClr val="000000"/>
                </a:solidFill>
              </a:rPr>
              <a:t> task</a:t>
            </a:r>
          </a:p>
          <a:p>
            <a:pPr algn="just">
              <a:lnSpc>
                <a:spcPct val="100000"/>
              </a:lnSpc>
              <a:spcBef>
                <a:spcPts val="0"/>
              </a:spcBef>
            </a:pPr>
            <a:endParaRPr lang="sv-SE" sz="1400" b="1" dirty="0">
              <a:solidFill>
                <a:srgbClr val="000000"/>
              </a:solidFill>
            </a:endParaRPr>
          </a:p>
          <a:p>
            <a:pPr algn="just">
              <a:lnSpc>
                <a:spcPct val="100000"/>
              </a:lnSpc>
              <a:spcBef>
                <a:spcPts val="0"/>
              </a:spcBef>
            </a:pPr>
            <a:r>
              <a:rPr lang="sv-SE" sz="1400" b="1" dirty="0" err="1">
                <a:solidFill>
                  <a:srgbClr val="000000"/>
                </a:solidFill>
              </a:rPr>
              <a:t>Th</a:t>
            </a:r>
            <a:r>
              <a:rPr lang="en-SE" sz="1400" b="1">
                <a:solidFill>
                  <a:srgbClr val="000000"/>
                </a:solidFill>
              </a:rPr>
              <a:t>e</a:t>
            </a:r>
            <a:r>
              <a:rPr lang="sv-SE" sz="1400" b="1">
                <a:solidFill>
                  <a:srgbClr val="000000"/>
                </a:solidFill>
              </a:rPr>
              <a:t> </a:t>
            </a:r>
            <a:r>
              <a:rPr lang="sv-SE" sz="1400" b="1" dirty="0" err="1">
                <a:solidFill>
                  <a:srgbClr val="000000"/>
                </a:solidFill>
              </a:rPr>
              <a:t>study</a:t>
            </a:r>
            <a:r>
              <a:rPr lang="sv-SE" sz="1400" b="1" dirty="0">
                <a:solidFill>
                  <a:srgbClr val="000000"/>
                </a:solidFill>
              </a:rPr>
              <a:t> </a:t>
            </a:r>
            <a:r>
              <a:rPr lang="sv-SE" sz="1400" b="1" dirty="0" err="1">
                <a:solidFill>
                  <a:srgbClr val="000000"/>
                </a:solidFill>
              </a:rPr>
              <a:t>focuses</a:t>
            </a:r>
            <a:r>
              <a:rPr lang="sv-SE" sz="1400" b="1" dirty="0">
                <a:solidFill>
                  <a:srgbClr val="000000"/>
                </a:solidFill>
              </a:rPr>
              <a:t> on </a:t>
            </a:r>
            <a:r>
              <a:rPr lang="sv-SE" sz="1400" b="1" dirty="0" err="1">
                <a:solidFill>
                  <a:srgbClr val="000000"/>
                </a:solidFill>
              </a:rPr>
              <a:t>this</a:t>
            </a:r>
            <a:r>
              <a:rPr lang="sv-SE" sz="1400" b="1" dirty="0">
                <a:solidFill>
                  <a:srgbClr val="000000"/>
                </a:solidFill>
              </a:rPr>
              <a:t> transformation. The </a:t>
            </a:r>
            <a:r>
              <a:rPr lang="sv-SE" sz="1400" b="1" dirty="0" err="1">
                <a:solidFill>
                  <a:srgbClr val="000000"/>
                </a:solidFill>
              </a:rPr>
              <a:t>project</a:t>
            </a:r>
            <a:r>
              <a:rPr lang="sv-SE" sz="1400" b="1" dirty="0">
                <a:solidFill>
                  <a:srgbClr val="000000"/>
                </a:solidFill>
              </a:rPr>
              <a:t> </a:t>
            </a:r>
            <a:r>
              <a:rPr lang="sv-SE" sz="1400" b="1" dirty="0" err="1">
                <a:solidFill>
                  <a:srgbClr val="000000"/>
                </a:solidFill>
              </a:rPr>
              <a:t>aims</a:t>
            </a:r>
            <a:r>
              <a:rPr lang="sv-SE" sz="1400" b="1" dirty="0">
                <a:solidFill>
                  <a:srgbClr val="000000"/>
                </a:solidFill>
              </a:rPr>
              <a:t> to </a:t>
            </a:r>
            <a:r>
              <a:rPr lang="sv-SE" sz="1400" b="1" dirty="0" err="1">
                <a:solidFill>
                  <a:srgbClr val="000000"/>
                </a:solidFill>
              </a:rPr>
              <a:t>study</a:t>
            </a:r>
            <a:r>
              <a:rPr lang="sv-SE" sz="1400" b="1" dirty="0">
                <a:solidFill>
                  <a:srgbClr val="000000"/>
                </a:solidFill>
              </a:rPr>
              <a:t>, </a:t>
            </a:r>
            <a:r>
              <a:rPr lang="sv-SE" sz="1400" b="1" dirty="0" err="1">
                <a:solidFill>
                  <a:srgbClr val="000000"/>
                </a:solidFill>
              </a:rPr>
              <a:t>analyse</a:t>
            </a:r>
            <a:r>
              <a:rPr lang="sv-SE" sz="1400" b="1" dirty="0">
                <a:solidFill>
                  <a:srgbClr val="000000"/>
                </a:solidFill>
              </a:rPr>
              <a:t>, and support the </a:t>
            </a:r>
            <a:r>
              <a:rPr lang="sv-SE" sz="1400" b="1" dirty="0" err="1">
                <a:solidFill>
                  <a:srgbClr val="000000"/>
                </a:solidFill>
              </a:rPr>
              <a:t>development</a:t>
            </a:r>
            <a:r>
              <a:rPr lang="sv-SE" sz="1400" b="1" dirty="0">
                <a:solidFill>
                  <a:srgbClr val="000000"/>
                </a:solidFill>
              </a:rPr>
              <a:t> </a:t>
            </a:r>
            <a:r>
              <a:rPr lang="sv-SE" sz="1400" b="1" dirty="0" err="1">
                <a:solidFill>
                  <a:srgbClr val="000000"/>
                </a:solidFill>
              </a:rPr>
              <a:t>of</a:t>
            </a:r>
            <a:r>
              <a:rPr lang="sv-SE" sz="1400" b="1" dirty="0">
                <a:solidFill>
                  <a:srgbClr val="000000"/>
                </a:solidFill>
              </a:rPr>
              <a:t> </a:t>
            </a:r>
            <a:r>
              <a:rPr lang="sv-SE" sz="1400" b="1" dirty="0" err="1">
                <a:solidFill>
                  <a:srgbClr val="000000"/>
                </a:solidFill>
              </a:rPr>
              <a:t>models</a:t>
            </a:r>
            <a:r>
              <a:rPr lang="sv-SE" sz="1400" b="1" dirty="0">
                <a:solidFill>
                  <a:srgbClr val="000000"/>
                </a:solidFill>
              </a:rPr>
              <a:t>, </a:t>
            </a:r>
            <a:r>
              <a:rPr lang="sv-SE" sz="1400" b="1" dirty="0" err="1">
                <a:solidFill>
                  <a:srgbClr val="000000"/>
                </a:solidFill>
              </a:rPr>
              <a:t>methods</a:t>
            </a:r>
            <a:r>
              <a:rPr lang="sv-SE" sz="1400" b="1" dirty="0">
                <a:solidFill>
                  <a:srgbClr val="000000"/>
                </a:solidFill>
              </a:rPr>
              <a:t>, and </a:t>
            </a:r>
            <a:r>
              <a:rPr lang="sv-SE" sz="1400" b="1" dirty="0" err="1">
                <a:solidFill>
                  <a:srgbClr val="000000"/>
                </a:solidFill>
              </a:rPr>
              <a:t>practices</a:t>
            </a:r>
            <a:r>
              <a:rPr lang="sv-SE" sz="1400" b="1" dirty="0">
                <a:solidFill>
                  <a:srgbClr val="000000"/>
                </a:solidFill>
              </a:rPr>
              <a:t> </a:t>
            </a:r>
            <a:r>
              <a:rPr lang="sv-SE" sz="1400" b="1" dirty="0" err="1">
                <a:solidFill>
                  <a:srgbClr val="000000"/>
                </a:solidFill>
              </a:rPr>
              <a:t>designed</a:t>
            </a:r>
            <a:r>
              <a:rPr lang="sv-SE" sz="1400" b="1" dirty="0">
                <a:solidFill>
                  <a:srgbClr val="000000"/>
                </a:solidFill>
              </a:rPr>
              <a:t> to </a:t>
            </a:r>
            <a:r>
              <a:rPr lang="sv-SE" sz="1400" b="1" dirty="0" err="1">
                <a:solidFill>
                  <a:srgbClr val="000000"/>
                </a:solidFill>
              </a:rPr>
              <a:t>systematically</a:t>
            </a:r>
            <a:r>
              <a:rPr lang="sv-SE" sz="1400" b="1" dirty="0">
                <a:solidFill>
                  <a:srgbClr val="000000"/>
                </a:solidFill>
              </a:rPr>
              <a:t> </a:t>
            </a:r>
            <a:r>
              <a:rPr lang="sv-SE" sz="1400" b="1" dirty="0" err="1">
                <a:solidFill>
                  <a:srgbClr val="000000"/>
                </a:solidFill>
              </a:rPr>
              <a:t>strengthen</a:t>
            </a:r>
            <a:r>
              <a:rPr lang="sv-SE" sz="1400" b="1" dirty="0">
                <a:solidFill>
                  <a:srgbClr val="000000"/>
                </a:solidFill>
              </a:rPr>
              <a:t> the </a:t>
            </a:r>
            <a:r>
              <a:rPr lang="sv-SE" sz="1400" b="1" dirty="0" err="1">
                <a:solidFill>
                  <a:srgbClr val="000000"/>
                </a:solidFill>
              </a:rPr>
              <a:t>opportunities</a:t>
            </a:r>
            <a:r>
              <a:rPr lang="sv-SE" sz="1400" b="1" dirty="0">
                <a:solidFill>
                  <a:srgbClr val="000000"/>
                </a:solidFill>
              </a:rPr>
              <a:t> for </a:t>
            </a:r>
            <a:r>
              <a:rPr lang="sv-SE" sz="1400" b="1" dirty="0" err="1">
                <a:solidFill>
                  <a:srgbClr val="000000"/>
                </a:solidFill>
              </a:rPr>
              <a:t>workplace-based</a:t>
            </a:r>
            <a:r>
              <a:rPr lang="sv-SE" sz="1400" b="1" dirty="0">
                <a:solidFill>
                  <a:srgbClr val="000000"/>
                </a:solidFill>
              </a:rPr>
              <a:t> </a:t>
            </a:r>
            <a:r>
              <a:rPr lang="sv-SE" sz="1400" b="1" dirty="0" err="1">
                <a:solidFill>
                  <a:srgbClr val="000000"/>
                </a:solidFill>
              </a:rPr>
              <a:t>skills</a:t>
            </a:r>
            <a:r>
              <a:rPr lang="sv-SE" sz="1400" b="1" dirty="0">
                <a:solidFill>
                  <a:srgbClr val="000000"/>
                </a:solidFill>
              </a:rPr>
              <a:t> </a:t>
            </a:r>
            <a:r>
              <a:rPr lang="sv-SE" sz="1400" b="1" dirty="0" err="1">
                <a:solidFill>
                  <a:srgbClr val="000000"/>
                </a:solidFill>
              </a:rPr>
              <a:t>development</a:t>
            </a:r>
            <a:r>
              <a:rPr lang="sv-SE" sz="1400" b="1" dirty="0">
                <a:solidFill>
                  <a:srgbClr val="000000"/>
                </a:solidFill>
              </a:rPr>
              <a:t> and </a:t>
            </a:r>
            <a:r>
              <a:rPr lang="sv-SE" sz="1400" b="1" dirty="0" err="1">
                <a:solidFill>
                  <a:srgbClr val="000000"/>
                </a:solidFill>
              </a:rPr>
              <a:t>adaptability</a:t>
            </a:r>
            <a:r>
              <a:rPr lang="sv-SE" sz="1400" b="1" dirty="0">
                <a:solidFill>
                  <a:srgbClr val="000000"/>
                </a:solidFill>
              </a:rPr>
              <a:t> in the Swedish </a:t>
            </a:r>
            <a:r>
              <a:rPr lang="sv-SE" sz="1400" b="1" dirty="0" err="1">
                <a:solidFill>
                  <a:srgbClr val="000000"/>
                </a:solidFill>
              </a:rPr>
              <a:t>labour</a:t>
            </a:r>
            <a:r>
              <a:rPr lang="sv-SE" sz="1400" b="1" dirty="0">
                <a:solidFill>
                  <a:srgbClr val="000000"/>
                </a:solidFill>
              </a:rPr>
              <a:t> market The </a:t>
            </a:r>
            <a:r>
              <a:rPr lang="sv-SE" sz="1400" b="1" dirty="0" err="1">
                <a:solidFill>
                  <a:srgbClr val="000000"/>
                </a:solidFill>
              </a:rPr>
              <a:t>project</a:t>
            </a:r>
            <a:r>
              <a:rPr lang="sv-SE" sz="1400" b="1" dirty="0">
                <a:solidFill>
                  <a:srgbClr val="000000"/>
                </a:solidFill>
              </a:rPr>
              <a:t> </a:t>
            </a:r>
            <a:r>
              <a:rPr lang="sv-SE" sz="1400" b="1" dirty="0" err="1">
                <a:solidFill>
                  <a:srgbClr val="000000"/>
                </a:solidFill>
              </a:rPr>
              <a:t>will</a:t>
            </a:r>
            <a:r>
              <a:rPr lang="sv-SE" sz="1400" b="1" dirty="0">
                <a:solidFill>
                  <a:srgbClr val="000000"/>
                </a:solidFill>
              </a:rPr>
              <a:t> </a:t>
            </a:r>
            <a:r>
              <a:rPr lang="sv-SE" sz="1400" b="1" dirty="0" err="1">
                <a:solidFill>
                  <a:srgbClr val="000000"/>
                </a:solidFill>
              </a:rPr>
              <a:t>also</a:t>
            </a:r>
            <a:r>
              <a:rPr lang="sv-SE" sz="1400" b="1" dirty="0">
                <a:solidFill>
                  <a:srgbClr val="000000"/>
                </a:solidFill>
              </a:rPr>
              <a:t> </a:t>
            </a:r>
            <a:r>
              <a:rPr lang="sv-SE" sz="1400" b="1" dirty="0" err="1">
                <a:solidFill>
                  <a:srgbClr val="000000"/>
                </a:solidFill>
              </a:rPr>
              <a:t>facilitate</a:t>
            </a:r>
            <a:r>
              <a:rPr lang="sv-SE" sz="1400" b="1" dirty="0">
                <a:solidFill>
                  <a:srgbClr val="000000"/>
                </a:solidFill>
              </a:rPr>
              <a:t> the </a:t>
            </a:r>
            <a:r>
              <a:rPr lang="sv-SE" sz="1400" b="1" dirty="0" err="1">
                <a:solidFill>
                  <a:srgbClr val="000000"/>
                </a:solidFill>
              </a:rPr>
              <a:t>exchange</a:t>
            </a:r>
            <a:r>
              <a:rPr lang="sv-SE" sz="1400" b="1" dirty="0">
                <a:solidFill>
                  <a:srgbClr val="000000"/>
                </a:solidFill>
              </a:rPr>
              <a:t> </a:t>
            </a:r>
            <a:r>
              <a:rPr lang="sv-SE" sz="1400" b="1" dirty="0" err="1">
                <a:solidFill>
                  <a:srgbClr val="000000"/>
                </a:solidFill>
              </a:rPr>
              <a:t>of</a:t>
            </a:r>
            <a:r>
              <a:rPr lang="sv-SE" sz="1400" b="1" dirty="0">
                <a:solidFill>
                  <a:srgbClr val="000000"/>
                </a:solidFill>
              </a:rPr>
              <a:t> </a:t>
            </a:r>
            <a:r>
              <a:rPr lang="sv-SE" sz="1400" b="1" dirty="0" err="1">
                <a:solidFill>
                  <a:srgbClr val="000000"/>
                </a:solidFill>
              </a:rPr>
              <a:t>experiences</a:t>
            </a:r>
            <a:r>
              <a:rPr lang="sv-SE" sz="1400" b="1" dirty="0">
                <a:solidFill>
                  <a:srgbClr val="000000"/>
                </a:solidFill>
              </a:rPr>
              <a:t> and </a:t>
            </a:r>
            <a:r>
              <a:rPr lang="sv-SE" sz="1400" b="1" dirty="0" err="1">
                <a:solidFill>
                  <a:srgbClr val="000000"/>
                </a:solidFill>
              </a:rPr>
              <a:t>knowledge</a:t>
            </a:r>
            <a:r>
              <a:rPr lang="sv-SE" sz="1400" b="1" dirty="0">
                <a:solidFill>
                  <a:srgbClr val="000000"/>
                </a:solidFill>
              </a:rPr>
              <a:t> </a:t>
            </a:r>
            <a:r>
              <a:rPr lang="sv-SE" sz="1400" b="1" dirty="0" err="1">
                <a:solidFill>
                  <a:srgbClr val="000000"/>
                </a:solidFill>
              </a:rPr>
              <a:t>development</a:t>
            </a:r>
            <a:r>
              <a:rPr lang="sv-SE" sz="1400" b="1" dirty="0">
                <a:solidFill>
                  <a:srgbClr val="000000"/>
                </a:solidFill>
              </a:rPr>
              <a:t> </a:t>
            </a:r>
            <a:r>
              <a:rPr lang="sv-SE" sz="1400" b="1" dirty="0" err="1">
                <a:solidFill>
                  <a:srgbClr val="000000"/>
                </a:solidFill>
              </a:rPr>
              <a:t>among</a:t>
            </a:r>
            <a:r>
              <a:rPr lang="sv-SE" sz="1400" b="1" dirty="0">
                <a:solidFill>
                  <a:srgbClr val="000000"/>
                </a:solidFill>
              </a:rPr>
              <a:t> </a:t>
            </a:r>
            <a:r>
              <a:rPr lang="sv-SE" sz="1400" b="1" dirty="0" err="1">
                <a:solidFill>
                  <a:srgbClr val="000000"/>
                </a:solidFill>
              </a:rPr>
              <a:t>participants</a:t>
            </a:r>
            <a:r>
              <a:rPr lang="sv-SE" sz="1400" b="1" dirty="0">
                <a:solidFill>
                  <a:srgbClr val="000000"/>
                </a:solidFill>
              </a:rPr>
              <a:t>, as </a:t>
            </a:r>
            <a:r>
              <a:rPr lang="sv-SE" sz="1400" b="1" dirty="0" err="1">
                <a:solidFill>
                  <a:srgbClr val="000000"/>
                </a:solidFill>
              </a:rPr>
              <a:t>well</a:t>
            </a:r>
            <a:r>
              <a:rPr lang="sv-SE" sz="1400" b="1" dirty="0">
                <a:solidFill>
                  <a:srgbClr val="000000"/>
                </a:solidFill>
              </a:rPr>
              <a:t> as support "</a:t>
            </a:r>
            <a:r>
              <a:rPr lang="sv-SE" sz="1400" b="1" dirty="0" err="1">
                <a:solidFill>
                  <a:srgbClr val="000000"/>
                </a:solidFill>
              </a:rPr>
              <a:t>learning</a:t>
            </a:r>
            <a:r>
              <a:rPr lang="sv-SE" sz="1400" b="1" dirty="0">
                <a:solidFill>
                  <a:srgbClr val="000000"/>
                </a:solidFill>
              </a:rPr>
              <a:t> in real-</a:t>
            </a:r>
            <a:r>
              <a:rPr lang="sv-SE" sz="1400" b="1" dirty="0" err="1">
                <a:solidFill>
                  <a:srgbClr val="000000"/>
                </a:solidFill>
              </a:rPr>
              <a:t>time</a:t>
            </a:r>
            <a:r>
              <a:rPr lang="sv-SE" sz="1400" b="1" dirty="0">
                <a:solidFill>
                  <a:srgbClr val="000000"/>
                </a:solidFill>
              </a:rPr>
              <a:t> situations. </a:t>
            </a:r>
            <a:r>
              <a:rPr lang="sv-SE" sz="1400" b="1" dirty="0" err="1">
                <a:solidFill>
                  <a:srgbClr val="000000"/>
                </a:solidFill>
              </a:rPr>
              <a:t>You</a:t>
            </a:r>
            <a:r>
              <a:rPr lang="sv-SE" sz="1400" b="1" dirty="0">
                <a:solidFill>
                  <a:srgbClr val="000000"/>
                </a:solidFill>
              </a:rPr>
              <a:t> </a:t>
            </a:r>
            <a:r>
              <a:rPr lang="sv-SE" sz="1400" b="1" dirty="0" err="1">
                <a:solidFill>
                  <a:srgbClr val="000000"/>
                </a:solidFill>
              </a:rPr>
              <a:t>will</a:t>
            </a:r>
            <a:r>
              <a:rPr lang="sv-SE" sz="1400" b="1" dirty="0">
                <a:solidFill>
                  <a:srgbClr val="000000"/>
                </a:solidFill>
              </a:rPr>
              <a:t> be part </a:t>
            </a:r>
            <a:r>
              <a:rPr lang="sv-SE" sz="1400" b="1" dirty="0" err="1">
                <a:solidFill>
                  <a:srgbClr val="000000"/>
                </a:solidFill>
              </a:rPr>
              <a:t>of</a:t>
            </a:r>
            <a:r>
              <a:rPr lang="sv-SE" sz="1400" b="1" dirty="0">
                <a:solidFill>
                  <a:srgbClr val="000000"/>
                </a:solidFill>
              </a:rPr>
              <a:t> the research </a:t>
            </a:r>
            <a:r>
              <a:rPr lang="sv-SE" sz="1400" b="1" dirty="0" err="1">
                <a:solidFill>
                  <a:srgbClr val="000000"/>
                </a:solidFill>
              </a:rPr>
              <a:t>group</a:t>
            </a:r>
            <a:r>
              <a:rPr lang="sv-SE" sz="1400" b="1" dirty="0">
                <a:solidFill>
                  <a:srgbClr val="000000"/>
                </a:solidFill>
              </a:rPr>
              <a:t> and </a:t>
            </a:r>
            <a:r>
              <a:rPr lang="sv-SE" sz="1400" b="1" dirty="0" err="1">
                <a:solidFill>
                  <a:srgbClr val="000000"/>
                </a:solidFill>
              </a:rPr>
              <a:t>with</a:t>
            </a:r>
            <a:r>
              <a:rPr lang="sv-SE" sz="1400" b="1" dirty="0">
                <a:solidFill>
                  <a:srgbClr val="000000"/>
                </a:solidFill>
              </a:rPr>
              <a:t> the initial </a:t>
            </a:r>
            <a:r>
              <a:rPr lang="sv-SE" sz="1400" b="1" dirty="0" err="1">
                <a:solidFill>
                  <a:srgbClr val="000000"/>
                </a:solidFill>
              </a:rPr>
              <a:t>role</a:t>
            </a:r>
            <a:r>
              <a:rPr lang="sv-SE" sz="1400" b="1" dirty="0">
                <a:solidFill>
                  <a:srgbClr val="000000"/>
                </a:solidFill>
              </a:rPr>
              <a:t> </a:t>
            </a:r>
            <a:r>
              <a:rPr lang="sv-SE" sz="1400" b="1" dirty="0" err="1">
                <a:solidFill>
                  <a:srgbClr val="000000"/>
                </a:solidFill>
              </a:rPr>
              <a:t>of</a:t>
            </a:r>
            <a:r>
              <a:rPr lang="sv-SE" sz="1400" b="1" dirty="0">
                <a:solidFill>
                  <a:srgbClr val="000000"/>
                </a:solidFill>
              </a:rPr>
              <a:t> </a:t>
            </a:r>
            <a:r>
              <a:rPr lang="sv-SE" sz="1400" b="1" dirty="0" err="1">
                <a:solidFill>
                  <a:srgbClr val="000000"/>
                </a:solidFill>
              </a:rPr>
              <a:t>doing</a:t>
            </a:r>
            <a:r>
              <a:rPr lang="sv-SE" sz="1400" b="1" dirty="0">
                <a:solidFill>
                  <a:srgbClr val="000000"/>
                </a:solidFill>
              </a:rPr>
              <a:t> a </a:t>
            </a:r>
            <a:r>
              <a:rPr lang="sv-SE" sz="1400" b="1" dirty="0" err="1">
                <a:solidFill>
                  <a:srgbClr val="000000"/>
                </a:solidFill>
              </a:rPr>
              <a:t>literature</a:t>
            </a:r>
            <a:r>
              <a:rPr lang="sv-SE" sz="1400" b="1" dirty="0">
                <a:solidFill>
                  <a:srgbClr val="000000"/>
                </a:solidFill>
              </a:rPr>
              <a:t> </a:t>
            </a:r>
            <a:r>
              <a:rPr lang="sv-SE" sz="1400" b="1" dirty="0" err="1">
                <a:solidFill>
                  <a:srgbClr val="000000"/>
                </a:solidFill>
              </a:rPr>
              <a:t>review</a:t>
            </a:r>
            <a:r>
              <a:rPr lang="sv-SE" sz="1400" b="1" dirty="0">
                <a:solidFill>
                  <a:srgbClr val="000000"/>
                </a:solidFill>
              </a:rPr>
              <a:t> on the </a:t>
            </a:r>
            <a:r>
              <a:rPr lang="sv-SE" sz="1400" b="1" dirty="0" err="1">
                <a:solidFill>
                  <a:srgbClr val="000000"/>
                </a:solidFill>
              </a:rPr>
              <a:t>contemporary</a:t>
            </a:r>
            <a:r>
              <a:rPr lang="sv-SE" sz="1400" b="1" dirty="0">
                <a:solidFill>
                  <a:srgbClr val="000000"/>
                </a:solidFill>
              </a:rPr>
              <a:t> research </a:t>
            </a:r>
            <a:r>
              <a:rPr lang="sv-SE" sz="1400" b="1" dirty="0" err="1">
                <a:solidFill>
                  <a:srgbClr val="000000"/>
                </a:solidFill>
              </a:rPr>
              <a:t>addressing</a:t>
            </a:r>
            <a:r>
              <a:rPr lang="sv-SE" sz="1400" b="1" dirty="0">
                <a:solidFill>
                  <a:srgbClr val="000000"/>
                </a:solidFill>
              </a:rPr>
              <a:t> </a:t>
            </a:r>
            <a:r>
              <a:rPr lang="sv-SE" sz="1400" b="1" dirty="0" err="1">
                <a:solidFill>
                  <a:srgbClr val="000000"/>
                </a:solidFill>
              </a:rPr>
              <a:t>competence</a:t>
            </a:r>
            <a:r>
              <a:rPr lang="sv-SE" sz="1400" b="1" dirty="0">
                <a:solidFill>
                  <a:srgbClr val="000000"/>
                </a:solidFill>
              </a:rPr>
              <a:t> </a:t>
            </a:r>
            <a:r>
              <a:rPr lang="sv-SE" sz="1400" b="1" dirty="0" err="1">
                <a:solidFill>
                  <a:srgbClr val="000000"/>
                </a:solidFill>
              </a:rPr>
              <a:t>development</a:t>
            </a:r>
            <a:r>
              <a:rPr lang="sv-SE" sz="1400" b="1" dirty="0">
                <a:solidFill>
                  <a:srgbClr val="000000"/>
                </a:solidFill>
              </a:rPr>
              <a:t> and </a:t>
            </a:r>
            <a:r>
              <a:rPr lang="sv-SE" sz="1400" b="1" dirty="0" err="1">
                <a:solidFill>
                  <a:srgbClr val="000000"/>
                </a:solidFill>
              </a:rPr>
              <a:t>life</a:t>
            </a:r>
            <a:r>
              <a:rPr lang="sv-SE" sz="1400" b="1" dirty="0">
                <a:solidFill>
                  <a:srgbClr val="000000"/>
                </a:solidFill>
              </a:rPr>
              <a:t> </a:t>
            </a:r>
            <a:r>
              <a:rPr lang="sv-SE" sz="1400" b="1" dirty="0" err="1">
                <a:solidFill>
                  <a:srgbClr val="000000"/>
                </a:solidFill>
              </a:rPr>
              <a:t>learning</a:t>
            </a:r>
            <a:r>
              <a:rPr lang="sv-SE" sz="1400" b="1" dirty="0">
                <a:solidFill>
                  <a:srgbClr val="000000"/>
                </a:solidFill>
              </a:rPr>
              <a:t>.</a:t>
            </a:r>
          </a:p>
          <a:p>
            <a:pPr algn="just">
              <a:lnSpc>
                <a:spcPct val="100000"/>
              </a:lnSpc>
              <a:spcBef>
                <a:spcPts val="0"/>
              </a:spcBef>
            </a:pPr>
            <a:endParaRPr lang="sv-SE" sz="1400" b="1" dirty="0">
              <a:solidFill>
                <a:srgbClr val="000000"/>
              </a:solidFill>
            </a:endParaRPr>
          </a:p>
          <a:p>
            <a:pPr algn="just">
              <a:lnSpc>
                <a:spcPct val="100000"/>
              </a:lnSpc>
              <a:spcBef>
                <a:spcPts val="0"/>
              </a:spcBef>
            </a:pPr>
            <a:endParaRPr lang="sv-SE" sz="1400" b="1" dirty="0">
              <a:solidFill>
                <a:srgbClr val="000000"/>
              </a:solidFill>
            </a:endParaRPr>
          </a:p>
          <a:p>
            <a:pPr>
              <a:lnSpc>
                <a:spcPct val="100000"/>
              </a:lnSpc>
            </a:pPr>
            <a:r>
              <a:rPr lang="en-GB" sz="1400" b="1" dirty="0">
                <a:solidFill>
                  <a:srgbClr val="000000"/>
                </a:solidFill>
                <a:hlinkClick r:id="rId4"/>
              </a:rPr>
              <a:t>Lars.walter@hv.se</a:t>
            </a:r>
            <a:r>
              <a:rPr lang="en-GB" sz="1400" b="1" dirty="0">
                <a:solidFill>
                  <a:srgbClr val="000000"/>
                </a:solidFill>
              </a:rPr>
              <a:t> Professor in Industrial Work-integrated learning</a:t>
            </a:r>
          </a:p>
          <a:p>
            <a:pPr algn="l">
              <a:lnSpc>
                <a:spcPct val="100000"/>
              </a:lnSpc>
            </a:pPr>
            <a:endParaRPr lang="en-GB" sz="1400" b="1" dirty="0">
              <a:solidFill>
                <a:srgbClr val="000000"/>
              </a:solidFill>
            </a:endParaRPr>
          </a:p>
          <a:p>
            <a:pPr algn="l">
              <a:lnSpc>
                <a:spcPct val="100000"/>
              </a:lnSpc>
            </a:pPr>
            <a:endParaRPr lang="en-GB" sz="1400" b="1" dirty="0">
              <a:solidFill>
                <a:srgbClr val="000000"/>
              </a:solidFill>
            </a:endParaRPr>
          </a:p>
          <a:p>
            <a:pPr algn="l">
              <a:lnSpc>
                <a:spcPct val="100000"/>
              </a:lnSpc>
            </a:pPr>
            <a:endParaRPr lang="en-GB" sz="1400" dirty="0">
              <a:solidFill>
                <a:srgbClr val="000000"/>
              </a:solidFill>
            </a:endParaRPr>
          </a:p>
          <a:p>
            <a:pPr>
              <a:lnSpc>
                <a:spcPct val="100000"/>
              </a:lnSpc>
            </a:pPr>
            <a:endParaRPr lang="en-GB" sz="1400" b="1" dirty="0">
              <a:solidFill>
                <a:srgbClr val="000000"/>
              </a:solidFill>
            </a:endParaRPr>
          </a:p>
          <a:p>
            <a:pPr marL="136749" indent="-136749">
              <a:lnSpc>
                <a:spcPct val="100000"/>
              </a:lnSpc>
              <a:buFont typeface="Arial" panose="020B0604020202020204" pitchFamily="34" charset="0"/>
              <a:buChar char="•"/>
            </a:pPr>
            <a:endParaRPr lang="en-GB" sz="1400" b="1" dirty="0">
              <a:solidFill>
                <a:srgbClr val="000000"/>
              </a:solidFill>
            </a:endParaRPr>
          </a:p>
          <a:p>
            <a:pPr marL="136749" indent="-136749">
              <a:lnSpc>
                <a:spcPct val="100000"/>
              </a:lnSpc>
              <a:buFont typeface="Arial" panose="020B0604020202020204" pitchFamily="34" charset="0"/>
              <a:buChar char="•"/>
            </a:pPr>
            <a:endParaRPr lang="en-GB" sz="1400" b="1" dirty="0">
              <a:solidFill>
                <a:srgbClr val="000000"/>
              </a:solidFill>
            </a:endParaRPr>
          </a:p>
          <a:p>
            <a:pPr>
              <a:lnSpc>
                <a:spcPct val="100000"/>
              </a:lnSpc>
            </a:pPr>
            <a:endParaRPr lang="sv-SE" sz="1400" b="1" dirty="0"/>
          </a:p>
          <a:p>
            <a:pPr marL="136749" indent="-136749">
              <a:lnSpc>
                <a:spcPct val="100000"/>
              </a:lnSpc>
              <a:buFont typeface="Arial" panose="020B0604020202020204" pitchFamily="34" charset="0"/>
              <a:buChar char="•"/>
            </a:pPr>
            <a:endParaRPr lang="sv-SE" sz="1400" b="1" dirty="0"/>
          </a:p>
        </p:txBody>
      </p:sp>
      <p:sp>
        <p:nvSpPr>
          <p:cNvPr id="7" name="Rubrik 1">
            <a:extLst>
              <a:ext uri="{FF2B5EF4-FFF2-40B4-BE49-F238E27FC236}">
                <a16:creationId xmlns:a16="http://schemas.microsoft.com/office/drawing/2014/main" id="{525444D2-1FB2-CCF9-DC90-64E75EC0815B}"/>
              </a:ext>
            </a:extLst>
          </p:cNvPr>
          <p:cNvSpPr txBox="1">
            <a:spLocks/>
          </p:cNvSpPr>
          <p:nvPr/>
        </p:nvSpPr>
        <p:spPr>
          <a:xfrm>
            <a:off x="363682" y="2566620"/>
            <a:ext cx="3910064" cy="862375"/>
          </a:xfrm>
          <a:prstGeom prst="rect">
            <a:avLst/>
          </a:prstGeom>
        </p:spPr>
        <p:txBody>
          <a:bodyPr vert="horz" lIns="27348" tIns="13674" rIns="27348" bIns="13674" rtlCol="0" anchor="b">
            <a:noAutofit/>
          </a:bodyPr>
          <a:lstStyle>
            <a:lvl1pPr algn="l" defTabSz="3027487" rtl="0" eaLnBrk="1" latinLnBrk="0" hangingPunct="1">
              <a:lnSpc>
                <a:spcPct val="90000"/>
              </a:lnSpc>
              <a:spcBef>
                <a:spcPct val="0"/>
              </a:spcBef>
              <a:buNone/>
              <a:defRPr sz="7946" kern="1200">
                <a:solidFill>
                  <a:schemeClr val="tx2"/>
                </a:solidFill>
                <a:latin typeface="+mj-lt"/>
                <a:ea typeface="+mj-ea"/>
                <a:cs typeface="+mj-cs"/>
              </a:defRPr>
            </a:lvl1pPr>
          </a:lstStyle>
          <a:p>
            <a:r>
              <a:rPr lang="en-SE" sz="2000" i="1" dirty="0"/>
              <a:t>VIP4WIL students in </a:t>
            </a:r>
            <a:r>
              <a:rPr lang="en-GB" sz="2000" i="1" dirty="0"/>
              <a:t>t</a:t>
            </a:r>
            <a:r>
              <a:rPr lang="en-SE" sz="2000" i="1" dirty="0"/>
              <a:t>he research project:</a:t>
            </a:r>
          </a:p>
          <a:p>
            <a:endParaRPr lang="en-SE" sz="2000" i="1" dirty="0"/>
          </a:p>
          <a:p>
            <a:endParaRPr lang="en-SE" sz="2000" i="1" dirty="0"/>
          </a:p>
          <a:p>
            <a:endParaRPr lang="en-SE" sz="2000" i="1" dirty="0"/>
          </a:p>
          <a:p>
            <a:endParaRPr lang="en-SE" sz="2000" i="1" dirty="0"/>
          </a:p>
          <a:p>
            <a:endParaRPr lang="en-SE" sz="2000" i="1" dirty="0"/>
          </a:p>
          <a:p>
            <a:r>
              <a:rPr lang="en-GB" sz="2800" i="1" dirty="0"/>
              <a:t>Reshaping competence development and restructuring in Sweden </a:t>
            </a:r>
            <a:endParaRPr lang="en-SE" sz="2000" b="1" dirty="0"/>
          </a:p>
        </p:txBody>
      </p:sp>
      <p:sp>
        <p:nvSpPr>
          <p:cNvPr id="8" name="Platshållare för text 2">
            <a:extLst>
              <a:ext uri="{FF2B5EF4-FFF2-40B4-BE49-F238E27FC236}">
                <a16:creationId xmlns:a16="http://schemas.microsoft.com/office/drawing/2014/main" id="{CA99F327-5873-DED4-CDE3-9633B2E7C1FC}"/>
              </a:ext>
            </a:extLst>
          </p:cNvPr>
          <p:cNvSpPr txBox="1">
            <a:spLocks/>
          </p:cNvSpPr>
          <p:nvPr/>
        </p:nvSpPr>
        <p:spPr>
          <a:xfrm>
            <a:off x="363682" y="4674959"/>
            <a:ext cx="3910064" cy="1291501"/>
          </a:xfrm>
          <a:prstGeom prst="rect">
            <a:avLst/>
          </a:prstGeom>
        </p:spPr>
        <p:txBody>
          <a:bodyPr vert="horz" lIns="27348" tIns="13674" rIns="27348" bIns="13674" rtlCol="0">
            <a:noAutofit/>
          </a:bodyPr>
          <a:lstStyle>
            <a:lvl1pPr marL="0" indent="0" algn="l" defTabSz="3027487" rtl="0" eaLnBrk="1" latinLnBrk="0" hangingPunct="1">
              <a:lnSpc>
                <a:spcPts val="6208"/>
              </a:lnSpc>
              <a:spcBef>
                <a:spcPts val="1490"/>
              </a:spcBef>
              <a:buFont typeface="Arial" panose="020B0604020202020204" pitchFamily="34" charset="0"/>
              <a:buNone/>
              <a:defRPr sz="4966" kern="1200">
                <a:solidFill>
                  <a:schemeClr val="tx2"/>
                </a:solidFill>
                <a:latin typeface="+mn-lt"/>
                <a:ea typeface="+mn-ea"/>
                <a:cs typeface="+mn-cs"/>
              </a:defRPr>
            </a:lvl1pPr>
            <a:lvl2pPr marL="1135319"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2pPr>
            <a:lvl3pPr marL="2270638"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3pPr>
            <a:lvl4pPr marL="3405957"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4pPr>
            <a:lvl5pPr marL="4541276"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l">
              <a:lnSpc>
                <a:spcPct val="100000"/>
              </a:lnSpc>
            </a:pPr>
            <a:endParaRPr lang="sv-SE" sz="1974" dirty="0"/>
          </a:p>
        </p:txBody>
      </p:sp>
      <p:sp>
        <p:nvSpPr>
          <p:cNvPr id="9" name="Platshållare för text 2">
            <a:extLst>
              <a:ext uri="{FF2B5EF4-FFF2-40B4-BE49-F238E27FC236}">
                <a16:creationId xmlns:a16="http://schemas.microsoft.com/office/drawing/2014/main" id="{4DA715A9-B296-192E-A093-AADCAA2429E4}"/>
              </a:ext>
            </a:extLst>
          </p:cNvPr>
          <p:cNvSpPr txBox="1">
            <a:spLocks/>
          </p:cNvSpPr>
          <p:nvPr/>
        </p:nvSpPr>
        <p:spPr>
          <a:xfrm>
            <a:off x="5347449" y="8966648"/>
            <a:ext cx="3433603" cy="954592"/>
          </a:xfrm>
          <a:prstGeom prst="rect">
            <a:avLst/>
          </a:prstGeom>
        </p:spPr>
        <p:txBody>
          <a:bodyPr vert="horz" lIns="27348" tIns="13674" rIns="27348" bIns="13674" rtlCol="0">
            <a:noAutofit/>
          </a:bodyPr>
          <a:lstStyle>
            <a:lvl1pPr marL="0" indent="0" algn="l" defTabSz="3027487" rtl="0" eaLnBrk="1" latinLnBrk="0" hangingPunct="1">
              <a:lnSpc>
                <a:spcPts val="6208"/>
              </a:lnSpc>
              <a:spcBef>
                <a:spcPts val="1490"/>
              </a:spcBef>
              <a:buFont typeface="Arial" panose="020B0604020202020204" pitchFamily="34" charset="0"/>
              <a:buNone/>
              <a:defRPr sz="4966" kern="1200">
                <a:solidFill>
                  <a:schemeClr val="tx2"/>
                </a:solidFill>
                <a:latin typeface="+mn-lt"/>
                <a:ea typeface="+mn-ea"/>
                <a:cs typeface="+mn-cs"/>
              </a:defRPr>
            </a:lvl1pPr>
            <a:lvl2pPr marL="1135319"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2pPr>
            <a:lvl3pPr marL="2270638"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3pPr>
            <a:lvl4pPr marL="3405957"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4pPr>
            <a:lvl5pPr marL="4541276"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nSpc>
                <a:spcPct val="100000"/>
              </a:lnSpc>
            </a:pPr>
            <a:endParaRPr lang="en-GB" sz="1196" dirty="0">
              <a:solidFill>
                <a:srgbClr val="000000"/>
              </a:solidFill>
            </a:endParaRPr>
          </a:p>
          <a:p>
            <a:pPr marL="136749" indent="-136749">
              <a:lnSpc>
                <a:spcPct val="100000"/>
              </a:lnSpc>
              <a:buFont typeface="Arial" panose="020B0604020202020204" pitchFamily="34" charset="0"/>
              <a:buChar char="•"/>
            </a:pPr>
            <a:endParaRPr lang="en-GB" sz="1196" dirty="0">
              <a:solidFill>
                <a:srgbClr val="000000"/>
              </a:solidFill>
            </a:endParaRPr>
          </a:p>
          <a:p>
            <a:pPr>
              <a:lnSpc>
                <a:spcPct val="100000"/>
              </a:lnSpc>
            </a:pPr>
            <a:endParaRPr lang="en-GB" sz="1196" dirty="0">
              <a:solidFill>
                <a:srgbClr val="000000"/>
              </a:solidFill>
            </a:endParaRPr>
          </a:p>
          <a:p>
            <a:pPr>
              <a:lnSpc>
                <a:spcPct val="100000"/>
              </a:lnSpc>
            </a:pPr>
            <a:endParaRPr lang="sv-SE" sz="1196" dirty="0"/>
          </a:p>
          <a:p>
            <a:pPr marL="136749" indent="-136749">
              <a:lnSpc>
                <a:spcPct val="100000"/>
              </a:lnSpc>
              <a:buFont typeface="Arial" panose="020B0604020202020204" pitchFamily="34" charset="0"/>
              <a:buChar char="•"/>
            </a:pPr>
            <a:endParaRPr lang="sv-SE" sz="1196" dirty="0"/>
          </a:p>
        </p:txBody>
      </p:sp>
      <p:sp>
        <p:nvSpPr>
          <p:cNvPr id="10" name="Platshållare för text 2">
            <a:extLst>
              <a:ext uri="{FF2B5EF4-FFF2-40B4-BE49-F238E27FC236}">
                <a16:creationId xmlns:a16="http://schemas.microsoft.com/office/drawing/2014/main" id="{00CE5587-084E-371D-549E-B95D9BDCC2D7}"/>
              </a:ext>
            </a:extLst>
          </p:cNvPr>
          <p:cNvSpPr txBox="1">
            <a:spLocks/>
          </p:cNvSpPr>
          <p:nvPr/>
        </p:nvSpPr>
        <p:spPr>
          <a:xfrm>
            <a:off x="363682" y="5258319"/>
            <a:ext cx="4137408" cy="3452215"/>
          </a:xfrm>
          <a:prstGeom prst="rect">
            <a:avLst/>
          </a:prstGeom>
        </p:spPr>
        <p:txBody>
          <a:bodyPr vert="horz" lIns="27348" tIns="13674" rIns="27348" bIns="13674" rtlCol="0">
            <a:noAutofit/>
          </a:bodyPr>
          <a:lstStyle>
            <a:lvl1pPr marL="0" indent="0" algn="l" defTabSz="3027487" rtl="0" eaLnBrk="1" latinLnBrk="0" hangingPunct="1">
              <a:lnSpc>
                <a:spcPts val="6208"/>
              </a:lnSpc>
              <a:spcBef>
                <a:spcPts val="1490"/>
              </a:spcBef>
              <a:buFont typeface="Arial" panose="020B0604020202020204" pitchFamily="34" charset="0"/>
              <a:buNone/>
              <a:defRPr sz="4966" kern="1200">
                <a:solidFill>
                  <a:schemeClr val="tx2"/>
                </a:solidFill>
                <a:latin typeface="+mn-lt"/>
                <a:ea typeface="+mn-ea"/>
                <a:cs typeface="+mn-cs"/>
              </a:defRPr>
            </a:lvl1pPr>
            <a:lvl2pPr marL="1135319"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2pPr>
            <a:lvl3pPr marL="2270638"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3pPr>
            <a:lvl4pPr marL="3405957"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4pPr>
            <a:lvl5pPr marL="4541276"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just">
              <a:lnSpc>
                <a:spcPct val="100000"/>
              </a:lnSpc>
              <a:spcBef>
                <a:spcPts val="0"/>
              </a:spcBef>
            </a:pPr>
            <a:r>
              <a:rPr lang="en-GB" sz="1400" b="1" dirty="0">
                <a:solidFill>
                  <a:srgbClr val="000000"/>
                </a:solidFill>
              </a:rPr>
              <a:t>Background and Motivation</a:t>
            </a:r>
          </a:p>
          <a:p>
            <a:pPr algn="just">
              <a:lnSpc>
                <a:spcPct val="100000"/>
              </a:lnSpc>
              <a:spcBef>
                <a:spcPts val="0"/>
              </a:spcBef>
            </a:pPr>
            <a:endParaRPr lang="en-GB" sz="1400" b="1" dirty="0">
              <a:solidFill>
                <a:srgbClr val="000000"/>
              </a:solidFill>
            </a:endParaRPr>
          </a:p>
          <a:p>
            <a:pPr algn="just">
              <a:lnSpc>
                <a:spcPct val="100000"/>
              </a:lnSpc>
              <a:spcBef>
                <a:spcPts val="0"/>
              </a:spcBef>
            </a:pPr>
            <a:r>
              <a:rPr lang="en-GB" sz="1400" b="1" dirty="0">
                <a:solidFill>
                  <a:srgbClr val="000000"/>
                </a:solidFill>
              </a:rPr>
              <a:t>As early as the 1970s, the first job security council were established by the </a:t>
            </a:r>
            <a:r>
              <a:rPr lang="en-GB" sz="1400" b="1" dirty="0" err="1">
                <a:solidFill>
                  <a:srgbClr val="000000"/>
                </a:solidFill>
              </a:rPr>
              <a:t>labor</a:t>
            </a:r>
            <a:r>
              <a:rPr lang="en-GB" sz="1400" b="1" dirty="0">
                <a:solidFill>
                  <a:srgbClr val="000000"/>
                </a:solidFill>
              </a:rPr>
              <a:t> market parties in Sweden, with the aim of supporting work mobility organizational change during structural transformations. Since then, system of job security councils has expanded to cover all sectors and the majority of employees in the Swedish </a:t>
            </a:r>
            <a:r>
              <a:rPr lang="en-GB" sz="1400" b="1" dirty="0" err="1">
                <a:solidFill>
                  <a:srgbClr val="000000"/>
                </a:solidFill>
              </a:rPr>
              <a:t>labor</a:t>
            </a:r>
            <a:r>
              <a:rPr lang="en-GB" sz="1400" b="1" dirty="0">
                <a:solidFill>
                  <a:srgbClr val="000000"/>
                </a:solidFill>
              </a:rPr>
              <a:t> market. Originally, the system was primarily developed to support employees who had been laid off due to restructuring. However, in recent years, it has increasingly evolved to focus on preventing restructuring and promoting workplace-based skills development. This direction has been further emphasized recently, notably through the new Employment Protection Act (LAS) agreement, where transition organizations form the foundation for a new national and jointly governed infrastructure for a new system.</a:t>
            </a:r>
          </a:p>
          <a:p>
            <a:pPr algn="just">
              <a:lnSpc>
                <a:spcPct val="100000"/>
              </a:lnSpc>
              <a:spcBef>
                <a:spcPts val="0"/>
              </a:spcBef>
            </a:pPr>
            <a:endParaRPr lang="en-GB" sz="1400" b="1" dirty="0">
              <a:solidFill>
                <a:srgbClr val="000000"/>
              </a:solidFill>
            </a:endParaRPr>
          </a:p>
          <a:p>
            <a:pPr algn="just">
              <a:lnSpc>
                <a:spcPct val="100000"/>
              </a:lnSpc>
              <a:spcBef>
                <a:spcPts val="0"/>
              </a:spcBef>
            </a:pPr>
            <a:endParaRPr lang="sv-SE" sz="1400" b="1" dirty="0">
              <a:solidFill>
                <a:srgbClr val="000000"/>
              </a:solidFill>
            </a:endParaRPr>
          </a:p>
          <a:p>
            <a:pPr algn="just">
              <a:lnSpc>
                <a:spcPct val="100000"/>
              </a:lnSpc>
              <a:spcBef>
                <a:spcPts val="0"/>
              </a:spcBef>
            </a:pPr>
            <a:endParaRPr lang="sv-SE" sz="1400" b="1" dirty="0">
              <a:solidFill>
                <a:srgbClr val="000000"/>
              </a:solidFill>
            </a:endParaRPr>
          </a:p>
          <a:p>
            <a:pPr algn="just">
              <a:lnSpc>
                <a:spcPct val="100000"/>
              </a:lnSpc>
              <a:spcBef>
                <a:spcPts val="0"/>
              </a:spcBef>
            </a:pPr>
            <a:endParaRPr lang="sv-SE" sz="1400" b="1" dirty="0">
              <a:solidFill>
                <a:srgbClr val="000000"/>
              </a:solidFill>
            </a:endParaRPr>
          </a:p>
          <a:p>
            <a:pPr algn="just">
              <a:lnSpc>
                <a:spcPct val="100000"/>
              </a:lnSpc>
              <a:spcBef>
                <a:spcPts val="0"/>
              </a:spcBef>
            </a:pPr>
            <a:endParaRPr lang="sv-SE" sz="2400" dirty="0"/>
          </a:p>
        </p:txBody>
      </p:sp>
      <p:pic>
        <p:nvPicPr>
          <p:cNvPr id="5" name="Platshållare för bild 9" descr="En bild som visar person, klädsel, inomhus, bärbar dator&#10;&#10;Automatiskt genererad beskrivning">
            <a:extLst>
              <a:ext uri="{FF2B5EF4-FFF2-40B4-BE49-F238E27FC236}">
                <a16:creationId xmlns:a16="http://schemas.microsoft.com/office/drawing/2014/main" id="{1D070D6F-30C8-EA30-5C31-90ED364826BB}"/>
              </a:ext>
            </a:extLst>
          </p:cNvPr>
          <p:cNvPicPr>
            <a:picLocks noChangeAspect="1"/>
          </p:cNvPicPr>
          <p:nvPr/>
        </p:nvPicPr>
        <p:blipFill>
          <a:blip r:embed="rId5"/>
          <a:srcRect t="4121" b="4121"/>
          <a:stretch>
            <a:fillRect/>
          </a:stretch>
        </p:blipFill>
        <p:spPr>
          <a:xfrm>
            <a:off x="4781916" y="1983947"/>
            <a:ext cx="4819284" cy="3083079"/>
          </a:xfrm>
          <a:prstGeom prst="rect">
            <a:avLst/>
          </a:prstGeom>
        </p:spPr>
      </p:pic>
    </p:spTree>
    <p:extLst>
      <p:ext uri="{BB962C8B-B14F-4D97-AF65-F5344CB8AC3E}">
        <p14:creationId xmlns:p14="http://schemas.microsoft.com/office/powerpoint/2010/main" val="804708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1988</TotalTime>
  <Words>271</Words>
  <Application>Microsoft Macintosh PowerPoint</Application>
  <PresentationFormat>A3 Paper (297x420 mm)</PresentationFormat>
  <Paragraphs>29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Ulrika Lundh Snis (HV)</dc:creator>
  <cp:lastModifiedBy>Ulrika Lundh Snis (HV)</cp:lastModifiedBy>
  <cp:revision>39</cp:revision>
  <dcterms:created xsi:type="dcterms:W3CDTF">2024-04-11T07:53:46Z</dcterms:created>
  <dcterms:modified xsi:type="dcterms:W3CDTF">2025-08-12T09:27:04Z</dcterms:modified>
</cp:coreProperties>
</file>