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"/>
  </p:notesMasterIdLst>
  <p:sldIdLst>
    <p:sldId id="279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9"/>
    <p:restoredTop sz="94684"/>
  </p:normalViewPr>
  <p:slideViewPr>
    <p:cSldViewPr snapToGrid="0">
      <p:cViewPr varScale="1">
        <p:scale>
          <a:sx n="56" d="100"/>
          <a:sy n="56" d="100"/>
        </p:scale>
        <p:origin x="30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40B80-16EB-4A46-902B-AA2AA5E0A4F2}" type="datetimeFigureOut">
              <a:rPr lang="en-SE" smtClean="0"/>
              <a:t>2025-08-06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A7404-8E45-5A4C-8BAE-15A08F8418F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8586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119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560" algn="l" defTabSz="1075119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119" algn="l" defTabSz="1075119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679" algn="l" defTabSz="1075119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238" algn="l" defTabSz="1075119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7798" algn="l" defTabSz="1075119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5358" algn="l" defTabSz="1075119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2917" algn="l" defTabSz="1075119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0477" algn="l" defTabSz="1075119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3334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CF8E-4558-FE4B-A517-33DBEE94C8A6}" type="datetimeFigureOut">
              <a:rPr lang="en-SE" smtClean="0"/>
              <a:t>2025-08-06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B5C7-38AB-F642-8D73-AFE1F731996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1494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CF8E-4558-FE4B-A517-33DBEE94C8A6}" type="datetimeFigureOut">
              <a:rPr lang="en-SE" smtClean="0"/>
              <a:t>2025-08-06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B5C7-38AB-F642-8D73-AFE1F731996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0109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CF8E-4558-FE4B-A517-33DBEE94C8A6}" type="datetimeFigureOut">
              <a:rPr lang="en-SE" smtClean="0"/>
              <a:t>2025-08-06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B5C7-38AB-F642-8D73-AFE1F731996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470661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ld till hög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7FB193E1-5C65-40CE-7093-198DCFFCEC0D}"/>
              </a:ext>
            </a:extLst>
          </p:cNvPr>
          <p:cNvSpPr/>
          <p:nvPr userDrawn="1"/>
        </p:nvSpPr>
        <p:spPr>
          <a:xfrm>
            <a:off x="0" y="19329"/>
            <a:ext cx="4800600" cy="1280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37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02E8DF6-910E-7F4A-9A3B-72ACCCBF2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063" y="1047302"/>
            <a:ext cx="3640878" cy="291119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377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C3A74346-AE40-CC40-9BED-E7CE7D92EF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063" y="4129368"/>
            <a:ext cx="3640878" cy="6854962"/>
          </a:xfrm>
        </p:spPr>
        <p:txBody>
          <a:bodyPr>
            <a:noAutofit/>
          </a:bodyPr>
          <a:lstStyle>
            <a:lvl1pPr marL="0" indent="0">
              <a:lnSpc>
                <a:spcPts val="1857"/>
              </a:lnSpc>
              <a:spcBef>
                <a:spcPts val="446"/>
              </a:spcBef>
              <a:buNone/>
              <a:defRPr sz="1485">
                <a:solidFill>
                  <a:schemeClr val="tx2"/>
                </a:solidFill>
              </a:defRPr>
            </a:lvl1pPr>
            <a:lvl2pPr marL="339574" indent="0">
              <a:lnSpc>
                <a:spcPts val="1411"/>
              </a:lnSpc>
              <a:buNone/>
              <a:defRPr sz="1188"/>
            </a:lvl2pPr>
            <a:lvl3pPr marL="679148" indent="0">
              <a:lnSpc>
                <a:spcPts val="1411"/>
              </a:lnSpc>
              <a:buNone/>
              <a:defRPr sz="1188"/>
            </a:lvl3pPr>
            <a:lvl4pPr marL="1018722" indent="0">
              <a:lnSpc>
                <a:spcPts val="1411"/>
              </a:lnSpc>
              <a:buNone/>
              <a:defRPr sz="1188"/>
            </a:lvl4pPr>
            <a:lvl5pPr marL="1358296" indent="0">
              <a:lnSpc>
                <a:spcPts val="1411"/>
              </a:lnSpc>
              <a:buNone/>
              <a:defRPr sz="1188"/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A7C9565-218B-3E45-9165-30E71D9B39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0600" y="0"/>
            <a:ext cx="4800601" cy="12801600"/>
          </a:xfrm>
          <a:noFill/>
        </p:spPr>
        <p:txBody>
          <a:bodyPr/>
          <a:lstStyle>
            <a:lvl1pPr marL="0" indent="0">
              <a:buNone/>
              <a:defRPr sz="104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Plats för att placera en eller flera bilder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F2A66C3-2533-851C-EE98-360FE4771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223" y="11285416"/>
            <a:ext cx="1938217" cy="315017"/>
          </a:xfrm>
          <a:prstGeom prst="rect">
            <a:avLst/>
          </a:prstGeom>
        </p:spPr>
        <p:txBody>
          <a:bodyPr/>
          <a:lstStyle>
            <a:lvl1pPr algn="l">
              <a:defRPr sz="52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C67F065-BD01-C94B-ED28-F404BCF20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0223" y="11534142"/>
            <a:ext cx="409453" cy="315017"/>
          </a:xfrm>
          <a:prstGeom prst="rect">
            <a:avLst/>
          </a:prstGeom>
        </p:spPr>
        <p:txBody>
          <a:bodyPr/>
          <a:lstStyle>
            <a:lvl1pPr algn="l">
              <a:defRPr sz="52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4" name="Bildobjekt 2">
            <a:extLst>
              <a:ext uri="{FF2B5EF4-FFF2-40B4-BE49-F238E27FC236}">
                <a16:creationId xmlns:a16="http://schemas.microsoft.com/office/drawing/2014/main" id="{C4D1245E-CD7A-0E55-5D2D-9E80BCF8AE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532" y="12054414"/>
            <a:ext cx="1721676" cy="162366"/>
          </a:xfrm>
          <a:prstGeom prst="rect">
            <a:avLst/>
          </a:prstGeom>
        </p:spPr>
      </p:pic>
      <p:pic>
        <p:nvPicPr>
          <p:cNvPr id="11" name="Picture 10" descr="A logo with blue dots&#10;&#10;Description automatically generated">
            <a:extLst>
              <a:ext uri="{FF2B5EF4-FFF2-40B4-BE49-F238E27FC236}">
                <a16:creationId xmlns:a16="http://schemas.microsoft.com/office/drawing/2014/main" id="{F2DA9B53-BF0C-ED89-CC70-2018C6BAB5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78992" y="11285416"/>
            <a:ext cx="1922208" cy="113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6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CF8E-4558-FE4B-A517-33DBEE94C8A6}" type="datetimeFigureOut">
              <a:rPr lang="en-SE" smtClean="0"/>
              <a:t>2025-08-06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B5C7-38AB-F642-8D73-AFE1F731996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6781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CF8E-4558-FE4B-A517-33DBEE94C8A6}" type="datetimeFigureOut">
              <a:rPr lang="en-SE" smtClean="0"/>
              <a:t>2025-08-06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B5C7-38AB-F642-8D73-AFE1F731996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7690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CF8E-4558-FE4B-A517-33DBEE94C8A6}" type="datetimeFigureOut">
              <a:rPr lang="en-SE" smtClean="0"/>
              <a:t>2025-08-06</a:t>
            </a:fld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B5C7-38AB-F642-8D73-AFE1F731996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8607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CF8E-4558-FE4B-A517-33DBEE94C8A6}" type="datetimeFigureOut">
              <a:rPr lang="en-SE" smtClean="0"/>
              <a:t>2025-08-06</a:t>
            </a:fld>
            <a:endParaRPr lang="en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B5C7-38AB-F642-8D73-AFE1F731996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6973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CF8E-4558-FE4B-A517-33DBEE94C8A6}" type="datetimeFigureOut">
              <a:rPr lang="en-SE" smtClean="0"/>
              <a:t>2025-08-06</a:t>
            </a:fld>
            <a:endParaRPr lang="en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B5C7-38AB-F642-8D73-AFE1F731996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49302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CF8E-4558-FE4B-A517-33DBEE94C8A6}" type="datetimeFigureOut">
              <a:rPr lang="en-SE" smtClean="0"/>
              <a:t>2025-08-06</a:t>
            </a:fld>
            <a:endParaRPr lang="en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B5C7-38AB-F642-8D73-AFE1F731996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9466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CF8E-4558-FE4B-A517-33DBEE94C8A6}" type="datetimeFigureOut">
              <a:rPr lang="en-SE" smtClean="0"/>
              <a:t>2025-08-06</a:t>
            </a:fld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B5C7-38AB-F642-8D73-AFE1F731996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3217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CF8E-4558-FE4B-A517-33DBEE94C8A6}" type="datetimeFigureOut">
              <a:rPr lang="en-SE" smtClean="0"/>
              <a:t>2025-08-06</a:t>
            </a:fld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B5C7-38AB-F642-8D73-AFE1F731996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9845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82CF8E-4558-FE4B-A517-33DBEE94C8A6}" type="datetimeFigureOut">
              <a:rPr lang="en-SE" smtClean="0"/>
              <a:t>2025-08-06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CFB5C7-38AB-F642-8D73-AFE1F731996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2967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hyperlink" Target="https://www.hv.se/en/research/research-projects/primus-forskningsprojekt/leadhybrid---leadership-and-co-workership-in-hybrid-industries/?sq=lead+hybrid" TargetMode="External"/><Relationship Id="rId4" Type="http://schemas.openxmlformats.org/officeDocument/2006/relationships/hyperlink" Target="mailto:Ulrika.snis@hv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FFDA06CF-9FC5-3D0B-30B1-894D1731A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994" y="8373111"/>
            <a:ext cx="621568" cy="337423"/>
          </a:xfrm>
          <a:prstGeom prst="rect">
            <a:avLst/>
          </a:prstGeom>
        </p:spPr>
      </p:pic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A0039107-590B-FC62-5F05-CCF78AF90957}"/>
              </a:ext>
            </a:extLst>
          </p:cNvPr>
          <p:cNvSpPr txBox="1">
            <a:spLocks/>
          </p:cNvSpPr>
          <p:nvPr/>
        </p:nvSpPr>
        <p:spPr>
          <a:xfrm>
            <a:off x="5125890" y="5370129"/>
            <a:ext cx="4146866" cy="3708017"/>
          </a:xfrm>
          <a:prstGeom prst="rect">
            <a:avLst/>
          </a:prstGeom>
        </p:spPr>
        <p:txBody>
          <a:bodyPr vert="horz" lIns="27348" tIns="13674" rIns="27348" bIns="13674" rtlCol="0">
            <a:noAutofit/>
          </a:bodyPr>
          <a:lstStyle>
            <a:lvl1pPr marL="0" indent="0" algn="l" defTabSz="3027487" rtl="0" eaLnBrk="1" latinLnBrk="0" hangingPunct="1">
              <a:lnSpc>
                <a:spcPts val="6208"/>
              </a:lnSpc>
              <a:spcBef>
                <a:spcPts val="1490"/>
              </a:spcBef>
              <a:buFont typeface="Arial" panose="020B0604020202020204" pitchFamily="34" charset="0"/>
              <a:buNone/>
              <a:defRPr sz="4966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135319" indent="0" algn="l" defTabSz="3027487" rtl="0" eaLnBrk="1" latinLnBrk="0" hangingPunct="1">
              <a:lnSpc>
                <a:spcPts val="4718"/>
              </a:lnSpc>
              <a:spcBef>
                <a:spcPts val="1655"/>
              </a:spcBef>
              <a:buFont typeface="Arial" panose="020B0604020202020204" pitchFamily="34" charset="0"/>
              <a:buNone/>
              <a:defRPr sz="39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0638" indent="0" algn="l" defTabSz="3027487" rtl="0" eaLnBrk="1" latinLnBrk="0" hangingPunct="1">
              <a:lnSpc>
                <a:spcPts val="4718"/>
              </a:lnSpc>
              <a:spcBef>
                <a:spcPts val="1655"/>
              </a:spcBef>
              <a:buFont typeface="Arial" panose="020B0604020202020204" pitchFamily="34" charset="0"/>
              <a:buNone/>
              <a:defRPr sz="39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5957" indent="0" algn="l" defTabSz="3027487" rtl="0" eaLnBrk="1" latinLnBrk="0" hangingPunct="1">
              <a:lnSpc>
                <a:spcPts val="4718"/>
              </a:lnSpc>
              <a:spcBef>
                <a:spcPts val="1655"/>
              </a:spcBef>
              <a:buFont typeface="Arial" panose="020B0604020202020204" pitchFamily="34" charset="0"/>
              <a:buNone/>
              <a:defRPr sz="39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41276" indent="0" algn="l" defTabSz="3027487" rtl="0" eaLnBrk="1" latinLnBrk="0" hangingPunct="1">
              <a:lnSpc>
                <a:spcPts val="4718"/>
              </a:lnSpc>
              <a:spcBef>
                <a:spcPts val="1655"/>
              </a:spcBef>
              <a:buFont typeface="Arial" panose="020B0604020202020204" pitchFamily="34" charset="0"/>
              <a:buNone/>
              <a:defRPr sz="39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96" b="1" dirty="0">
                <a:solidFill>
                  <a:srgbClr val="000000"/>
                </a:solidFill>
              </a:rPr>
              <a:t>Work tasks: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196" b="1" dirty="0">
              <a:solidFill>
                <a:srgbClr val="000000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96" b="1" dirty="0">
                <a:solidFill>
                  <a:srgbClr val="000000"/>
                </a:solidFill>
              </a:rPr>
              <a:t>Conduct literature studies on hybrid workspaces and hybrid leadership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96" b="1" dirty="0">
                <a:solidFill>
                  <a:srgbClr val="000000"/>
                </a:solidFill>
              </a:rPr>
              <a:t>Design a </a:t>
            </a:r>
            <a:r>
              <a:rPr lang="en-GB" sz="1196" b="1" dirty="0" err="1">
                <a:solidFill>
                  <a:srgbClr val="000000"/>
                </a:solidFill>
              </a:rPr>
              <a:t>suvery</a:t>
            </a:r>
            <a:r>
              <a:rPr lang="en-GB" sz="1196" b="1" dirty="0">
                <a:solidFill>
                  <a:srgbClr val="000000"/>
                </a:solidFill>
              </a:rPr>
              <a:t> about hybrid workspaces and hybrid leadership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b="1" dirty="0"/>
              <a:t>Map l</a:t>
            </a:r>
            <a:r>
              <a:rPr lang="en-SE" sz="1200" b="1" dirty="0"/>
              <a:t>inks, policys, guid</a:t>
            </a:r>
            <a:r>
              <a:rPr lang="en-GB" sz="1200" b="1" dirty="0"/>
              <a:t>e</a:t>
            </a:r>
            <a:r>
              <a:rPr lang="en-SE" sz="1200" b="1" dirty="0"/>
              <a:t>lines on hybrid work regulations</a:t>
            </a:r>
            <a:endParaRPr lang="en-GB" sz="1196" b="1" dirty="0">
              <a:solidFill>
                <a:srgbClr val="000000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96" b="1" dirty="0">
                <a:solidFill>
                  <a:srgbClr val="000000"/>
                </a:solidFill>
              </a:rPr>
              <a:t>Contribute to data analysis and report writing</a:t>
            </a:r>
          </a:p>
          <a:p>
            <a:pPr algn="l">
              <a:lnSpc>
                <a:spcPct val="100000"/>
              </a:lnSpc>
            </a:pPr>
            <a:endParaRPr lang="en-GB" sz="1196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196" b="1" dirty="0">
                <a:solidFill>
                  <a:srgbClr val="000000"/>
                </a:solidFill>
              </a:rPr>
              <a:t>Contact:</a:t>
            </a:r>
          </a:p>
          <a:p>
            <a:pPr>
              <a:lnSpc>
                <a:spcPct val="100000"/>
              </a:lnSpc>
            </a:pPr>
            <a:r>
              <a:rPr lang="en-GB" sz="1196" b="1" dirty="0">
                <a:solidFill>
                  <a:srgbClr val="000000"/>
                </a:solidFill>
                <a:hlinkClick r:id="rId4"/>
              </a:rPr>
              <a:t>Ulrika.snis@hv.se</a:t>
            </a:r>
            <a:r>
              <a:rPr lang="en-GB" sz="1196" b="1" dirty="0">
                <a:solidFill>
                  <a:srgbClr val="000000"/>
                </a:solidFill>
              </a:rPr>
              <a:t>, Professor in Informatics and Work-integrated learning</a:t>
            </a:r>
          </a:p>
          <a:p>
            <a:pPr>
              <a:lnSpc>
                <a:spcPct val="100000"/>
              </a:lnSpc>
            </a:pPr>
            <a:endParaRPr lang="en-GB" sz="1196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196" b="1" dirty="0">
                <a:solidFill>
                  <a:srgbClr val="000000"/>
                </a:solidFill>
              </a:rPr>
              <a:t>Read more about the research project Lead Hybrid:</a:t>
            </a:r>
          </a:p>
          <a:p>
            <a:pPr>
              <a:lnSpc>
                <a:spcPct val="100000"/>
              </a:lnSpc>
            </a:pPr>
            <a:r>
              <a:rPr lang="en-GB" sz="1196" b="1" dirty="0">
                <a:solidFill>
                  <a:srgbClr val="000000"/>
                </a:solidFill>
                <a:hlinkClick r:id="rId5"/>
              </a:rPr>
              <a:t>https://www.hv.se/en/research/research-projects/primus-forskningsprojekt/leadhybrid---leadership-and-co-workership-in-hybrid-industries/?sq=lead+hybrid</a:t>
            </a:r>
            <a:r>
              <a:rPr lang="en-GB" sz="1196" b="1" dirty="0">
                <a:solidFill>
                  <a:srgbClr val="000000"/>
                </a:solidFill>
              </a:rPr>
              <a:t> </a:t>
            </a:r>
          </a:p>
          <a:p>
            <a:pPr algn="l">
              <a:lnSpc>
                <a:spcPct val="100000"/>
              </a:lnSpc>
            </a:pPr>
            <a:endParaRPr lang="en-GB" sz="1196" b="1" dirty="0">
              <a:solidFill>
                <a:srgbClr val="000000"/>
              </a:solidFill>
            </a:endParaRPr>
          </a:p>
          <a:p>
            <a:pPr algn="l">
              <a:lnSpc>
                <a:spcPct val="100000"/>
              </a:lnSpc>
            </a:pPr>
            <a:endParaRPr lang="en-GB" sz="1196" b="1" dirty="0">
              <a:solidFill>
                <a:srgbClr val="000000"/>
              </a:solidFill>
            </a:endParaRPr>
          </a:p>
          <a:p>
            <a:pPr algn="l">
              <a:lnSpc>
                <a:spcPct val="100000"/>
              </a:lnSpc>
            </a:pPr>
            <a:endParaRPr lang="en-GB" sz="1196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GB" sz="1196" b="1" dirty="0">
              <a:solidFill>
                <a:srgbClr val="000000"/>
              </a:solidFill>
            </a:endParaRPr>
          </a:p>
          <a:p>
            <a:pPr marL="136749" indent="-136749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196" b="1" dirty="0">
              <a:solidFill>
                <a:srgbClr val="000000"/>
              </a:solidFill>
            </a:endParaRPr>
          </a:p>
          <a:p>
            <a:pPr marL="136749" indent="-136749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196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sv-SE" sz="1196" b="1" dirty="0"/>
          </a:p>
          <a:p>
            <a:pPr marL="136749" indent="-136749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v-SE" sz="1196" b="1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525444D2-1FB2-CCF9-DC90-64E75EC0815B}"/>
              </a:ext>
            </a:extLst>
          </p:cNvPr>
          <p:cNvSpPr txBox="1">
            <a:spLocks/>
          </p:cNvSpPr>
          <p:nvPr/>
        </p:nvSpPr>
        <p:spPr>
          <a:xfrm>
            <a:off x="363682" y="2178005"/>
            <a:ext cx="3814137" cy="824678"/>
          </a:xfrm>
          <a:prstGeom prst="rect">
            <a:avLst/>
          </a:prstGeom>
        </p:spPr>
        <p:txBody>
          <a:bodyPr vert="horz" lIns="27348" tIns="13674" rIns="27348" bIns="13674" rtlCol="0" anchor="b">
            <a:no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946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E" sz="2000" i="1" dirty="0"/>
              <a:t>VIP4WIL students in </a:t>
            </a:r>
            <a:r>
              <a:rPr lang="en-GB" sz="2000" i="1" dirty="0"/>
              <a:t>t</a:t>
            </a:r>
            <a:r>
              <a:rPr lang="en-SE" sz="2000" i="1" dirty="0"/>
              <a:t>he research project:</a:t>
            </a:r>
          </a:p>
          <a:p>
            <a:endParaRPr lang="en-SE" sz="2800" i="1" dirty="0"/>
          </a:p>
          <a:p>
            <a:endParaRPr lang="en-SE" sz="2800" i="1" dirty="0"/>
          </a:p>
          <a:p>
            <a:r>
              <a:rPr lang="en-SE" sz="2800" b="1" i="1" dirty="0"/>
              <a:t> “Lead Hybrid”</a:t>
            </a:r>
          </a:p>
          <a:p>
            <a:endParaRPr lang="en-SE" sz="2000" b="1" i="1" dirty="0"/>
          </a:p>
          <a:p>
            <a:r>
              <a:rPr lang="en-SE" sz="2000" b="1" i="1" dirty="0"/>
              <a:t>Leadership and Co-Workership in Hybrid Industries</a:t>
            </a:r>
            <a:endParaRPr lang="en-SE" sz="2000" b="1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CA99F327-5873-DED4-CDE3-9633B2E7C1FC}"/>
              </a:ext>
            </a:extLst>
          </p:cNvPr>
          <p:cNvSpPr txBox="1">
            <a:spLocks/>
          </p:cNvSpPr>
          <p:nvPr/>
        </p:nvSpPr>
        <p:spPr>
          <a:xfrm>
            <a:off x="363682" y="4674959"/>
            <a:ext cx="3910064" cy="1291501"/>
          </a:xfrm>
          <a:prstGeom prst="rect">
            <a:avLst/>
          </a:prstGeom>
        </p:spPr>
        <p:txBody>
          <a:bodyPr vert="horz" lIns="27348" tIns="13674" rIns="27348" bIns="13674" rtlCol="0">
            <a:noAutofit/>
          </a:bodyPr>
          <a:lstStyle>
            <a:lvl1pPr marL="0" indent="0" algn="l" defTabSz="3027487" rtl="0" eaLnBrk="1" latinLnBrk="0" hangingPunct="1">
              <a:lnSpc>
                <a:spcPts val="6208"/>
              </a:lnSpc>
              <a:spcBef>
                <a:spcPts val="1490"/>
              </a:spcBef>
              <a:buFont typeface="Arial" panose="020B0604020202020204" pitchFamily="34" charset="0"/>
              <a:buNone/>
              <a:defRPr sz="4966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135319" indent="0" algn="l" defTabSz="3027487" rtl="0" eaLnBrk="1" latinLnBrk="0" hangingPunct="1">
              <a:lnSpc>
                <a:spcPts val="4718"/>
              </a:lnSpc>
              <a:spcBef>
                <a:spcPts val="1655"/>
              </a:spcBef>
              <a:buFont typeface="Arial" panose="020B0604020202020204" pitchFamily="34" charset="0"/>
              <a:buNone/>
              <a:defRPr sz="39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0638" indent="0" algn="l" defTabSz="3027487" rtl="0" eaLnBrk="1" latinLnBrk="0" hangingPunct="1">
              <a:lnSpc>
                <a:spcPts val="4718"/>
              </a:lnSpc>
              <a:spcBef>
                <a:spcPts val="1655"/>
              </a:spcBef>
              <a:buFont typeface="Arial" panose="020B0604020202020204" pitchFamily="34" charset="0"/>
              <a:buNone/>
              <a:defRPr sz="39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5957" indent="0" algn="l" defTabSz="3027487" rtl="0" eaLnBrk="1" latinLnBrk="0" hangingPunct="1">
              <a:lnSpc>
                <a:spcPts val="4718"/>
              </a:lnSpc>
              <a:spcBef>
                <a:spcPts val="1655"/>
              </a:spcBef>
              <a:buFont typeface="Arial" panose="020B0604020202020204" pitchFamily="34" charset="0"/>
              <a:buNone/>
              <a:defRPr sz="39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41276" indent="0" algn="l" defTabSz="3027487" rtl="0" eaLnBrk="1" latinLnBrk="0" hangingPunct="1">
              <a:lnSpc>
                <a:spcPts val="4718"/>
              </a:lnSpc>
              <a:spcBef>
                <a:spcPts val="1655"/>
              </a:spcBef>
              <a:buFont typeface="Arial" panose="020B0604020202020204" pitchFamily="34" charset="0"/>
              <a:buNone/>
              <a:defRPr sz="39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sv-SE" sz="1974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DA715A9-B296-192E-A093-AADCAA2429E4}"/>
              </a:ext>
            </a:extLst>
          </p:cNvPr>
          <p:cNvSpPr txBox="1">
            <a:spLocks/>
          </p:cNvSpPr>
          <p:nvPr/>
        </p:nvSpPr>
        <p:spPr>
          <a:xfrm>
            <a:off x="5347449" y="8966648"/>
            <a:ext cx="3433603" cy="954592"/>
          </a:xfrm>
          <a:prstGeom prst="rect">
            <a:avLst/>
          </a:prstGeom>
        </p:spPr>
        <p:txBody>
          <a:bodyPr vert="horz" lIns="27348" tIns="13674" rIns="27348" bIns="13674" rtlCol="0">
            <a:noAutofit/>
          </a:bodyPr>
          <a:lstStyle>
            <a:lvl1pPr marL="0" indent="0" algn="l" defTabSz="3027487" rtl="0" eaLnBrk="1" latinLnBrk="0" hangingPunct="1">
              <a:lnSpc>
                <a:spcPts val="6208"/>
              </a:lnSpc>
              <a:spcBef>
                <a:spcPts val="1490"/>
              </a:spcBef>
              <a:buFont typeface="Arial" panose="020B0604020202020204" pitchFamily="34" charset="0"/>
              <a:buNone/>
              <a:defRPr sz="4966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135319" indent="0" algn="l" defTabSz="3027487" rtl="0" eaLnBrk="1" latinLnBrk="0" hangingPunct="1">
              <a:lnSpc>
                <a:spcPts val="4718"/>
              </a:lnSpc>
              <a:spcBef>
                <a:spcPts val="1655"/>
              </a:spcBef>
              <a:buFont typeface="Arial" panose="020B0604020202020204" pitchFamily="34" charset="0"/>
              <a:buNone/>
              <a:defRPr sz="39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0638" indent="0" algn="l" defTabSz="3027487" rtl="0" eaLnBrk="1" latinLnBrk="0" hangingPunct="1">
              <a:lnSpc>
                <a:spcPts val="4718"/>
              </a:lnSpc>
              <a:spcBef>
                <a:spcPts val="1655"/>
              </a:spcBef>
              <a:buFont typeface="Arial" panose="020B0604020202020204" pitchFamily="34" charset="0"/>
              <a:buNone/>
              <a:defRPr sz="39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5957" indent="0" algn="l" defTabSz="3027487" rtl="0" eaLnBrk="1" latinLnBrk="0" hangingPunct="1">
              <a:lnSpc>
                <a:spcPts val="4718"/>
              </a:lnSpc>
              <a:spcBef>
                <a:spcPts val="1655"/>
              </a:spcBef>
              <a:buFont typeface="Arial" panose="020B0604020202020204" pitchFamily="34" charset="0"/>
              <a:buNone/>
              <a:defRPr sz="39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41276" indent="0" algn="l" defTabSz="3027487" rtl="0" eaLnBrk="1" latinLnBrk="0" hangingPunct="1">
              <a:lnSpc>
                <a:spcPts val="4718"/>
              </a:lnSpc>
              <a:spcBef>
                <a:spcPts val="1655"/>
              </a:spcBef>
              <a:buFont typeface="Arial" panose="020B0604020202020204" pitchFamily="34" charset="0"/>
              <a:buNone/>
              <a:defRPr sz="39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1196" dirty="0">
              <a:solidFill>
                <a:srgbClr val="000000"/>
              </a:solidFill>
            </a:endParaRPr>
          </a:p>
          <a:p>
            <a:pPr marL="136749" indent="-136749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196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GB" sz="1196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sv-SE" sz="1196" dirty="0"/>
          </a:p>
          <a:p>
            <a:pPr marL="136749" indent="-136749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v-SE" sz="1196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00CE5587-084E-371D-549E-B95D9BDCC2D7}"/>
              </a:ext>
            </a:extLst>
          </p:cNvPr>
          <p:cNvSpPr txBox="1">
            <a:spLocks/>
          </p:cNvSpPr>
          <p:nvPr/>
        </p:nvSpPr>
        <p:spPr>
          <a:xfrm>
            <a:off x="328444" y="5320709"/>
            <a:ext cx="4137408" cy="2813204"/>
          </a:xfrm>
          <a:prstGeom prst="rect">
            <a:avLst/>
          </a:prstGeom>
        </p:spPr>
        <p:txBody>
          <a:bodyPr vert="horz" lIns="27348" tIns="13674" rIns="27348" bIns="13674" rtlCol="0">
            <a:noAutofit/>
          </a:bodyPr>
          <a:lstStyle>
            <a:lvl1pPr marL="0" indent="0" algn="l" defTabSz="3027487" rtl="0" eaLnBrk="1" latinLnBrk="0" hangingPunct="1">
              <a:lnSpc>
                <a:spcPts val="6208"/>
              </a:lnSpc>
              <a:spcBef>
                <a:spcPts val="1490"/>
              </a:spcBef>
              <a:buFont typeface="Arial" panose="020B0604020202020204" pitchFamily="34" charset="0"/>
              <a:buNone/>
              <a:defRPr sz="4966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135319" indent="0" algn="l" defTabSz="3027487" rtl="0" eaLnBrk="1" latinLnBrk="0" hangingPunct="1">
              <a:lnSpc>
                <a:spcPts val="4718"/>
              </a:lnSpc>
              <a:spcBef>
                <a:spcPts val="1655"/>
              </a:spcBef>
              <a:buFont typeface="Arial" panose="020B0604020202020204" pitchFamily="34" charset="0"/>
              <a:buNone/>
              <a:defRPr sz="39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0638" indent="0" algn="l" defTabSz="3027487" rtl="0" eaLnBrk="1" latinLnBrk="0" hangingPunct="1">
              <a:lnSpc>
                <a:spcPts val="4718"/>
              </a:lnSpc>
              <a:spcBef>
                <a:spcPts val="1655"/>
              </a:spcBef>
              <a:buFont typeface="Arial" panose="020B0604020202020204" pitchFamily="34" charset="0"/>
              <a:buNone/>
              <a:defRPr sz="39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5957" indent="0" algn="l" defTabSz="3027487" rtl="0" eaLnBrk="1" latinLnBrk="0" hangingPunct="1">
              <a:lnSpc>
                <a:spcPts val="4718"/>
              </a:lnSpc>
              <a:spcBef>
                <a:spcPts val="1655"/>
              </a:spcBef>
              <a:buFont typeface="Arial" panose="020B0604020202020204" pitchFamily="34" charset="0"/>
              <a:buNone/>
              <a:defRPr sz="39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41276" indent="0" algn="l" defTabSz="3027487" rtl="0" eaLnBrk="1" latinLnBrk="0" hangingPunct="1">
              <a:lnSpc>
                <a:spcPts val="4718"/>
              </a:lnSpc>
              <a:spcBef>
                <a:spcPts val="1655"/>
              </a:spcBef>
              <a:buFont typeface="Arial" panose="020B0604020202020204" pitchFamily="34" charset="0"/>
              <a:buNone/>
              <a:defRPr sz="39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sz="1196" b="1" dirty="0">
                <a:solidFill>
                  <a:srgbClr val="000000"/>
                </a:solidFill>
              </a:rPr>
              <a:t>About the project: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GB" sz="1196" b="1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sz="1196" b="1" dirty="0">
                <a:solidFill>
                  <a:srgbClr val="000000"/>
                </a:solidFill>
              </a:rPr>
              <a:t>The rise of Industry 4.0 technologies is transforming industrial practices, leading to new organizational approaches in production and innovation. With the shift to Industry 5.0, there is a focus from technology-driven values to human-</a:t>
            </a:r>
            <a:r>
              <a:rPr lang="en-GB" sz="1196" b="1" dirty="0" err="1">
                <a:solidFill>
                  <a:srgbClr val="000000"/>
                </a:solidFill>
              </a:rPr>
              <a:t>centered</a:t>
            </a:r>
            <a:r>
              <a:rPr lang="en-GB" sz="1196" b="1" dirty="0">
                <a:solidFill>
                  <a:srgbClr val="000000"/>
                </a:solidFill>
              </a:rPr>
              <a:t> perspectives. This change calls for redefining leadership, co-</a:t>
            </a:r>
            <a:r>
              <a:rPr lang="en-GB" sz="1196" b="1" dirty="0" err="1">
                <a:solidFill>
                  <a:srgbClr val="000000"/>
                </a:solidFill>
              </a:rPr>
              <a:t>workership</a:t>
            </a:r>
            <a:r>
              <a:rPr lang="en-GB" sz="1196" b="1" dirty="0">
                <a:solidFill>
                  <a:srgbClr val="000000"/>
                </a:solidFill>
              </a:rPr>
              <a:t>, expertise, and co-creation within a hybrid industry. The COVID-19 pandemic accelerated the adoption of hybrid workplaces, creating new organizational interfaces. The </a:t>
            </a:r>
            <a:r>
              <a:rPr lang="en-GB" sz="1196" b="1" dirty="0" err="1">
                <a:solidFill>
                  <a:srgbClr val="000000"/>
                </a:solidFill>
              </a:rPr>
              <a:t>LeadHybrid</a:t>
            </a:r>
            <a:r>
              <a:rPr lang="en-GB" sz="1196" b="1" dirty="0">
                <a:solidFill>
                  <a:srgbClr val="000000"/>
                </a:solidFill>
              </a:rPr>
              <a:t> project will study and collaborate with Bosch Rexroth and Ericsson to explore how leadership and co-</a:t>
            </a:r>
            <a:r>
              <a:rPr lang="en-GB" sz="1196" b="1" dirty="0" err="1">
                <a:solidFill>
                  <a:srgbClr val="000000"/>
                </a:solidFill>
              </a:rPr>
              <a:t>workership</a:t>
            </a:r>
            <a:r>
              <a:rPr lang="en-GB" sz="1196" b="1" dirty="0">
                <a:solidFill>
                  <a:srgbClr val="000000"/>
                </a:solidFill>
              </a:rPr>
              <a:t> are evolving to manage dynamic capabilities and expertise in this hybrid environment.</a:t>
            </a:r>
            <a:endParaRPr lang="en-GB" sz="1196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v-SE" sz="1974" dirty="0"/>
          </a:p>
        </p:txBody>
      </p:sp>
      <p:pic>
        <p:nvPicPr>
          <p:cNvPr id="11" name="Picture 10" descr="A group of people looking at a computer&#10;&#10;AI-generated content may be incorrect.">
            <a:extLst>
              <a:ext uri="{FF2B5EF4-FFF2-40B4-BE49-F238E27FC236}">
                <a16:creationId xmlns:a16="http://schemas.microsoft.com/office/drawing/2014/main" id="{16C88126-1BD0-7A9F-F28C-B9882A459C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52" y="8373111"/>
            <a:ext cx="4800600" cy="3200400"/>
          </a:xfrm>
          <a:prstGeom prst="rect">
            <a:avLst/>
          </a:prstGeom>
        </p:spPr>
      </p:pic>
      <p:pic>
        <p:nvPicPr>
          <p:cNvPr id="13" name="Picture 12" descr="A person wearing headphones and using a computer&#10;&#10;AI-generated content may be incorrect.">
            <a:extLst>
              <a:ext uri="{FF2B5EF4-FFF2-40B4-BE49-F238E27FC236}">
                <a16:creationId xmlns:a16="http://schemas.microsoft.com/office/drawing/2014/main" id="{AA783E31-3E03-353A-6458-9A97166C7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0"/>
            <a:ext cx="4800600" cy="50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08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1974</TotalTime>
  <Words>218</Words>
  <Application>Microsoft Macintosh PowerPoint</Application>
  <PresentationFormat>A3 Paper (297x420 mm)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Ulrika Lundh Snis (HV)</dc:creator>
  <cp:lastModifiedBy>Ulrika Lundh Snis (HV)</cp:lastModifiedBy>
  <cp:revision>34</cp:revision>
  <dcterms:created xsi:type="dcterms:W3CDTF">2024-04-11T07:53:46Z</dcterms:created>
  <dcterms:modified xsi:type="dcterms:W3CDTF">2025-08-06T09:22:03Z</dcterms:modified>
</cp:coreProperties>
</file>