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58" r:id="rId4"/>
    <p:sldId id="257" r:id="rId5"/>
    <p:sldId id="259" r:id="rId6"/>
    <p:sldId id="263" r:id="rId7"/>
    <p:sldId id="260" r:id="rId8"/>
    <p:sldId id="261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sz="3600" i="1" dirty="0"/>
              <a:t>Språkutvecklande undervisningsstrategier i SVA-undervisningen. En studie av textsamtal i år F-3 </a:t>
            </a:r>
            <a:r>
              <a:rPr lang="sv-SE" sz="3600" i="1" dirty="0" smtClean="0"/>
              <a:t>(en pilotundersökning)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BUV-konferensen, juni 2019, Högskolan Väst, Trollhättan</a:t>
            </a:r>
          </a:p>
          <a:p>
            <a:r>
              <a:rPr lang="sv-SE" dirty="0"/>
              <a:t>Afrah Abdulla </a:t>
            </a:r>
            <a:r>
              <a:rPr lang="sv-SE" dirty="0" smtClean="0"/>
              <a:t>och Anita </a:t>
            </a:r>
            <a:r>
              <a:rPr lang="sv-SE" smtClean="0"/>
              <a:t>Varga 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64200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200" dirty="0" smtClean="0"/>
              <a:t>Referenser </a:t>
            </a:r>
            <a:endParaRPr lang="sv-S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26650"/>
            <a:ext cx="8915400" cy="44243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>
                <a:cs typeface="Times New Roman" panose="02020603050405020304" pitchFamily="18" charset="0"/>
              </a:rPr>
              <a:t>Bourdieu, </a:t>
            </a:r>
            <a:r>
              <a:rPr lang="sv-SE" dirty="0" smtClean="0">
                <a:cs typeface="Times New Roman" panose="02020603050405020304" pitchFamily="18" charset="0"/>
              </a:rPr>
              <a:t>(1991</a:t>
            </a:r>
            <a:r>
              <a:rPr lang="sv-SE" smtClean="0">
                <a:cs typeface="Times New Roman" panose="02020603050405020304" pitchFamily="18" charset="0"/>
              </a:rPr>
              <a:t>),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Snow</a:t>
            </a:r>
            <a:r>
              <a:rPr lang="en-US" dirty="0"/>
              <a:t>, C. E. (2002). Reading for understanding: Toward a Research and Development Program in Reading Comprehension. </a:t>
            </a:r>
            <a:r>
              <a:rPr lang="sv-SE" dirty="0"/>
              <a:t>Santa Monica, CA: RAND.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 err="1" smtClean="0"/>
              <a:t>Vygotskij</a:t>
            </a:r>
            <a:r>
              <a:rPr lang="sv-SE" dirty="0" smtClean="0"/>
              <a:t> (1978), 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en-US" dirty="0"/>
              <a:t>Wells, G. (2009). The social context of language and literacy development. In O.A. </a:t>
            </a:r>
            <a:r>
              <a:rPr lang="en-US" dirty="0" err="1"/>
              <a:t>Barbarin</a:t>
            </a:r>
            <a:r>
              <a:rPr lang="en-US" dirty="0"/>
              <a:t>, P. </a:t>
            </a:r>
            <a:r>
              <a:rPr lang="en-US" dirty="0" err="1"/>
              <a:t>Frome</a:t>
            </a:r>
            <a:r>
              <a:rPr lang="en-US" dirty="0"/>
              <a:t>, &amp; D. Marie-Winn (Eds.) The Handbook of Child Development and Early Education. London: Sage, ss. 271-302. </a:t>
            </a:r>
            <a:endParaRPr lang="sv-SE" dirty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en-US" dirty="0" smtClean="0"/>
              <a:t>Wood</a:t>
            </a:r>
            <a:r>
              <a:rPr lang="en-US" dirty="0"/>
              <a:t>, D., Bruner, J. &amp; Ross, G. (1976). The role of tutoring in problem solving. Journal of Child Psychology and Child Psychiatry, vol. 17, </a:t>
            </a:r>
            <a:r>
              <a:rPr lang="en-US" dirty="0" err="1"/>
              <a:t>nr</a:t>
            </a:r>
            <a:r>
              <a:rPr lang="en-US" dirty="0"/>
              <a:t>. 2, ss. 89−100. 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64859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/>
              <a:t>Pilotstudiens fokus är lärarnas upplevelser och erfarenheter av fortbildningen, och hur de ser på sin egen verksamhet och barnens/elevernas lärande. </a:t>
            </a:r>
          </a:p>
          <a:p>
            <a:pPr marL="0" indent="0">
              <a:buNone/>
            </a:pPr>
            <a:r>
              <a:rPr lang="sv-SE" dirty="0" smtClean="0"/>
              <a:t>I ett senare skede, kommer vi att lägga fokus på barnens/elevernas lärande.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3425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Syfte och frågeställningar 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att studera hur textsamtal som undervisningsform kan stödja elever med svenska som andraspråk </a:t>
            </a:r>
            <a:r>
              <a:rPr lang="sv-SE" dirty="0" smtClean="0"/>
              <a:t>(SVA) att </a:t>
            </a:r>
            <a:r>
              <a:rPr lang="sv-SE" dirty="0"/>
              <a:t>utveckla läs- och samtalsförmågan: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sv-SE" dirty="0" smtClean="0"/>
              <a:t>Läsförståelsestrategier</a:t>
            </a:r>
            <a:endParaRPr lang="sv-SE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sv-SE" dirty="0" smtClean="0"/>
              <a:t>Samtalsstrategier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sv-SE" dirty="0" smtClean="0"/>
              <a:t>Metaspråk </a:t>
            </a:r>
            <a:r>
              <a:rPr lang="sv-SE" dirty="0"/>
              <a:t>(för text och förståelseprocess)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07555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Teoretiska utgångspunkter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Sociokulturell teori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S</a:t>
            </a:r>
            <a:r>
              <a:rPr lang="sv-SE" dirty="0" smtClean="0"/>
              <a:t>ociokulturellt baserad interaktionsforskning</a:t>
            </a:r>
          </a:p>
          <a:p>
            <a:pPr marL="0" indent="0">
              <a:buNone/>
            </a:pPr>
            <a:r>
              <a:rPr lang="sv-SE" dirty="0" smtClean="0"/>
              <a:t> </a:t>
            </a:r>
            <a:r>
              <a:rPr lang="sv-SE" dirty="0"/>
              <a:t>(</a:t>
            </a:r>
            <a:r>
              <a:rPr lang="sv-SE" dirty="0" err="1"/>
              <a:t>Vygotskij</a:t>
            </a:r>
            <a:r>
              <a:rPr lang="sv-SE" dirty="0"/>
              <a:t>, 1978; Wood, </a:t>
            </a:r>
            <a:r>
              <a:rPr lang="sv-SE" dirty="0" err="1"/>
              <a:t>Bruner</a:t>
            </a:r>
            <a:r>
              <a:rPr lang="sv-SE" dirty="0"/>
              <a:t> &amp; Ross, 1976; </a:t>
            </a:r>
            <a:r>
              <a:rPr lang="sv-SE" dirty="0" err="1"/>
              <a:t>Snow</a:t>
            </a:r>
            <a:r>
              <a:rPr lang="sv-SE" dirty="0"/>
              <a:t>, 2002; Wells, 2009</a:t>
            </a:r>
            <a:r>
              <a:rPr lang="sv-SE" dirty="0" smtClean="0"/>
              <a:t>).  </a:t>
            </a:r>
            <a:endParaRPr lang="sv-SE" dirty="0"/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S</a:t>
            </a:r>
            <a:r>
              <a:rPr lang="sv-SE" i="1" dirty="0" smtClean="0">
                <a:cs typeface="Times New Roman" panose="02020603050405020304" pitchFamily="18" charset="0"/>
              </a:rPr>
              <a:t>ymboliskt </a:t>
            </a:r>
            <a:r>
              <a:rPr lang="sv-SE" i="1" dirty="0">
                <a:cs typeface="Times New Roman" panose="02020603050405020304" pitchFamily="18" charset="0"/>
              </a:rPr>
              <a:t>kapital </a:t>
            </a:r>
            <a:r>
              <a:rPr lang="sv-SE" dirty="0">
                <a:cs typeface="Times New Roman" panose="02020603050405020304" pitchFamily="18" charset="0"/>
              </a:rPr>
              <a:t>(Bourdieu, 1991</a:t>
            </a:r>
            <a:r>
              <a:rPr lang="sv-SE" dirty="0" smtClean="0">
                <a:cs typeface="Times New Roman" panose="02020603050405020304" pitchFamily="18" charset="0"/>
              </a:rPr>
              <a:t>). </a:t>
            </a:r>
            <a:endParaRPr lang="sv-SE" dirty="0" smtClean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2884784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Metod – etnografisk studie, genom samverkansforskning 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/>
              <a:t>G</a:t>
            </a:r>
            <a:r>
              <a:rPr lang="sv-SE" b="1" dirty="0" smtClean="0"/>
              <a:t>enomförandet</a:t>
            </a:r>
            <a:r>
              <a:rPr lang="sv-SE" dirty="0" smtClean="0"/>
              <a:t>:</a:t>
            </a:r>
          </a:p>
          <a:p>
            <a:pPr marL="0" indent="0">
              <a:buNone/>
            </a:pPr>
            <a:r>
              <a:rPr lang="sv-SE" dirty="0" smtClean="0"/>
              <a:t>Föreläsningar, workshops och seminarier med inblandade lärare. </a:t>
            </a:r>
          </a:p>
          <a:p>
            <a:pPr marL="0" indent="0">
              <a:buNone/>
            </a:pPr>
            <a:r>
              <a:rPr lang="sv-SE" dirty="0" smtClean="0"/>
              <a:t>Lärarnas regelbundna fortbildningsträffar på skolan.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b="1" dirty="0" smtClean="0"/>
              <a:t>Datainsamling</a:t>
            </a:r>
            <a:r>
              <a:rPr lang="sv-SE" dirty="0" smtClean="0"/>
              <a:t>:</a:t>
            </a:r>
          </a:p>
          <a:p>
            <a:pPr marL="0" indent="0">
              <a:buNone/>
            </a:pPr>
            <a:r>
              <a:rPr lang="sv-SE" dirty="0" smtClean="0"/>
              <a:t>Lärarnas loggbok, fältanteckningar och fokusintervjuer. </a:t>
            </a:r>
          </a:p>
        </p:txBody>
      </p:sp>
    </p:spTree>
    <p:extLst>
      <p:ext uri="{BB962C8B-B14F-4D97-AF65-F5344CB8AC3E}">
        <p14:creationId xmlns:p14="http://schemas.microsoft.com/office/powerpoint/2010/main" val="2394979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Utmaningar 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lärarnas </a:t>
            </a:r>
            <a:r>
              <a:rPr lang="sv-SE" dirty="0"/>
              <a:t>utmaningar relaterade till förankringen av </a:t>
            </a:r>
            <a:r>
              <a:rPr lang="sv-SE" dirty="0" smtClean="0"/>
              <a:t>undervisningsstrategier</a:t>
            </a:r>
            <a:endParaRPr lang="sv-SE" dirty="0"/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l</a:t>
            </a:r>
            <a:r>
              <a:rPr lang="sv-SE" dirty="0" smtClean="0"/>
              <a:t>ärarnas delaktighet (vill vara med/vill inte vara med).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etiska </a:t>
            </a:r>
            <a:r>
              <a:rPr lang="sv-SE" dirty="0"/>
              <a:t>aspekter kopplade till elever och föräldrar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 smtClean="0"/>
              <a:t>övergripande </a:t>
            </a:r>
            <a:r>
              <a:rPr lang="sv-SE" dirty="0"/>
              <a:t>ramar och krav från skolledningen. Vad är samverkansforskning, när vi som forskare vill något, och skolledningen vill något annat? </a:t>
            </a:r>
          </a:p>
          <a:p>
            <a:pPr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39452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Tidsplan 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67624"/>
            <a:ext cx="8915400" cy="45435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b="1" dirty="0" smtClean="0"/>
              <a:t>Upplägg</a:t>
            </a:r>
            <a:endParaRPr lang="sv-SE" dirty="0"/>
          </a:p>
          <a:p>
            <a:pPr marL="0" indent="0">
              <a:buNone/>
            </a:pPr>
            <a:r>
              <a:rPr lang="sv-SE" i="1" dirty="0"/>
              <a:t>Ht-19</a:t>
            </a:r>
            <a:endParaRPr lang="sv-SE" dirty="0"/>
          </a:p>
          <a:p>
            <a:pPr marL="0" indent="0">
              <a:buNone/>
            </a:pPr>
            <a:r>
              <a:rPr lang="sv-SE" i="1" dirty="0" smtClean="0"/>
              <a:t>Augusti-19</a:t>
            </a:r>
            <a:r>
              <a:rPr lang="sv-SE" i="1" dirty="0"/>
              <a:t>: Uppstart</a:t>
            </a:r>
            <a:endParaRPr lang="sv-SE" dirty="0"/>
          </a:p>
          <a:p>
            <a:pPr marL="0" lvl="0" indent="0">
              <a:buNone/>
            </a:pPr>
            <a:r>
              <a:rPr lang="sv-SE" dirty="0"/>
              <a:t>Alla lärare som undervisar i SVE och SVA </a:t>
            </a:r>
            <a:r>
              <a:rPr lang="sv-SE" dirty="0" smtClean="0"/>
              <a:t>F-9 </a:t>
            </a:r>
            <a:r>
              <a:rPr lang="sv-SE" dirty="0"/>
              <a:t>är välkomna på en inledande föreläsning om hur elevers läsutveckling kan främjas.</a:t>
            </a:r>
          </a:p>
          <a:p>
            <a:pPr marL="0" indent="0">
              <a:buNone/>
            </a:pPr>
            <a:r>
              <a:rPr lang="sv-SE" dirty="0" smtClean="0"/>
              <a:t>Enskilt </a:t>
            </a:r>
            <a:r>
              <a:rPr lang="sv-SE" dirty="0"/>
              <a:t>uppstartsmöte med lärare </a:t>
            </a:r>
            <a:r>
              <a:rPr lang="sv-SE" dirty="0" smtClean="0"/>
              <a:t>F-3.</a:t>
            </a:r>
            <a:endParaRPr lang="sv-SE" dirty="0"/>
          </a:p>
          <a:p>
            <a:pPr marL="0" lvl="0" indent="0">
              <a:buNone/>
            </a:pPr>
            <a:r>
              <a:rPr lang="sv-SE" dirty="0" smtClean="0"/>
              <a:t>Två </a:t>
            </a:r>
            <a:r>
              <a:rPr lang="sv-SE" dirty="0"/>
              <a:t>fortbildningsträffar med lärarna i </a:t>
            </a:r>
            <a:r>
              <a:rPr lang="sv-SE" dirty="0" smtClean="0"/>
              <a:t>F-3, </a:t>
            </a:r>
            <a:r>
              <a:rPr lang="sv-SE" dirty="0"/>
              <a:t>där det kollegiala lärandet står i centrum</a:t>
            </a:r>
            <a:r>
              <a:rPr lang="sv-SE" dirty="0" smtClean="0"/>
              <a:t>. </a:t>
            </a:r>
          </a:p>
          <a:p>
            <a:pPr marL="0" lv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b="1" dirty="0"/>
              <a:t>Januari-20</a:t>
            </a:r>
            <a:endParaRPr lang="sv-SE" dirty="0"/>
          </a:p>
          <a:p>
            <a:pPr marL="0" lvl="0" indent="0">
              <a:buNone/>
            </a:pPr>
            <a:r>
              <a:rPr lang="sv-SE" dirty="0"/>
              <a:t>Avslutande möte med lärarna i </a:t>
            </a:r>
            <a:r>
              <a:rPr lang="sv-SE" dirty="0" smtClean="0"/>
              <a:t>F-3</a:t>
            </a:r>
            <a:r>
              <a:rPr lang="sv-SE" dirty="0"/>
              <a:t>. Fokusintervjuer med lärarna och utvärdering av projektet.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40403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Etiska aspekter 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42553"/>
            <a:ext cx="8915400" cy="4368669"/>
          </a:xfrm>
        </p:spPr>
        <p:txBody>
          <a:bodyPr/>
          <a:lstStyle/>
          <a:p>
            <a:pPr marL="0" indent="0">
              <a:buNone/>
            </a:pPr>
            <a:r>
              <a:rPr lang="sv-SE" dirty="0" smtClean="0"/>
              <a:t>Muntligt medgivande från samtliga berörda lärare, på ett möte, vt-19. 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Ett skriftligt missivbrev kommer att delas ut, i samband med studiens uppstart i augusti. 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Lärarna har fått direktiv från skolledningen att delta i fortbildningen och verksamhetsutvecklingen. Däremot är det frivilligt att delta i vår forskning och de aktiviteter som ingår där. Detta innebär bl.a. att deras loggboksskrivande är obligatoriskt, men frivilligt att dela med sig av till oss forskare.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70210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En räckvidd som sträcker sig </a:t>
            </a:r>
            <a:r>
              <a:rPr lang="sv-SE" dirty="0" smtClean="0"/>
              <a:t>bortom </a:t>
            </a:r>
            <a:r>
              <a:rPr lang="sv-SE" dirty="0"/>
              <a:t>det undervisningssammanhang empirin hämtas </a:t>
            </a:r>
            <a:r>
              <a:rPr lang="sv-SE" dirty="0" smtClean="0"/>
              <a:t>från, </a:t>
            </a:r>
            <a:r>
              <a:rPr lang="sv-SE" dirty="0"/>
              <a:t>och därför </a:t>
            </a:r>
            <a:r>
              <a:rPr lang="sv-SE" dirty="0" smtClean="0"/>
              <a:t>får </a:t>
            </a:r>
            <a:r>
              <a:rPr lang="sv-SE" dirty="0"/>
              <a:t>hög relevans såväl för läsforskningen som för verksamma lärare som arbetar med textsamtal i undervisningen i svenska som andraspråk på alla stadier i den svenska grundskolan.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6766604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100</TotalTime>
  <Words>541</Words>
  <Application>Microsoft Office PowerPoint</Application>
  <PresentationFormat>Widescreen</PresentationFormat>
  <Paragraphs>54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Times New Roman</vt:lpstr>
      <vt:lpstr>Wingdings 3</vt:lpstr>
      <vt:lpstr>Wisp</vt:lpstr>
      <vt:lpstr>Språkutvecklande undervisningsstrategier i SVA-undervisningen. En studie av textsamtal i år F-3 (en pilotundersökning) </vt:lpstr>
      <vt:lpstr>PowerPoint Presentation</vt:lpstr>
      <vt:lpstr>Syfte och frågeställningar </vt:lpstr>
      <vt:lpstr>Teoretiska utgångspunkter</vt:lpstr>
      <vt:lpstr>Metod – etnografisk studie, genom samverkansforskning </vt:lpstr>
      <vt:lpstr>Utmaningar </vt:lpstr>
      <vt:lpstr>Tidsplan </vt:lpstr>
      <vt:lpstr>Etiska aspekter </vt:lpstr>
      <vt:lpstr>PowerPoint Presentation</vt:lpstr>
      <vt:lpstr>Referenser </vt:lpstr>
    </vt:vector>
  </TitlesOfParts>
  <Company>Högskolan Väst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Språkutvecklande undervisningsstrategier i SVA-undervisningen. En studie av textsamtal i år F-3  </dc:title>
  <dc:creator>Afrah Abdulla (HV)</dc:creator>
  <cp:lastModifiedBy>Afrah Abdulla (HV)</cp:lastModifiedBy>
  <cp:revision>47</cp:revision>
  <dcterms:created xsi:type="dcterms:W3CDTF">2019-06-03T11:47:13Z</dcterms:created>
  <dcterms:modified xsi:type="dcterms:W3CDTF">2019-06-13T11:39:56Z</dcterms:modified>
</cp:coreProperties>
</file>