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91" r:id="rId4"/>
    <p:sldId id="263" r:id="rId5"/>
    <p:sldId id="290" r:id="rId6"/>
    <p:sldId id="292" r:id="rId7"/>
    <p:sldId id="293" r:id="rId8"/>
  </p:sldIdLst>
  <p:sldSz cx="12192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46"/>
    <p:restoredTop sz="94716"/>
  </p:normalViewPr>
  <p:slideViewPr>
    <p:cSldViewPr snapToGrid="0">
      <p:cViewPr varScale="1">
        <p:scale>
          <a:sx n="84" d="100"/>
          <a:sy n="84" d="100"/>
        </p:scale>
        <p:origin x="84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523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6201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53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TITELRUBRIK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uvudrubrik-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 flipH="1">
            <a:off x="10115553" y="6343650"/>
            <a:ext cx="2429374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4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1539875" y="2028825"/>
            <a:ext cx="6313488" cy="2460959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HUVUDRUBRIK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ptielrubrik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200526" y="180975"/>
            <a:ext cx="11798970" cy="6477000"/>
          </a:xfrm>
          <a:prstGeom prst="rect">
            <a:avLst/>
          </a:prstGeom>
          <a:solidFill>
            <a:srgbClr val="EEEDEA"/>
          </a:solidFill>
          <a:ln w="12700">
            <a:solidFill>
              <a:srgbClr val="FFFFFF"/>
            </a:solidFill>
            <a:miter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10115553" y="6343650"/>
            <a:ext cx="2196763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539875" y="2028825"/>
            <a:ext cx="6313488" cy="2460959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KAPITELRUBRIK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pitelrubrik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200526" y="180975"/>
            <a:ext cx="11798970" cy="6477000"/>
          </a:xfrm>
          <a:prstGeom prst="rect">
            <a:avLst/>
          </a:prstGeom>
          <a:solidFill>
            <a:srgbClr val="3CA7D8"/>
          </a:solidFill>
          <a:ln w="12700">
            <a:solidFill>
              <a:srgbClr val="FFFFFF"/>
            </a:solidFill>
            <a:miter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/>
        </p:nvSpPr>
        <p:spPr>
          <a:xfrm flipH="1">
            <a:off x="10115550" y="6343650"/>
            <a:ext cx="2172703" cy="0"/>
          </a:xfrm>
          <a:prstGeom prst="line">
            <a:avLst/>
          </a:prstGeom>
          <a:ln w="22225">
            <a:solidFill>
              <a:srgbClr val="FFFFFF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1539875" y="2028825"/>
            <a:ext cx="6313488" cy="24609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800" b="1">
                <a:solidFill>
                  <a:srgbClr val="FFFFFF"/>
                </a:solidFill>
              </a:rPr>
              <a:t>KAPITELRUBRIK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apitelrubrik - halv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flipH="1">
            <a:off x="10115552" y="6343650"/>
            <a:ext cx="2325102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4824417" y="2229350"/>
            <a:ext cx="6313489" cy="246096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KAPITELRUBRIK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Kapitelrubrik -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flipH="1">
            <a:off x="10115553" y="6343650"/>
            <a:ext cx="2204785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2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359327" y="2229350"/>
            <a:ext cx="6313489" cy="246096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KAPITELRUBRIK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uvudrubrik- halv bild- löpan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10115553" y="6343650"/>
            <a:ext cx="2212806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2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4824417" y="2229350"/>
            <a:ext cx="6313489" cy="246096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HUVUDRUBRIK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uvudrubrik- halv bild -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 flipH="1">
            <a:off x="10115553" y="6343650"/>
            <a:ext cx="2236868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1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824417" y="2229350"/>
            <a:ext cx="6313489" cy="246096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HUVUDRUBRIK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Huvudrubrik- löpande text_bild_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>
            <a:off x="10115553" y="6343650"/>
            <a:ext cx="2236868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539875" y="2028825"/>
            <a:ext cx="5213852" cy="2460959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HUVUDRUBRIK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uvudrubrik- löpan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10115553" y="6343650"/>
            <a:ext cx="2365206" cy="0"/>
          </a:xfrm>
          <a:prstGeom prst="line">
            <a:avLst/>
          </a:prstGeom>
          <a:ln w="22225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7400" y="503030"/>
            <a:ext cx="1962148" cy="1010651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1539875" y="2028825"/>
            <a:ext cx="6313488" cy="2460959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4800" b="1"/>
              <a:t>HUVUDRUBRIK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3088106" y="2202278"/>
            <a:ext cx="8797926" cy="2475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 b="0"/>
            </a:pPr>
            <a:r>
              <a:rPr sz="4800" b="1"/>
              <a:t>TITELRUBRIK</a:t>
            </a:r>
          </a:p>
        </p:txBody>
      </p:sp>
      <p:sp>
        <p:nvSpPr>
          <p:cNvPr id="3" name="Shape 3"/>
          <p:cNvSpPr/>
          <p:nvPr/>
        </p:nvSpPr>
        <p:spPr>
          <a:xfrm flipH="1">
            <a:off x="2924174" y="2202278"/>
            <a:ext cx="1" cy="1200151"/>
          </a:xfrm>
          <a:prstGeom prst="line">
            <a:avLst/>
          </a:prstGeom>
          <a:ln w="38100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4" name="image1.png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8096" y="2263440"/>
            <a:ext cx="1962148" cy="1010651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hf sldNum="0" hdr="0" ftr="0" dt="0"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>
        <a:lnSpc>
          <a:spcPct val="90000"/>
        </a:lnSpc>
        <a:spcBef>
          <a:spcPts val="1000"/>
        </a:spcBef>
        <a:defRPr sz="4800" b="1">
          <a:latin typeface="Arial"/>
          <a:ea typeface="Arial"/>
          <a:cs typeface="Arial"/>
          <a:sym typeface="Arial"/>
        </a:defRPr>
      </a:lvl1pPr>
      <a:lvl2pPr marL="914400" indent="-4572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2pPr>
      <a:lvl3pPr marL="1463039" indent="-548639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3pPr>
      <a:lvl4pPr marL="19812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4pPr>
      <a:lvl5pPr marL="24384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5pPr>
      <a:lvl6pPr marL="28956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6pPr>
      <a:lvl7pPr marL="33528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7pPr>
      <a:lvl8pPr marL="38100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8pPr>
      <a:lvl9pPr marL="4267200" indent="-609600">
        <a:lnSpc>
          <a:spcPct val="90000"/>
        </a:lnSpc>
        <a:spcBef>
          <a:spcPts val="1000"/>
        </a:spcBef>
        <a:buSzPct val="100000"/>
        <a:buChar char="•"/>
        <a:defRPr sz="4800" b="1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linor.torsein@hv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egil.norvald@hiof.n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655093" y="1255593"/>
            <a:ext cx="10836322" cy="541816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 algn="ctr" defTabSz="740663">
              <a:spcBef>
                <a:spcPts val="800"/>
              </a:spcBef>
              <a:defRPr sz="1800" b="0"/>
            </a:pPr>
            <a:endParaRPr lang="sv-SE" sz="3888" b="1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3888" dirty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3888" b="1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r>
              <a:rPr lang="sv-SE" sz="4700" b="1" dirty="0" smtClean="0"/>
              <a:t>FRAMFOR</a:t>
            </a:r>
          </a:p>
          <a:p>
            <a:pPr lvl="0" algn="ctr" defTabSz="740663">
              <a:spcBef>
                <a:spcPts val="800"/>
              </a:spcBef>
              <a:defRPr sz="1800" b="0"/>
            </a:pPr>
            <a:r>
              <a:rPr lang="sv-SE" sz="4700" dirty="0" smtClean="0"/>
              <a:t>Framgångsrika företag i gränsregionen</a:t>
            </a:r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3888" b="1" dirty="0"/>
          </a:p>
          <a:p>
            <a:pPr lvl="0" algn="ctr" defTabSz="740663">
              <a:spcBef>
                <a:spcPts val="800"/>
              </a:spcBef>
              <a:defRPr sz="1800" b="0"/>
            </a:pPr>
            <a:r>
              <a:rPr lang="sv-SE" sz="2800" dirty="0" smtClean="0"/>
              <a:t>Ett norsk-svenskt samverkans- och </a:t>
            </a:r>
            <a:r>
              <a:rPr lang="sv-SE" sz="2800" dirty="0" err="1" smtClean="0"/>
              <a:t>utvecklingsprojet</a:t>
            </a:r>
            <a:endParaRPr lang="sv-SE" sz="2800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2800" dirty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2800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2800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endParaRPr lang="sv-SE" sz="1600" dirty="0" smtClean="0"/>
          </a:p>
          <a:p>
            <a:pPr lvl="0" algn="ctr" defTabSz="740663">
              <a:spcBef>
                <a:spcPts val="800"/>
              </a:spcBef>
              <a:defRPr sz="1800" b="0"/>
            </a:pPr>
            <a:r>
              <a:rPr lang="sv-SE" sz="1600" dirty="0" smtClean="0"/>
              <a:t>Ellinor Torsein (</a:t>
            </a:r>
            <a:r>
              <a:rPr lang="sv-SE" sz="1600" dirty="0" smtClean="0">
                <a:hlinkClick r:id="rId3"/>
              </a:rPr>
              <a:t>ellinor.torsein@hv.se</a:t>
            </a:r>
            <a:r>
              <a:rPr lang="sv-SE" sz="1600" dirty="0" smtClean="0"/>
              <a:t>, +46 730 968 714) Egil Norvald (</a:t>
            </a:r>
            <a:r>
              <a:rPr lang="sv-SE" sz="1600" dirty="0" smtClean="0">
                <a:hlinkClick r:id="rId4"/>
              </a:rPr>
              <a:t>egil.norvald@hiof.no</a:t>
            </a:r>
            <a:r>
              <a:rPr lang="sv-SE" sz="1600" dirty="0" smtClean="0"/>
              <a:t>, +47 69 608 323) </a:t>
            </a:r>
          </a:p>
          <a:p>
            <a:pPr lvl="0" defTabSz="740663">
              <a:spcBef>
                <a:spcPts val="800"/>
              </a:spcBef>
              <a:defRPr sz="1800" b="0"/>
            </a:pPr>
            <a:endParaRPr lang="sv-SE" sz="2800" b="1" dirty="0"/>
          </a:p>
          <a:p>
            <a:pPr lvl="0" defTabSz="740663">
              <a:spcBef>
                <a:spcPts val="800"/>
              </a:spcBef>
              <a:defRPr sz="1800" b="0"/>
            </a:pPr>
            <a:endParaRPr sz="2800" b="1" dirty="0"/>
          </a:p>
          <a:p>
            <a:pPr lvl="0" defTabSz="740663">
              <a:spcBef>
                <a:spcPts val="800"/>
              </a:spcBef>
              <a:defRPr sz="1800" b="0"/>
            </a:pPr>
            <a:endParaRPr sz="3888" b="1" dirty="0"/>
          </a:p>
          <a:p>
            <a:pPr defTabSz="740663">
              <a:spcBef>
                <a:spcPts val="800"/>
              </a:spcBef>
              <a:defRPr sz="1800" b="0"/>
            </a:pPr>
            <a:endParaRPr lang="sv-SE" sz="1944" dirty="0"/>
          </a:p>
          <a:p>
            <a:pPr defTabSz="740663">
              <a:spcBef>
                <a:spcPts val="800"/>
              </a:spcBef>
              <a:defRPr sz="1800" b="0"/>
            </a:pPr>
            <a:endParaRPr sz="1944" dirty="0"/>
          </a:p>
        </p:txBody>
      </p:sp>
      <p:pic>
        <p:nvPicPr>
          <p:cNvPr id="49" name="image3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8489" y="371174"/>
            <a:ext cx="3875965" cy="102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latshållare för innehåll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41" y="185588"/>
            <a:ext cx="2893325" cy="69603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842674" y="933039"/>
            <a:ext cx="6313490" cy="746459"/>
          </a:xfrm>
          <a:prstGeom prst="rect">
            <a:avLst/>
          </a:prstGeom>
        </p:spPr>
        <p:txBody>
          <a:bodyPr lIns="45719" rIns="45719" anchor="t">
            <a:normAutofit/>
          </a:bodyPr>
          <a:lstStyle>
            <a:lvl1pPr>
              <a:defRPr sz="3400"/>
            </a:lvl1pPr>
          </a:lstStyle>
          <a:p>
            <a:pPr lvl="0">
              <a:defRPr sz="1800" b="0"/>
            </a:pPr>
            <a:r>
              <a:rPr lang="sv-SE" sz="3400" b="0" dirty="0" smtClean="0"/>
              <a:t>FRAMFOR</a:t>
            </a:r>
            <a:r>
              <a:rPr sz="3400" b="0" dirty="0" smtClean="0"/>
              <a:t>S </a:t>
            </a:r>
            <a:r>
              <a:rPr sz="3400" b="0" dirty="0"/>
              <a:t>HUVUDMÅL</a:t>
            </a:r>
          </a:p>
        </p:txBody>
      </p:sp>
      <p:sp>
        <p:nvSpPr>
          <p:cNvPr id="71" name="Shape 71"/>
          <p:cNvSpPr/>
          <p:nvPr/>
        </p:nvSpPr>
        <p:spPr>
          <a:xfrm>
            <a:off x="842674" y="2174681"/>
            <a:ext cx="10553207" cy="2553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Autofit/>
          </a:bodyPr>
          <a:lstStyle/>
          <a:p>
            <a:r>
              <a:rPr lang="sv-SE" sz="2800" i="1" dirty="0" smtClean="0"/>
              <a:t>”Projektets </a:t>
            </a:r>
            <a:r>
              <a:rPr lang="sv-SE" sz="2800" i="1" dirty="0"/>
              <a:t>övergripande syfte är att </a:t>
            </a:r>
            <a:r>
              <a:rPr lang="sv-SE" sz="2800" i="1" dirty="0" smtClean="0"/>
              <a:t>främja konkurrenskraften </a:t>
            </a:r>
            <a:r>
              <a:rPr lang="sv-SE" sz="2800" i="1" dirty="0"/>
              <a:t>för gränsregionens små- </a:t>
            </a:r>
            <a:r>
              <a:rPr lang="sv-SE" sz="2800" i="1" dirty="0" smtClean="0"/>
              <a:t>och medelstora </a:t>
            </a:r>
            <a:r>
              <a:rPr lang="sv-SE" sz="2800" i="1" dirty="0"/>
              <a:t>företag genom att föreslå </a:t>
            </a:r>
            <a:r>
              <a:rPr lang="sv-SE" sz="2800" i="1" dirty="0" smtClean="0"/>
              <a:t>och vidareutveckla </a:t>
            </a:r>
            <a:r>
              <a:rPr lang="sv-SE" sz="2800" i="1" dirty="0"/>
              <a:t>modeller för ett </a:t>
            </a:r>
            <a:r>
              <a:rPr lang="sv-SE" sz="2800" i="1" dirty="0" smtClean="0"/>
              <a:t>ömsesidigt fördelaktigt</a:t>
            </a:r>
            <a:r>
              <a:rPr lang="sv-SE" sz="2800" i="1" dirty="0"/>
              <a:t>, inkluderande och </a:t>
            </a:r>
            <a:r>
              <a:rPr lang="sv-SE" sz="2800" i="1" dirty="0" smtClean="0"/>
              <a:t>effektivt gränsöverskridande </a:t>
            </a:r>
            <a:r>
              <a:rPr lang="sv-SE" sz="2800" i="1" dirty="0"/>
              <a:t>samarbete mellan små </a:t>
            </a:r>
            <a:r>
              <a:rPr lang="sv-SE" sz="2800" i="1" dirty="0" smtClean="0"/>
              <a:t>och medelstora </a:t>
            </a:r>
            <a:r>
              <a:rPr lang="sv-SE" sz="2800" i="1" dirty="0"/>
              <a:t>företag, högskolor och kommuner </a:t>
            </a:r>
            <a:r>
              <a:rPr lang="sv-SE" sz="2800" i="1" dirty="0" smtClean="0"/>
              <a:t>baserat på </a:t>
            </a:r>
            <a:r>
              <a:rPr lang="sv-SE" sz="2800" i="1" dirty="0"/>
              <a:t>gemensamt kunskapskapande </a:t>
            </a:r>
            <a:r>
              <a:rPr lang="sv-SE" sz="2800" i="1" dirty="0" smtClean="0"/>
              <a:t>och kunskapsöverföring”.</a:t>
            </a:r>
            <a:endParaRPr sz="2800" i="1" dirty="0">
              <a:solidFill>
                <a:srgbClr val="1E1E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10109699" y="6380496"/>
            <a:ext cx="1825628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100"/>
              <a:t> </a:t>
            </a:r>
          </a:p>
        </p:txBody>
      </p:sp>
      <p:pic>
        <p:nvPicPr>
          <p:cNvPr id="73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0942" y="5562600"/>
            <a:ext cx="2640393" cy="732844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Platshållare för innehåll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277" y="441426"/>
            <a:ext cx="2582545" cy="5328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600501" y="628383"/>
            <a:ext cx="8730441" cy="992534"/>
          </a:xfrm>
          <a:prstGeom prst="rect">
            <a:avLst/>
          </a:prstGeom>
        </p:spPr>
        <p:txBody>
          <a:bodyPr lIns="45719" rIns="45719" anchor="t">
            <a:noAutofit/>
          </a:bodyPr>
          <a:lstStyle>
            <a:lvl1pPr>
              <a:defRPr sz="3400"/>
            </a:lvl1pPr>
          </a:lstStyle>
          <a:p>
            <a:pPr algn="l">
              <a:defRPr sz="1800" b="0"/>
            </a:pPr>
            <a:r>
              <a:rPr lang="sv-SE" sz="4000" b="0" dirty="0" smtClean="0"/>
              <a:t>FRAMFOR - Deltagare </a:t>
            </a:r>
          </a:p>
        </p:txBody>
      </p:sp>
      <p:sp>
        <p:nvSpPr>
          <p:cNvPr id="86" name="Shape 86"/>
          <p:cNvSpPr/>
          <p:nvPr/>
        </p:nvSpPr>
        <p:spPr>
          <a:xfrm>
            <a:off x="600501" y="1705969"/>
            <a:ext cx="10740789" cy="4674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Autofit/>
          </a:bodyPr>
          <a:lstStyle/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endParaRPr lang="sv-SE" sz="28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 </a:t>
            </a:r>
            <a:r>
              <a:rPr lang="sv-SE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företag inom en rad olika </a:t>
            </a: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branscher </a:t>
            </a:r>
            <a:r>
              <a:rPr lang="sv-SE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på båda sidor </a:t>
            </a: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gränsen</a:t>
            </a: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Bengtsfors kommun, Dals-Eds kommun och </a:t>
            </a:r>
            <a:r>
              <a:rPr lang="sv-SE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Å</a:t>
            </a: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måls kommun</a:t>
            </a: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Fredrikstad </a:t>
            </a:r>
            <a:r>
              <a:rPr lang="sv-SE" sz="2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kommune</a:t>
            </a: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Halden </a:t>
            </a:r>
            <a:r>
              <a:rPr lang="sv-SE" sz="2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kommune</a:t>
            </a: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och Sarpsborg </a:t>
            </a:r>
            <a:r>
              <a:rPr lang="sv-SE" sz="2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kommune</a:t>
            </a:r>
            <a:endParaRPr lang="sv-SE" sz="2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Fyrbodals kommunalförbund</a:t>
            </a: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Högskolan Väst (Trollhättan) och </a:t>
            </a:r>
            <a:r>
              <a:rPr lang="sv-SE" sz="28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Högskolen</a:t>
            </a:r>
            <a:r>
              <a:rPr lang="sv-SE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 Östfold (Halden)</a:t>
            </a: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r>
              <a:rPr sz="2800" dirty="0">
                <a:latin typeface="Arial"/>
                <a:ea typeface="Arial"/>
                <a:cs typeface="Arial"/>
                <a:sym typeface="Arial"/>
              </a:rPr>
              <a:t> </a:t>
            </a:r>
            <a:endParaRPr lang="sv-SE" sz="2800" dirty="0" smtClean="0"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…och vi vill gärna bli fler!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0109699" y="6380496"/>
            <a:ext cx="1825628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100"/>
              <a:t> </a:t>
            </a:r>
          </a:p>
        </p:txBody>
      </p:sp>
      <p:pic>
        <p:nvPicPr>
          <p:cNvPr id="88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0942" y="5562600"/>
            <a:ext cx="2640393" cy="732844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latshållare för innehåll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134" y="543331"/>
            <a:ext cx="2582545" cy="5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54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600501" y="537741"/>
            <a:ext cx="8730441" cy="1255008"/>
          </a:xfrm>
          <a:prstGeom prst="rect">
            <a:avLst/>
          </a:prstGeom>
        </p:spPr>
        <p:txBody>
          <a:bodyPr lIns="45719" rIns="45719" anchor="t">
            <a:noAutofit/>
          </a:bodyPr>
          <a:lstStyle>
            <a:lvl1pPr>
              <a:defRPr sz="3400"/>
            </a:lvl1pPr>
          </a:lstStyle>
          <a:p>
            <a:pPr lvl="0">
              <a:lnSpc>
                <a:spcPct val="72000"/>
              </a:lnSpc>
            </a:pPr>
            <a:r>
              <a:rPr lang="sv-SE" sz="4000" b="0" dirty="0" smtClean="0"/>
              <a:t>FRAMFOR </a:t>
            </a:r>
          </a:p>
          <a:p>
            <a:pPr lvl="0">
              <a:lnSpc>
                <a:spcPct val="72000"/>
              </a:lnSpc>
            </a:pPr>
            <a:r>
              <a:rPr lang="sv-SE" sz="4000" b="0" dirty="0" smtClean="0"/>
              <a:t>– Samverkan och samproduktion</a:t>
            </a:r>
          </a:p>
        </p:txBody>
      </p:sp>
      <p:sp>
        <p:nvSpPr>
          <p:cNvPr id="86" name="Shape 86"/>
          <p:cNvSpPr/>
          <p:nvPr/>
        </p:nvSpPr>
        <p:spPr>
          <a:xfrm>
            <a:off x="600501" y="1705969"/>
            <a:ext cx="9932279" cy="3856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Autofit/>
          </a:bodyPr>
          <a:lstStyle/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Projektet syftar till att ta fram resultat och skapa ny kunskap gemensamt. Alla projektets parter – företag, kommuner och högskolor - bidrar med kunskap och erfarenheter för att tillsammans nå längre:</a:t>
            </a: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Tx/>
              <a:buChar char="-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Kompetensutveckling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Tx/>
              <a:buChar char="-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Konkurrenskraft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Tx/>
              <a:buChar char="-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Regional utveckling</a:t>
            </a: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lnSpc>
                <a:spcPct val="72000"/>
              </a:lnSpc>
              <a:spcBef>
                <a:spcPts val="1000"/>
              </a:spcBef>
              <a:buSzPct val="100000"/>
              <a:buChar char="-"/>
            </a:pP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r>
              <a:rPr sz="2800" dirty="0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87" name="Shape 87"/>
          <p:cNvSpPr/>
          <p:nvPr/>
        </p:nvSpPr>
        <p:spPr>
          <a:xfrm>
            <a:off x="10109699" y="6380496"/>
            <a:ext cx="1825628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100"/>
              <a:t> </a:t>
            </a:r>
          </a:p>
        </p:txBody>
      </p:sp>
      <p:pic>
        <p:nvPicPr>
          <p:cNvPr id="88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0942" y="5562600"/>
            <a:ext cx="2640393" cy="73284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790" y="3721064"/>
            <a:ext cx="3705423" cy="2779067"/>
          </a:xfrm>
          <a:prstGeom prst="rect">
            <a:avLst/>
          </a:prstGeom>
        </p:spPr>
      </p:pic>
      <p:pic>
        <p:nvPicPr>
          <p:cNvPr id="7" name="Platshållare för innehåll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397" y="322631"/>
            <a:ext cx="2582545" cy="5328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600501" y="638543"/>
            <a:ext cx="8730441" cy="746460"/>
          </a:xfrm>
          <a:prstGeom prst="rect">
            <a:avLst/>
          </a:prstGeom>
        </p:spPr>
        <p:txBody>
          <a:bodyPr lIns="45719" rIns="45719" anchor="t">
            <a:noAutofit/>
          </a:bodyPr>
          <a:lstStyle>
            <a:lvl1pPr>
              <a:defRPr sz="3400"/>
            </a:lvl1pPr>
          </a:lstStyle>
          <a:p>
            <a:pPr lvl="0" algn="l">
              <a:defRPr sz="1800" b="0"/>
            </a:pPr>
            <a:r>
              <a:rPr lang="sv-SE" sz="4000" b="0" dirty="0" smtClean="0"/>
              <a:t>FRAMFOR - Aktiviteter</a:t>
            </a:r>
            <a:endParaRPr sz="4000" b="1" dirty="0"/>
          </a:p>
        </p:txBody>
      </p:sp>
      <p:sp>
        <p:nvSpPr>
          <p:cNvPr id="86" name="Shape 86"/>
          <p:cNvSpPr/>
          <p:nvPr/>
        </p:nvSpPr>
        <p:spPr>
          <a:xfrm>
            <a:off x="600501" y="1705969"/>
            <a:ext cx="9932279" cy="4674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Autofit/>
          </a:bodyPr>
          <a:lstStyle/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Workshops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Minikonferenser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Företagsbesök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Kurser och andra utbildningsaktiviteter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Studentprojekt</a:t>
            </a: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72000"/>
              </a:lnSpc>
              <a:spcBef>
                <a:spcPts val="1000"/>
              </a:spcBef>
              <a:buSzPct val="100000"/>
            </a:pPr>
            <a:r>
              <a:rPr sz="2800" dirty="0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87" name="Shape 87"/>
          <p:cNvSpPr/>
          <p:nvPr/>
        </p:nvSpPr>
        <p:spPr>
          <a:xfrm>
            <a:off x="10109699" y="6380496"/>
            <a:ext cx="1825628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100"/>
              <a:t> </a:t>
            </a:r>
          </a:p>
        </p:txBody>
      </p:sp>
      <p:pic>
        <p:nvPicPr>
          <p:cNvPr id="88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0942" y="5562600"/>
            <a:ext cx="2640393" cy="73284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267" y="2110320"/>
            <a:ext cx="4063905" cy="3047929"/>
          </a:xfrm>
          <a:prstGeom prst="rect">
            <a:avLst/>
          </a:prstGeom>
        </p:spPr>
      </p:pic>
      <p:pic>
        <p:nvPicPr>
          <p:cNvPr id="7" name="Platshållare för innehåll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0974" y="483722"/>
            <a:ext cx="2582545" cy="5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06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516291" y="1855878"/>
            <a:ext cx="10838645" cy="3987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rmAutofit/>
          </a:bodyPr>
          <a:lstStyle/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Utöka ditt nätverk med andra företag, studenter, kommuner och forskare</a:t>
            </a:r>
            <a:endParaRPr lang="sv-SE" sz="28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Identifiera och arbeta med konkreta problemområden som rör din verksamhet tillsammans med andra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Utveckla dina kunskaper inom företagande</a:t>
            </a:r>
          </a:p>
          <a:p>
            <a:pPr marL="457200" lvl="0" indent="-457200">
              <a:lnSpc>
                <a:spcPct val="7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Kom i kontakt med studenter som kan bli</a:t>
            </a:r>
          </a:p>
          <a:p>
            <a:pPr lvl="0">
              <a:lnSpc>
                <a:spcPct val="72000"/>
              </a:lnSpc>
              <a:spcBef>
                <a:spcPts val="1000"/>
              </a:spcBef>
            </a:pPr>
            <a:r>
              <a:rPr lang="sv-SE" sz="2800" dirty="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ramtida medarbetare</a:t>
            </a: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lang="sv-SE" sz="2800" smtClean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r>
              <a:rPr lang="sv-SE" sz="2800" smtClean="0">
                <a:latin typeface="Arial"/>
                <a:ea typeface="Arial"/>
                <a:cs typeface="Arial"/>
                <a:sym typeface="Arial"/>
              </a:rPr>
              <a:t>Ditt </a:t>
            </a:r>
            <a:r>
              <a:rPr lang="sv-SE" sz="2800" dirty="0" smtClean="0">
                <a:latin typeface="Arial"/>
                <a:ea typeface="Arial"/>
                <a:cs typeface="Arial"/>
                <a:sym typeface="Arial"/>
              </a:rPr>
              <a:t>deltagande </a:t>
            </a:r>
            <a:r>
              <a:rPr lang="sv-SE" sz="2800" smtClean="0">
                <a:latin typeface="Arial"/>
                <a:ea typeface="Arial"/>
                <a:cs typeface="Arial"/>
                <a:sym typeface="Arial"/>
              </a:rPr>
              <a:t>är kostnadsfritt.</a:t>
            </a:r>
            <a:endParaRPr lang="sv-SE" sz="28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72000"/>
              </a:lnSpc>
              <a:spcBef>
                <a:spcPts val="1000"/>
              </a:spcBef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lvl="0" indent="285750">
              <a:lnSpc>
                <a:spcPct val="80000"/>
              </a:lnSpc>
            </a:pPr>
            <a:endParaRPr sz="28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Shape 58"/>
          <p:cNvSpPr/>
          <p:nvPr/>
        </p:nvSpPr>
        <p:spPr>
          <a:xfrm>
            <a:off x="10109699" y="6380496"/>
            <a:ext cx="1825628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100"/>
              <a:t> </a:t>
            </a:r>
          </a:p>
        </p:txBody>
      </p:sp>
      <p:pic>
        <p:nvPicPr>
          <p:cNvPr id="59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46050" y="5661289"/>
            <a:ext cx="3345950" cy="101376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64"/>
          <p:cNvSpPr/>
          <p:nvPr/>
        </p:nvSpPr>
        <p:spPr>
          <a:xfrm>
            <a:off x="594719" y="2459071"/>
            <a:ext cx="5596100" cy="3383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rmAutofit/>
          </a:bodyPr>
          <a:lstStyle/>
          <a:p>
            <a:pPr marL="447040" marR="5080" lvl="0" indent="-434340">
              <a:lnSpc>
                <a:spcPct val="80000"/>
              </a:lnSpc>
              <a:spcBef>
                <a:spcPts val="1000"/>
              </a:spcBef>
              <a:buClr>
                <a:srgbClr val="1E1E1E"/>
              </a:buClr>
              <a:buSzPct val="100000"/>
              <a:buFont typeface="Arial"/>
              <a:buChar char="•"/>
              <a:tabLst>
                <a:tab pos="355600" algn="l"/>
              </a:tabLst>
            </a:pPr>
            <a:endParaRPr sz="1900" dirty="0">
              <a:solidFill>
                <a:srgbClr val="1E1E1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51"/>
          <p:cNvSpPr txBox="1">
            <a:spLocks/>
          </p:cNvSpPr>
          <p:nvPr/>
        </p:nvSpPr>
        <p:spPr>
          <a:xfrm>
            <a:off x="516291" y="705929"/>
            <a:ext cx="9428880" cy="746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t">
            <a:normAutofit/>
          </a:bodyPr>
          <a:lstStyle>
            <a:lvl1pPr>
              <a:lnSpc>
                <a:spcPct val="72000"/>
              </a:lnSpc>
              <a:spcBef>
                <a:spcPts val="1000"/>
              </a:spcBef>
              <a:defRPr sz="3300" b="1">
                <a:latin typeface="Arial"/>
                <a:ea typeface="Arial"/>
                <a:cs typeface="Arial"/>
                <a:sym typeface="Arial"/>
              </a:defRPr>
            </a:lvl1pPr>
            <a:lvl2pPr marL="914400" indent="-4572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2pPr>
            <a:lvl3pPr marL="1463039" indent="-548639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3pPr>
            <a:lvl4pPr marL="19812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4pPr>
            <a:lvl5pPr marL="24384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5pPr>
            <a:lvl6pPr marL="28956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6pPr>
            <a:lvl7pPr marL="33528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7pPr>
            <a:lvl8pPr marL="38100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8pPr>
            <a:lvl9pPr marL="4267200" indent="-609600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4800" b="1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 sz="1800" b="0"/>
            </a:pPr>
            <a:r>
              <a:rPr lang="sv-SE" sz="4000" dirty="0" smtClean="0"/>
              <a:t>FRAMFOR – varför medverka?</a:t>
            </a:r>
            <a:endParaRPr lang="sv-SE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016" y="2987361"/>
            <a:ext cx="3613452" cy="2405204"/>
          </a:xfrm>
          <a:prstGeom prst="rect">
            <a:avLst/>
          </a:prstGeom>
        </p:spPr>
      </p:pic>
      <p:pic>
        <p:nvPicPr>
          <p:cNvPr id="8" name="Platshållare för innehåll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844" y="173113"/>
            <a:ext cx="2582545" cy="5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1048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idx="1"/>
          </p:nvPr>
        </p:nvSpPr>
        <p:spPr>
          <a:xfrm>
            <a:off x="1539874" y="2028825"/>
            <a:ext cx="7929245" cy="3691255"/>
          </a:xfrm>
        </p:spPr>
        <p:txBody>
          <a:bodyPr>
            <a:normAutofit fontScale="77500" lnSpcReduction="20000"/>
          </a:bodyPr>
          <a:lstStyle/>
          <a:p>
            <a:r>
              <a:rPr lang="nb-NO" sz="2200" dirty="0" smtClean="0"/>
              <a:t>Pågående arbeid: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Framgangsvariabler SMB 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Dynamisk kalkulasjon </a:t>
            </a:r>
            <a:r>
              <a:rPr lang="mr-IN" sz="2200" dirty="0" smtClean="0"/>
              <a:t>–</a:t>
            </a:r>
            <a:r>
              <a:rPr lang="nb-NO" sz="2200" dirty="0" smtClean="0"/>
              <a:t> Anbud </a:t>
            </a:r>
            <a:r>
              <a:rPr lang="mr-IN" sz="2200" dirty="0" smtClean="0"/>
              <a:t>–</a:t>
            </a:r>
            <a:r>
              <a:rPr lang="nb-NO" sz="2200" dirty="0" smtClean="0"/>
              <a:t> markedsbasert kontra </a:t>
            </a:r>
            <a:r>
              <a:rPr lang="nb-NO" sz="2200" dirty="0" err="1" smtClean="0"/>
              <a:t>kostnadsbasert</a:t>
            </a:r>
            <a:endParaRPr lang="nb-NO" sz="2200" dirty="0" smtClean="0"/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Valutasikring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Digitalisering av markedsfunksjonen </a:t>
            </a:r>
            <a:r>
              <a:rPr lang="mr-IN" sz="2200" dirty="0" smtClean="0"/>
              <a:t>–</a:t>
            </a:r>
            <a:r>
              <a:rPr lang="nb-NO" sz="2200" dirty="0" smtClean="0"/>
              <a:t> nye markeder 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Lederutfordringer </a:t>
            </a:r>
            <a:r>
              <a:rPr lang="mr-IN" sz="2200" dirty="0" smtClean="0"/>
              <a:t>–</a:t>
            </a:r>
            <a:r>
              <a:rPr lang="nb-NO" sz="2200" dirty="0" smtClean="0"/>
              <a:t> best </a:t>
            </a:r>
            <a:r>
              <a:rPr lang="nb-NO" sz="2200" dirty="0" err="1" smtClean="0"/>
              <a:t>practice</a:t>
            </a:r>
            <a:endParaRPr lang="nb-NO" sz="2200" dirty="0" smtClean="0"/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Triple </a:t>
            </a:r>
            <a:r>
              <a:rPr lang="nb-NO" sz="2200" dirty="0" err="1" smtClean="0"/>
              <a:t>Helix</a:t>
            </a:r>
            <a:r>
              <a:rPr lang="nb-NO" sz="2200" dirty="0" smtClean="0"/>
              <a:t> </a:t>
            </a:r>
            <a:r>
              <a:rPr lang="mr-IN" sz="2200" dirty="0" smtClean="0"/>
              <a:t>–</a:t>
            </a:r>
            <a:r>
              <a:rPr lang="nb-NO" sz="2200" dirty="0" smtClean="0"/>
              <a:t> bedrifter, næringsrådgivere kommuner </a:t>
            </a:r>
            <a:r>
              <a:rPr lang="mr-IN" sz="2200" dirty="0" smtClean="0"/>
              <a:t>–</a:t>
            </a:r>
            <a:r>
              <a:rPr lang="nb-NO" sz="2200" dirty="0" smtClean="0"/>
              <a:t> høgskole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Kompetanseutvikling 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Grenseregionens utfordringer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Grenseregional næringsanalyse</a:t>
            </a:r>
          </a:p>
          <a:p>
            <a:pPr marL="285750" indent="-285750">
              <a:buFont typeface="Arial" charset="0"/>
              <a:buChar char="•"/>
            </a:pPr>
            <a:r>
              <a:rPr lang="nb-NO" sz="2200" dirty="0" smtClean="0"/>
              <a:t>Drivhusets aktiviteter</a:t>
            </a:r>
          </a:p>
          <a:p>
            <a:pPr marL="285750" indent="-285750">
              <a:buFont typeface="Arial" charset="0"/>
              <a:buChar char="•"/>
            </a:pPr>
            <a:endParaRPr lang="nb-NO" sz="1600" dirty="0"/>
          </a:p>
        </p:txBody>
      </p:sp>
      <p:pic>
        <p:nvPicPr>
          <p:cNvPr id="4" name="Platshållare för innehåll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94" y="554304"/>
            <a:ext cx="2440305" cy="5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219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274</Words>
  <Application>Microsoft Office PowerPoint</Application>
  <PresentationFormat>Bredbild</PresentationFormat>
  <Paragraphs>80</Paragraphs>
  <Slides>7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Helvetica Neue</vt:lpstr>
      <vt:lpstr>Times New Roman</vt:lpstr>
      <vt:lpstr>Default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Ellinor Torsein</dc:creator>
  <cp:lastModifiedBy>Eva Erkmar</cp:lastModifiedBy>
  <cp:revision>46</cp:revision>
  <dcterms:modified xsi:type="dcterms:W3CDTF">2018-01-26T10:28:15Z</dcterms:modified>
</cp:coreProperties>
</file>