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1" r:id="rId3"/>
    <p:sldId id="285" r:id="rId4"/>
    <p:sldId id="286" r:id="rId5"/>
    <p:sldId id="287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88" r:id="rId19"/>
    <p:sldId id="259" r:id="rId20"/>
    <p:sldId id="279" r:id="rId21"/>
    <p:sldId id="280" r:id="rId22"/>
    <p:sldId id="281" r:id="rId23"/>
    <p:sldId id="290" r:id="rId2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4" d="100"/>
          <a:sy n="154" d="100"/>
        </p:scale>
        <p:origin x="276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07757-5417-433B-A316-54032162F7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E1BF9A-6DCA-436D-A9EA-C53F9ED93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CC221D-B66B-45E5-99BD-7478B26E5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6693-B80C-409A-BCC6-964CDE257FA8}" type="datetimeFigureOut">
              <a:rPr lang="sv-SE" smtClean="0"/>
              <a:t>2021-03-22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42101-0AB9-4A6D-A88F-B9C97C568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D8F88-7901-400A-A6B1-1DD242615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C1CAE-5AA8-4FBA-86E3-CC397B5CE6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3472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0F0E6-90EA-40EE-B8D4-A9C213235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E2EB54-E29F-4017-A49B-337623E352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6AE86-AD59-4016-8AE0-CC6F265AF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6693-B80C-409A-BCC6-964CDE257FA8}" type="datetimeFigureOut">
              <a:rPr lang="sv-SE" smtClean="0"/>
              <a:t>2021-03-22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2664F-12CE-4266-8AD5-7D511C87D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5D2EA8-2905-4CB4-8147-BCA5D4DC6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C1CAE-5AA8-4FBA-86E3-CC397B5CE6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6727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4D6275-EBDD-41E7-A551-AABA153F17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ADB3D4-0192-46C1-8C2F-8A12FC7D77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3E37F5-E9E9-4E99-A0A9-AA42A9AD4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6693-B80C-409A-BCC6-964CDE257FA8}" type="datetimeFigureOut">
              <a:rPr lang="sv-SE" smtClean="0"/>
              <a:t>2021-03-22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EA573-36C0-4EB6-B613-57D882EC3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16ABC1-74C9-4A73-8402-361D71A53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C1CAE-5AA8-4FBA-86E3-CC397B5CE6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8464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75E7D-3DF8-4AA2-AD31-849E918AB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D7314F-A729-4404-9776-A5DD516CC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047D2-EF6E-4C0D-916F-0EA9E9E45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6693-B80C-409A-BCC6-964CDE257FA8}" type="datetimeFigureOut">
              <a:rPr lang="sv-SE" smtClean="0"/>
              <a:t>2021-03-22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118DDC-F0C4-4F95-902D-FE8D86499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1275E8-35E5-4DD5-B50E-7F95EDC8C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C1CAE-5AA8-4FBA-86E3-CC397B5CE6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1430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E8CD5-6849-4C68-84A1-FFF242E0B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E85619-4B46-4AF6-9B5C-ED945D87D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A98BB-2DB4-40C2-A0B8-D4C2C8ED3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6693-B80C-409A-BCC6-964CDE257FA8}" type="datetimeFigureOut">
              <a:rPr lang="sv-SE" smtClean="0"/>
              <a:t>2021-03-22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5AF15-3DC1-4624-A09B-CB5576AB0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69D3BA-FE74-43A7-9E61-37686FAD5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C1CAE-5AA8-4FBA-86E3-CC397B5CE6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1897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02090-4345-44CB-A389-8D4233A47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4BC9DF-03AC-4ADE-8B95-AE5B702559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920108-6955-4198-96CF-B216F6FB8E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850973-3955-4B5B-8A40-846112B15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6693-B80C-409A-BCC6-964CDE257FA8}" type="datetimeFigureOut">
              <a:rPr lang="sv-SE" smtClean="0"/>
              <a:t>2021-03-22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76B098-DD12-4623-B1C1-6359E3CCA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AF8C26-D50C-4F0A-B428-906ABBB46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C1CAE-5AA8-4FBA-86E3-CC397B5CE6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0113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EE90F-5C8D-4A70-9F74-C256DEED2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737D03-BAFA-4B88-9CD2-B5370266C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9850F4-C934-401E-8572-4341B4A8DE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F7B5B3-B2AB-4D25-B5E8-60B0145341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D9C43F-878E-42F6-9E7D-C50AE0682C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F64A4D-E03E-4603-946B-F27D1B8E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6693-B80C-409A-BCC6-964CDE257FA8}" type="datetimeFigureOut">
              <a:rPr lang="sv-SE" smtClean="0"/>
              <a:t>2021-03-22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E13D9D-D690-4067-AD5C-0D890E7FF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527245-7FF2-43F1-B56E-28F700B62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C1CAE-5AA8-4FBA-86E3-CC397B5CE6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9513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C1417-9FDB-4C9B-BD17-87670BBD5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B9359E-0F60-426A-B2F2-DB9467F4A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6693-B80C-409A-BCC6-964CDE257FA8}" type="datetimeFigureOut">
              <a:rPr lang="sv-SE" smtClean="0"/>
              <a:t>2021-03-22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8DB37B-628D-4205-921F-05C9C1023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BEDD5F-0B65-474C-96CA-B798B6C78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C1CAE-5AA8-4FBA-86E3-CC397B5CE6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1768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2B8CEC-E7EA-44AB-A523-9A550F90A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6693-B80C-409A-BCC6-964CDE257FA8}" type="datetimeFigureOut">
              <a:rPr lang="sv-SE" smtClean="0"/>
              <a:t>2021-03-22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1E4218-CD47-4C4A-BD22-4C816381B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F26DD3-496F-42D0-BD46-BFD84BD4B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C1CAE-5AA8-4FBA-86E3-CC397B5CE6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5726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46E40-B051-47A7-92D3-869477180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822ED-AD35-4946-AFC6-86251FE9C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A7ABF0-314B-4647-9B63-B9AAFD26C5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C5C90C-3F3F-4E2C-82A4-64F567928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6693-B80C-409A-BCC6-964CDE257FA8}" type="datetimeFigureOut">
              <a:rPr lang="sv-SE" smtClean="0"/>
              <a:t>2021-03-22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5C895F-FAFF-4A1F-9F28-33DF3D34B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1ED95B-AC29-4F99-840D-01189646C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C1CAE-5AA8-4FBA-86E3-CC397B5CE6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8498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75B66-73AD-4F4A-B537-C0E7601D8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F74B15-C52C-45C5-B25F-6F7B183886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72DF09-5809-4BE3-902B-3DB657AFD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FF84A6-DEB5-44BD-AA31-7F17983C7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A6693-B80C-409A-BCC6-964CDE257FA8}" type="datetimeFigureOut">
              <a:rPr lang="sv-SE" smtClean="0"/>
              <a:t>2021-03-22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70E495-E9EA-4C7A-AA96-5CF64B4FD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19E0A9-0E32-4DE9-B493-6A96D72A1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C1CAE-5AA8-4FBA-86E3-CC397B5CE6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4215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ACDF7F-A881-4321-94B3-C909198AF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9A0C02-A479-4F08-B796-341ABC250E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C7D89-373C-46F4-8A8F-44F532B057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A6693-B80C-409A-BCC6-964CDE257FA8}" type="datetimeFigureOut">
              <a:rPr lang="sv-SE" smtClean="0"/>
              <a:t>2021-03-22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C3ED0F-7152-48C7-9F2F-D203D1D641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C00870-14C1-4134-9CE9-0444B7C7A4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C1CAE-5AA8-4FBA-86E3-CC397B5CE6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3828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893F0-F8EB-46F3-ABC6-1A25DA2E42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i="0">
                <a:solidFill>
                  <a:srgbClr val="484644"/>
                </a:solidFill>
                <a:effectLst/>
                <a:latin typeface="Segoe UI" panose="020B0502040204020203" pitchFamily="34" charset="0"/>
              </a:rPr>
              <a:t>IO1 – Awareness raising to VET providers and fabrication industry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72BB24-C373-46DA-A1D6-70DF2A5992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/>
              <a:t>University West</a:t>
            </a:r>
          </a:p>
        </p:txBody>
      </p:sp>
      <p:pic>
        <p:nvPicPr>
          <p:cNvPr id="4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4B1F0155-D4C7-4C82-A845-E7AC28F0E4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7375" y="5669966"/>
            <a:ext cx="2036511" cy="1045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659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3DA1E-6E35-4224-BDA2-E59E117F7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Block 2- Current status, starting point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BE586-12A7-4AD1-B550-FCC54B195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9872" y="1462484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 fontAlgn="base">
              <a:buFont typeface="Symbol" panose="05050102010706020507" pitchFamily="18" charset="2"/>
              <a:buChar char=""/>
            </a:pPr>
            <a:r>
              <a:rPr lang="en-US">
                <a:latin typeface="Calibri"/>
                <a:ea typeface="Calibri" panose="020F0502020204030204" pitchFamily="34" charset="0"/>
                <a:cs typeface="Times New Roman"/>
              </a:rPr>
              <a:t>If</a:t>
            </a:r>
            <a:r>
              <a:rPr lang="en-US" sz="2800">
                <a:effectLst/>
                <a:latin typeface="Calibri"/>
                <a:ea typeface="Calibri" panose="020F0502020204030204" pitchFamily="34" charset="0"/>
                <a:cs typeface="Times New Roman"/>
              </a:rPr>
              <a:t> the training is conducted in the company:</a:t>
            </a:r>
            <a:endParaRPr lang="sv-SE" sz="2800">
              <a:effectLst/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800100" lvl="1" indent="-342900" fontAlgn="base">
              <a:buFont typeface="Symbol" panose="05050102010706020507" pitchFamily="18" charset="2"/>
              <a:buChar char=""/>
            </a:pPr>
            <a:r>
              <a:rPr lang="en-US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 you identified strengths and weaknesses in your training methods? Which ones?</a:t>
            </a:r>
            <a:endParaRPr lang="sv-SE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base">
              <a:buFont typeface="Symbol" panose="05050102010706020507" pitchFamily="18" charset="2"/>
              <a:buChar char=""/>
            </a:pPr>
            <a:endParaRPr lang="sv-SE" sz="2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40E9CD5C-C2F3-42C4-95E8-8C40E6E35F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9480" y="6084387"/>
            <a:ext cx="1247775" cy="6381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E50D504-9AD4-40CD-B9E5-BBD480E63D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9116" y="2331507"/>
            <a:ext cx="6559495" cy="4483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026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3DA1E-6E35-4224-BDA2-E59E117F7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Block 2- Current status, starting point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BE586-12A7-4AD1-B550-FCC54B195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3684" y="1414859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 fontAlgn="base">
              <a:buFont typeface="Symbol" panose="05050102010706020507" pitchFamily="18" charset="2"/>
              <a:buChar char=""/>
            </a:pPr>
            <a:r>
              <a:rPr lang="en-US">
                <a:latin typeface="Calibri"/>
                <a:ea typeface="Calibri" panose="020F0502020204030204" pitchFamily="34" charset="0"/>
                <a:cs typeface="Times New Roman"/>
              </a:rPr>
              <a:t>If</a:t>
            </a:r>
            <a:r>
              <a:rPr lang="en-US" sz="2800">
                <a:effectLst/>
                <a:latin typeface="Calibri"/>
                <a:ea typeface="Calibri" panose="020F0502020204030204" pitchFamily="34" charset="0"/>
                <a:cs typeface="Times New Roman"/>
              </a:rPr>
              <a:t> the training is conducted in the company:</a:t>
            </a:r>
            <a:endParaRPr lang="sv-SE" sz="2800">
              <a:effectLst/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800100" lvl="1" indent="-342900" fontAlgn="base">
              <a:buFont typeface="Symbol" panose="05050102010706020507" pitchFamily="18" charset="2"/>
              <a:buChar char=""/>
            </a:pPr>
            <a:r>
              <a:rPr lang="en-US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 Covid-19 situation forced you to modify/adapt your training methodologies?</a:t>
            </a:r>
          </a:p>
          <a:p>
            <a:pPr marL="342900" lvl="0" indent="-342900" fontAlgn="base">
              <a:buFont typeface="Symbol" panose="05050102010706020507" pitchFamily="18" charset="2"/>
              <a:buChar char=""/>
            </a:pPr>
            <a:endParaRPr lang="sv-SE" sz="2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8DF03808-30BA-4A05-BEB2-DA41E4C54E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9428" y="6117808"/>
            <a:ext cx="1247775" cy="6381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1914059-20DD-42DF-9FF6-CDDF76879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5768" y="2632581"/>
            <a:ext cx="5853643" cy="400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455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3DA1E-6E35-4224-BDA2-E59E117F7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18601"/>
          </a:xfrm>
        </p:spPr>
        <p:txBody>
          <a:bodyPr/>
          <a:lstStyle/>
          <a:p>
            <a:r>
              <a:rPr lang="en-US" sz="4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Block 2- Current status, starting point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BE586-12A7-4AD1-B550-FCC54B195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7731" y="1408906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 fontAlgn="base">
              <a:buFont typeface="Symbol" panose="05050102010706020507" pitchFamily="18" charset="2"/>
              <a:buChar char=""/>
            </a:pPr>
            <a:r>
              <a:rPr lang="en-US">
                <a:latin typeface="Calibri"/>
                <a:ea typeface="Calibri" panose="020F0502020204030204" pitchFamily="34" charset="0"/>
                <a:cs typeface="Times New Roman"/>
              </a:rPr>
              <a:t>If</a:t>
            </a:r>
            <a:r>
              <a:rPr lang="en-US" sz="2800">
                <a:effectLst/>
                <a:latin typeface="Calibri"/>
                <a:ea typeface="Calibri" panose="020F0502020204030204" pitchFamily="34" charset="0"/>
                <a:cs typeface="Times New Roman"/>
              </a:rPr>
              <a:t> the training is conducted in the company:</a:t>
            </a:r>
            <a:endParaRPr lang="sv-SE" sz="2800">
              <a:effectLst/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800100" lvl="1" indent="-342900" fontAlgn="base">
              <a:buFont typeface="Symbol" panose="05050102010706020507" pitchFamily="18" charset="2"/>
              <a:buChar char=""/>
            </a:pPr>
            <a:r>
              <a:rPr lang="en-US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type of learning platforms are currently being used in your existing training?​</a:t>
            </a:r>
            <a:endParaRPr lang="sv-SE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580046B7-EFCB-4932-810F-250D9BC910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9428" y="6084387"/>
            <a:ext cx="1247775" cy="6381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6931FA8-B3E7-4C88-B153-144755D2BC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8063" y="2315478"/>
            <a:ext cx="6431158" cy="4395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5878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3DA1E-6E35-4224-BDA2-E59E117F7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Block 2- Current status, starting point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BE586-12A7-4AD1-B550-FCC54B195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9872" y="1402953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 fontAlgn="base">
              <a:buFont typeface="Symbol" panose="05050102010706020507" pitchFamily="18" charset="2"/>
              <a:buChar char=""/>
            </a:pPr>
            <a:r>
              <a:rPr lang="en-US">
                <a:latin typeface="Calibri"/>
                <a:ea typeface="Calibri" panose="020F0502020204030204" pitchFamily="34" charset="0"/>
                <a:cs typeface="Times New Roman"/>
              </a:rPr>
              <a:t>If</a:t>
            </a:r>
            <a:r>
              <a:rPr lang="en-US" sz="2800">
                <a:effectLst/>
                <a:latin typeface="Calibri"/>
                <a:ea typeface="Calibri" panose="020F0502020204030204" pitchFamily="34" charset="0"/>
                <a:cs typeface="Times New Roman"/>
              </a:rPr>
              <a:t> the training is conducted in the company:</a:t>
            </a:r>
            <a:endParaRPr lang="sv-SE" sz="2800">
              <a:effectLst/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800100" lvl="1" indent="-342900" fontAlgn="base">
              <a:buFont typeface="Symbol" panose="05050102010706020507" pitchFamily="18" charset="2"/>
              <a:buChar char=""/>
            </a:pPr>
            <a:r>
              <a:rPr lang="en-US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type of personnel is involved in training?​</a:t>
            </a:r>
            <a:endParaRPr lang="sv-SE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3177F34C-DB46-4EFC-BB48-50711CEB8A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86848" y="6191333"/>
            <a:ext cx="1000460" cy="51117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3BF70F9-6EB9-4CE5-B8DF-90E3DCC358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6126" y="2281914"/>
            <a:ext cx="5677178" cy="4356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739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3DA1E-6E35-4224-BDA2-E59E117F7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Block 2- Current status, starting point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BE586-12A7-4AD1-B550-FCC54B195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1309" y="1480344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 fontAlgn="base">
              <a:buFont typeface="Symbol" panose="05050102010706020507" pitchFamily="18" charset="2"/>
              <a:buChar char=""/>
            </a:pPr>
            <a:r>
              <a:rPr lang="en-US">
                <a:latin typeface="Calibri"/>
                <a:ea typeface="Calibri" panose="020F0502020204030204" pitchFamily="34" charset="0"/>
                <a:cs typeface="Times New Roman"/>
              </a:rPr>
              <a:t>If</a:t>
            </a:r>
            <a:r>
              <a:rPr lang="en-US" sz="2800">
                <a:effectLst/>
                <a:latin typeface="Calibri"/>
                <a:ea typeface="Calibri" panose="020F0502020204030204" pitchFamily="34" charset="0"/>
                <a:cs typeface="Times New Roman"/>
              </a:rPr>
              <a:t> the training is conducted in the company:</a:t>
            </a:r>
            <a:endParaRPr lang="sv-SE" sz="2800">
              <a:effectLst/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800100" lvl="1" indent="-342900" fontAlgn="base">
              <a:buFont typeface="Symbol" panose="05050102010706020507" pitchFamily="18" charset="2"/>
              <a:buChar char=""/>
            </a:pPr>
            <a:r>
              <a:rPr lang="en-US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your employees feel they need training (employee’s perception)?​</a:t>
            </a:r>
            <a:endParaRPr lang="sv-SE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70C3ABA9-76E1-4540-80BE-DF44EEB7DE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06901" y="6298280"/>
            <a:ext cx="1000460" cy="51117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051792D-EBAC-47CF-A1C4-001977E4EE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7106" y="2392337"/>
            <a:ext cx="5423693" cy="416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0949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3DA1E-6E35-4224-BDA2-E59E117F7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Block 2- Current status, starting point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BE586-12A7-4AD1-B550-FCC54B195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637" y="1468438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 fontAlgn="base">
              <a:buFont typeface="Symbol" panose="05050102010706020507" pitchFamily="18" charset="2"/>
              <a:buChar char=""/>
            </a:pPr>
            <a:r>
              <a:rPr lang="en-US">
                <a:latin typeface="Calibri"/>
                <a:ea typeface="Calibri" panose="020F0502020204030204" pitchFamily="34" charset="0"/>
                <a:cs typeface="Times New Roman"/>
              </a:rPr>
              <a:t>If</a:t>
            </a:r>
            <a:r>
              <a:rPr lang="en-US" sz="2800">
                <a:effectLst/>
                <a:latin typeface="Calibri"/>
                <a:ea typeface="Calibri" panose="020F0502020204030204" pitchFamily="34" charset="0"/>
                <a:cs typeface="Times New Roman"/>
              </a:rPr>
              <a:t> the training is conducted in the company:</a:t>
            </a:r>
            <a:endParaRPr lang="sv-SE" sz="2800">
              <a:effectLst/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800100" lvl="1" indent="-342900" fontAlgn="base">
              <a:buFont typeface="Symbol" panose="05050102010706020507" pitchFamily="18" charset="2"/>
              <a:buChar char=""/>
            </a:pPr>
            <a:r>
              <a:rPr lang="en-US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they have to combine their “normal duties” meanwhile taking the training?​</a:t>
            </a:r>
          </a:p>
        </p:txBody>
      </p:sp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FFCA1B9E-CE27-498A-A2FD-7460A3D518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06901" y="6298280"/>
            <a:ext cx="1000460" cy="51117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E1D3ED7-72B4-4267-A389-36529602BE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6969" y="2279751"/>
            <a:ext cx="5821557" cy="4466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2305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3DA1E-6E35-4224-BDA2-E59E117F7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Block 2- Current status, starting point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BE586-12A7-4AD1-B550-FCC54B195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450" y="1408906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 fontAlgn="base">
              <a:buFont typeface="Symbol" panose="05050102010706020507" pitchFamily="18" charset="2"/>
              <a:buChar char=""/>
            </a:pPr>
            <a:r>
              <a:rPr lang="en-US">
                <a:latin typeface="Calibri"/>
                <a:ea typeface="Calibri" panose="020F0502020204030204" pitchFamily="34" charset="0"/>
                <a:cs typeface="Times New Roman"/>
              </a:rPr>
              <a:t>If</a:t>
            </a:r>
            <a:r>
              <a:rPr lang="en-US" sz="2800">
                <a:effectLst/>
                <a:latin typeface="Calibri"/>
                <a:ea typeface="Calibri" panose="020F0502020204030204" pitchFamily="34" charset="0"/>
                <a:cs typeface="Times New Roman"/>
              </a:rPr>
              <a:t> the training is conducted in the company:</a:t>
            </a:r>
            <a:endParaRPr lang="sv-SE" sz="2800">
              <a:effectLst/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800100" lvl="1" indent="-342900" fontAlgn="base">
              <a:buFont typeface="Symbol" panose="05050102010706020507" pitchFamily="18" charset="2"/>
              <a:buChar char=""/>
            </a:pPr>
            <a:r>
              <a:rPr lang="en-US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you have a formal/informal on-the -job training scheme?</a:t>
            </a:r>
            <a:endParaRPr lang="sv-SE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EC1BDFFA-04BC-4CA3-A2FE-A5DEDA7F33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06901" y="6298280"/>
            <a:ext cx="1000460" cy="51117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1FACFE1-51A6-4636-84B6-5AE27F82E6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9664" y="2247077"/>
            <a:ext cx="5613010" cy="4306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4457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3DA1E-6E35-4224-BDA2-E59E117F7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Block 2- Current status, starting point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BE586-12A7-4AD1-B550-FCC54B195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5591" y="1450578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fontAlgn="base">
              <a:buNone/>
            </a:pPr>
            <a:r>
              <a:rPr lang="en-US" sz="2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the training is carried out outside the company:</a:t>
            </a:r>
          </a:p>
          <a:p>
            <a:pPr fontAlgn="base"/>
            <a:r>
              <a:rPr lang="en-US" sz="2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 you assess/validate the learning outcomes and quality of that education/training?</a:t>
            </a:r>
          </a:p>
          <a:p>
            <a:pPr marL="0" indent="0" fontAlgn="base">
              <a:buNone/>
            </a:pPr>
            <a:endParaRPr lang="en-US" sz="2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A72C91F5-F8F5-4C4B-A3C1-13F90865AD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06901" y="6298280"/>
            <a:ext cx="1000460" cy="51117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02C02A7-B3A7-40C2-A354-B38FFFD0EC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7053" y="2485417"/>
            <a:ext cx="5292169" cy="4060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37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3DA1E-6E35-4224-BDA2-E59E117F7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Block 2- Current status, starting point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BE586-12A7-4AD1-B550-FCC54B195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9169" y="1408906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fontAlgn="base">
              <a:buNone/>
            </a:pPr>
            <a:r>
              <a:rPr lang="en-US" sz="2800">
                <a:effectLst/>
                <a:latin typeface="Calibri"/>
                <a:ea typeface="Calibri" panose="020F0502020204030204" pitchFamily="34" charset="0"/>
                <a:cs typeface="Times New Roman"/>
              </a:rPr>
              <a:t>If the training is carried out outside the company:</a:t>
            </a:r>
          </a:p>
          <a:p>
            <a:pPr fontAlgn="base"/>
            <a:r>
              <a:rPr lang="en-US" sz="2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it important for you that the training/qualification is harmonized? (i.e., EWF, IIW)</a:t>
            </a:r>
            <a:endParaRPr lang="sv-SE" sz="2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7D3B39E3-AB5C-44FE-BC82-4D624B97FE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06901" y="6298280"/>
            <a:ext cx="1000460" cy="51117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3666A4C-3FCA-43E6-9263-06127CB5EB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0778" y="2437635"/>
            <a:ext cx="5885727" cy="4265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9013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FABF8-2567-4B59-B0FA-4460DAC9C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Block 3 – Views on future and improvements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F6D27-CD61-465E-9EB7-243A4BDE3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1778" y="1527969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</a:pPr>
            <a:r>
              <a:rPr lang="en-US" sz="2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there any area where you foresee the need for training in the near future?</a:t>
            </a:r>
            <a:endParaRPr lang="sv-SE" sz="2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423F6B73-AEDE-4F89-9EB2-6F67A6C497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06901" y="6298280"/>
            <a:ext cx="1000460" cy="51117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A932C9E-F66A-47D0-A011-5767CDC364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7432" y="2007423"/>
            <a:ext cx="6189100" cy="4485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897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7198A-FEE7-4476-A198-08667D900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ea typeface="Calibri" panose="020F0502020204030204" pitchFamily="34" charset="0"/>
                <a:cs typeface="Times New Roman"/>
              </a:rPr>
              <a:t>Block 1- Company ID</a:t>
            </a: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A82B2D8-F361-447D-8279-2590A9DBD4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7037524"/>
              </p:ext>
            </p:extLst>
          </p:nvPr>
        </p:nvGraphicFramePr>
        <p:xfrm>
          <a:off x="594804" y="1690688"/>
          <a:ext cx="11239130" cy="4895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5590">
                  <a:extLst>
                    <a:ext uri="{9D8B030D-6E8A-4147-A177-3AD203B41FA5}">
                      <a16:colId xmlns:a16="http://schemas.microsoft.com/office/drawing/2014/main" val="2760036025"/>
                    </a:ext>
                  </a:extLst>
                </a:gridCol>
                <a:gridCol w="1605590">
                  <a:extLst>
                    <a:ext uri="{9D8B030D-6E8A-4147-A177-3AD203B41FA5}">
                      <a16:colId xmlns:a16="http://schemas.microsoft.com/office/drawing/2014/main" val="882523217"/>
                    </a:ext>
                  </a:extLst>
                </a:gridCol>
                <a:gridCol w="1605590">
                  <a:extLst>
                    <a:ext uri="{9D8B030D-6E8A-4147-A177-3AD203B41FA5}">
                      <a16:colId xmlns:a16="http://schemas.microsoft.com/office/drawing/2014/main" val="1285459716"/>
                    </a:ext>
                  </a:extLst>
                </a:gridCol>
                <a:gridCol w="1441987">
                  <a:extLst>
                    <a:ext uri="{9D8B030D-6E8A-4147-A177-3AD203B41FA5}">
                      <a16:colId xmlns:a16="http://schemas.microsoft.com/office/drawing/2014/main" val="2677760956"/>
                    </a:ext>
                  </a:extLst>
                </a:gridCol>
                <a:gridCol w="1651247">
                  <a:extLst>
                    <a:ext uri="{9D8B030D-6E8A-4147-A177-3AD203B41FA5}">
                      <a16:colId xmlns:a16="http://schemas.microsoft.com/office/drawing/2014/main" val="86665240"/>
                    </a:ext>
                  </a:extLst>
                </a:gridCol>
                <a:gridCol w="1723536">
                  <a:extLst>
                    <a:ext uri="{9D8B030D-6E8A-4147-A177-3AD203B41FA5}">
                      <a16:colId xmlns:a16="http://schemas.microsoft.com/office/drawing/2014/main" val="4163708449"/>
                    </a:ext>
                  </a:extLst>
                </a:gridCol>
                <a:gridCol w="1605590">
                  <a:extLst>
                    <a:ext uri="{9D8B030D-6E8A-4147-A177-3AD203B41FA5}">
                      <a16:colId xmlns:a16="http://schemas.microsoft.com/office/drawing/2014/main" val="2083063879"/>
                    </a:ext>
                  </a:extLst>
                </a:gridCol>
              </a:tblGrid>
              <a:tr h="466725">
                <a:tc>
                  <a:txBody>
                    <a:bodyPr/>
                    <a:lstStyle/>
                    <a:p>
                      <a:pPr algn="l"/>
                      <a:endParaRPr lang="en-US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</a:rPr>
                        <a:t>Company 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</a:rPr>
                        <a:t>Company B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</a:rPr>
                        <a:t>Company C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</a:rPr>
                        <a:t>Company  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</a:rPr>
                        <a:t>Company  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Company  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7571721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</a:rPr>
                        <a:t>Employee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850 (Sweden)</a:t>
                      </a:r>
                    </a:p>
                    <a:p>
                      <a:pPr algn="l"/>
                      <a:r>
                        <a:rPr lang="en-US" sz="1200" dirty="0">
                          <a:effectLst/>
                        </a:rPr>
                        <a:t>90K (Worldwide)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850 and 3000 salespersons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65 (Sweden)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1700 (Sweden)</a:t>
                      </a:r>
                    </a:p>
                    <a:p>
                      <a:pPr lvl="0" algn="l">
                        <a:buNone/>
                      </a:pPr>
                      <a:r>
                        <a:rPr lang="en-US" sz="1200" dirty="0">
                          <a:effectLst/>
                        </a:rPr>
                        <a:t>18 K (Worldwide)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25K (Sweden)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Ca.41K (Worldwide).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5623963"/>
                  </a:ext>
                </a:extLst>
              </a:tr>
              <a:tr h="200838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</a:rPr>
                        <a:t>Turnover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0.6 %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2 403 867 KSEK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130M SEK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200" b="0" i="0" u="none" strike="noStrike" noProof="0" dirty="0">
                          <a:effectLst/>
                          <a:latin typeface="Calibri"/>
                        </a:rPr>
                        <a:t>£2.8bn</a:t>
                      </a:r>
                      <a:endParaRPr lang="en-US" sz="1200" b="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MSEK 262,833 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000447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</a:rPr>
                        <a:t>Welding staff </a:t>
                      </a:r>
                    </a:p>
                    <a:p>
                      <a:pPr algn="l"/>
                      <a:r>
                        <a:rPr lang="en-US" sz="1600" dirty="0">
                          <a:effectLst/>
                        </a:rPr>
                        <a:t>Gender ratio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30</a:t>
                      </a:r>
                    </a:p>
                    <a:p>
                      <a:pPr algn="l"/>
                      <a:r>
                        <a:rPr lang="en-US" sz="1200" dirty="0">
                          <a:effectLst/>
                        </a:rPr>
                        <a:t>85/15 %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>
                          <a:effectLst/>
                        </a:rPr>
                        <a:t>14 </a:t>
                      </a:r>
                    </a:p>
                    <a:p>
                      <a:pPr algn="just"/>
                      <a:r>
                        <a:rPr lang="en-US" sz="1200" dirty="0">
                          <a:effectLst/>
                        </a:rPr>
                        <a:t>100%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14</a:t>
                      </a:r>
                    </a:p>
                    <a:p>
                      <a:pPr algn="l"/>
                      <a:r>
                        <a:rPr lang="en-US" sz="1200" dirty="0">
                          <a:effectLst/>
                        </a:rPr>
                        <a:t>50 % each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200</a:t>
                      </a:r>
                    </a:p>
                    <a:p>
                      <a:pPr lvl="0" algn="l">
                        <a:buNone/>
                      </a:pPr>
                      <a:r>
                        <a:rPr lang="en-US" sz="1200" dirty="0">
                          <a:effectLst/>
                        </a:rPr>
                        <a:t>18% for women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 worldwide dealing with joining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 employees 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one female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892801"/>
                  </a:ext>
                </a:extLst>
              </a:tr>
              <a:tr h="181408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</a:rPr>
                        <a:t>Age distribution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15 </a:t>
                      </a:r>
                      <a:r>
                        <a:rPr lang="en-US" sz="1200" dirty="0">
                          <a:effectLst/>
                          <a:sym typeface="Symbol" panose="05050102010706020507" pitchFamily="18" charset="2"/>
                        </a:rPr>
                        <a:t></a:t>
                      </a:r>
                      <a:r>
                        <a:rPr lang="en-US" sz="1200" dirty="0">
                          <a:effectLst/>
                        </a:rPr>
                        <a:t>50, 5 = (25-35)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Middle age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25-40 years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Average above 50 years old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35 -60; average 50, 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830452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</a:rPr>
                        <a:t>Type of Production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High flexibility and low scale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Serial production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Both serial and small scale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Serial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Serial and large series; they also have batch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Serial Production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Small scale production 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270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</a:rPr>
                        <a:t>AQL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Defined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Defined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‘</a:t>
                      </a:r>
                      <a:r>
                        <a:rPr lang="en-US" sz="1200" dirty="0" err="1">
                          <a:effectLst/>
                        </a:rPr>
                        <a:t>Fadder</a:t>
                      </a:r>
                      <a:r>
                        <a:rPr lang="en-US" sz="1200" dirty="0">
                          <a:effectLst/>
                        </a:rPr>
                        <a:t>’ system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Defined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Own VCS standards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general document 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Specific for different products 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5406696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</a:rPr>
                        <a:t>Cost of non-quality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Quite a lot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Special courses to reduce cost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3 levels; system, process, product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200" b="0" i="1" u="none" strike="noStrike" noProof="0" dirty="0">
                          <a:effectLst/>
                          <a:latin typeface="+mn-lt"/>
                        </a:rPr>
                        <a:t>non-conformances are seen as waste 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Very costly</a:t>
                      </a:r>
                    </a:p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Process control to avoid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sure as it is not related to R&amp;D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127732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</a:rPr>
                        <a:t>Qualification &amp; employment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License to confirm qualification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High or tailored education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Technical educated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200" dirty="0">
                          <a:effectLst/>
                        </a:rPr>
                        <a:t>Specific qualification and specific processes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People with experience in materials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e.g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IWE/IWT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IWE certificates, more of metallurgy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881323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</a:rPr>
                        <a:t>VET partner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Gymnasium</a:t>
                      </a:r>
                    </a:p>
                    <a:p>
                      <a:pPr algn="l"/>
                      <a:r>
                        <a:rPr lang="en-US" sz="1200" dirty="0">
                          <a:effectLst/>
                        </a:rPr>
                        <a:t>Engineering - </a:t>
                      </a:r>
                      <a:r>
                        <a:rPr lang="en-US" sz="1200" dirty="0" err="1">
                          <a:effectLst/>
                        </a:rPr>
                        <a:t>Luleå</a:t>
                      </a:r>
                      <a:endParaRPr lang="en-US" sz="12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Universities &amp; Gymnasium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Institutions &amp; Gymnasium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200" b="0" i="1" u="none" strike="noStrike" noProof="0" dirty="0">
                          <a:effectLst/>
                          <a:latin typeface="Calibri"/>
                        </a:rPr>
                        <a:t>Owned </a:t>
                      </a:r>
                      <a:r>
                        <a:rPr lang="en-US" sz="1200" b="0" i="1" u="none" strike="noStrike" noProof="0" dirty="0" err="1">
                          <a:effectLst/>
                          <a:latin typeface="Calibri"/>
                        </a:rPr>
                        <a:t>Aerogymnasiet</a:t>
                      </a:r>
                      <a:r>
                        <a:rPr lang="en-US" sz="1200" b="0" i="1" u="none" strike="noStrike" noProof="0" dirty="0">
                          <a:effectLst/>
                          <a:latin typeface="Calibri"/>
                        </a:rPr>
                        <a:t>.</a:t>
                      </a:r>
                      <a:br>
                        <a:rPr lang="en-US" sz="1200" b="0" i="1" u="none" strike="noStrike" noProof="0" dirty="0">
                          <a:effectLst/>
                          <a:latin typeface="Calibri"/>
                        </a:rPr>
                      </a:br>
                      <a:r>
                        <a:rPr lang="en-US" sz="1200" b="0" i="1" u="none" strike="noStrike" noProof="0" dirty="0">
                          <a:effectLst/>
                          <a:latin typeface="Calibri"/>
                        </a:rPr>
                        <a:t> </a:t>
                      </a:r>
                      <a:br>
                        <a:rPr lang="en-US" sz="1200" b="0" i="1" u="none" strike="noStrike" noProof="0" dirty="0">
                          <a:effectLst/>
                          <a:latin typeface="Calibri"/>
                        </a:rPr>
                      </a:br>
                      <a:endParaRPr lang="en-US" sz="1200" b="0" i="1" u="none" strike="noStrike" noProof="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200" dirty="0" err="1"/>
                        <a:t>Swerim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sure</a:t>
                      </a:r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5788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84356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FABF8-2567-4B59-B0FA-4460DAC9C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Block 3 – Views on future and improvements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F6D27-CD61-465E-9EB7-243A4BDE3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3684" y="1474391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</a:pPr>
            <a:r>
              <a:rPr lang="en-US" sz="2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you foresee virtual reality as a possible tool for training in your company? Do you have experience with it?</a:t>
            </a:r>
            <a:endParaRPr lang="sv-SE" sz="2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v-SE"/>
          </a:p>
        </p:txBody>
      </p:sp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6C68C268-EB7B-4190-B437-F5839B4383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06901" y="6298280"/>
            <a:ext cx="1000460" cy="51117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67CBE68-60BC-4F91-9FCD-FACE26723D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3684" y="2503121"/>
            <a:ext cx="5821558" cy="4219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2995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FABF8-2567-4B59-B0FA-4460DAC9C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Block 3 – Views on future and improvements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F6D27-CD61-465E-9EB7-243A4BDE3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1544" y="1498203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there any other tool/platform that you foresee as important for future training?</a:t>
            </a:r>
            <a:endParaRPr lang="sv-SE" sz="2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v-SE"/>
          </a:p>
        </p:txBody>
      </p:sp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02152699-E52A-4611-89BB-BCD466E0AF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06901" y="6298280"/>
            <a:ext cx="1000460" cy="51117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EA4F94D-BC5F-450A-9F78-C4A2A64122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3284" y="2108810"/>
            <a:ext cx="6318863" cy="4579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5629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FABF8-2567-4B59-B0FA-4460DAC9C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Block 3 – Views on future and improvements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F6D27-CD61-465E-9EB7-243A4BDE3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4153" y="1563688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>
                <a:effectLst/>
                <a:latin typeface="Calibri"/>
                <a:ea typeface="Calibri" panose="020F0502020204030204" pitchFamily="34" charset="0"/>
                <a:cs typeface="Times New Roman"/>
              </a:rPr>
              <a:t>Would you be open to send employees to a pilot course in the framework of this</a:t>
            </a:r>
            <a:r>
              <a:rPr lang="en-US">
                <a:latin typeface="Calibri"/>
                <a:ea typeface="Calibri" panose="020F0502020204030204" pitchFamily="34" charset="0"/>
                <a:cs typeface="Times New Roman"/>
              </a:rPr>
              <a:t> project?</a:t>
            </a:r>
            <a:endParaRPr lang="sv-SE"/>
          </a:p>
          <a:p>
            <a:endParaRPr lang="sv-SE"/>
          </a:p>
        </p:txBody>
      </p:sp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14133B2C-7283-4FCF-9166-F0292626E7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06901" y="6298280"/>
            <a:ext cx="1000460" cy="51117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9E27485-1B01-4CAF-8BF3-558E6E3059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3113" y="2414192"/>
            <a:ext cx="6785773" cy="407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8060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9EDD1-B9F5-45CA-AD31-BDB208E8E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880" y="141605"/>
            <a:ext cx="6177280" cy="1234123"/>
          </a:xfrm>
        </p:spPr>
        <p:txBody>
          <a:bodyPr/>
          <a:lstStyle/>
          <a:p>
            <a:r>
              <a:rPr lang="sv-SE" err="1">
                <a:ea typeface="+mj-lt"/>
                <a:cs typeface="+mj-lt"/>
              </a:rPr>
              <a:t>Concluding</a:t>
            </a:r>
            <a:r>
              <a:rPr lang="sv-SE">
                <a:ea typeface="+mj-lt"/>
                <a:cs typeface="+mj-lt"/>
              </a:rPr>
              <a:t> </a:t>
            </a:r>
            <a:r>
              <a:rPr lang="sv-SE" err="1">
                <a:ea typeface="+mj-lt"/>
                <a:cs typeface="+mj-lt"/>
              </a:rPr>
              <a:t>remarks</a:t>
            </a:r>
            <a:endParaRPr lang="en-US" err="1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F7EB7-3A90-49C5-98AD-24D9DD7B5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225"/>
            <a:ext cx="10515600" cy="4899978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algn="just"/>
            <a:r>
              <a:rPr lang="en-US" dirty="0">
                <a:ea typeface="+mn-lt"/>
                <a:cs typeface="+mn-lt"/>
              </a:rPr>
              <a:t>Formal education does not give enough background (so VET is needed!) </a:t>
            </a:r>
            <a:endParaRPr lang="en-US" dirty="0">
              <a:cs typeface="Calibri" panose="020F0502020204030204"/>
            </a:endParaRPr>
          </a:p>
          <a:p>
            <a:pPr algn="just"/>
            <a:r>
              <a:rPr lang="en-US" dirty="0">
                <a:ea typeface="+mn-lt"/>
                <a:cs typeface="+mn-lt"/>
              </a:rPr>
              <a:t>All the companies have onsite training (given by colleagues with more experience), and only a minority have external training. </a:t>
            </a:r>
            <a:endParaRPr lang="en-US" dirty="0">
              <a:cs typeface="Calibri" panose="020F0502020204030204"/>
            </a:endParaRPr>
          </a:p>
          <a:p>
            <a:pPr algn="just"/>
            <a:r>
              <a:rPr lang="en-US" dirty="0">
                <a:ea typeface="+mn-lt"/>
                <a:cs typeface="+mn-lt"/>
              </a:rPr>
              <a:t>Current pedagogic approaches are traditional (practical + some classroom). However, most of them would like to have e-learning platforms (specially motivated by the pandemic), but not all the companies are there yet. </a:t>
            </a:r>
            <a:endParaRPr lang="en-US" dirty="0">
              <a:cs typeface="Calibri" panose="020F0502020204030204"/>
            </a:endParaRPr>
          </a:p>
          <a:p>
            <a:pPr algn="just"/>
            <a:r>
              <a:rPr lang="en-US" dirty="0">
                <a:ea typeface="+mn-lt"/>
                <a:cs typeface="+mn-lt"/>
              </a:rPr>
              <a:t>Some other company see VR as a positive tool for their training even though  it has limitations, as well as group discussions may be negatively affected.</a:t>
            </a:r>
          </a:p>
          <a:p>
            <a:pPr algn="just"/>
            <a:r>
              <a:rPr lang="en-US" dirty="0">
                <a:ea typeface="+mn-lt"/>
                <a:cs typeface="+mn-lt"/>
              </a:rPr>
              <a:t>Important weakness for their internal training is the lack of time for the internal teachers to prepare/improve their courses and their lack of pedagogic skills. </a:t>
            </a:r>
            <a:endParaRPr lang="en-US" dirty="0">
              <a:cs typeface="Calibri" panose="020F0502020204030204"/>
            </a:endParaRPr>
          </a:p>
          <a:p>
            <a:pPr algn="just"/>
            <a:r>
              <a:rPr lang="en-US" dirty="0">
                <a:ea typeface="+mn-lt"/>
                <a:cs typeface="+mn-lt"/>
              </a:rPr>
              <a:t>For most of the companies, harmonization in the welding-related education (IIW, EWF) is important. </a:t>
            </a:r>
            <a:endParaRPr lang="en-US" dirty="0">
              <a:cs typeface="Calibri" panose="020F0502020204030204"/>
            </a:endParaRPr>
          </a:p>
          <a:p>
            <a:pPr algn="just"/>
            <a:r>
              <a:rPr lang="en-US" dirty="0">
                <a:ea typeface="+mn-lt"/>
                <a:cs typeface="+mn-lt"/>
              </a:rPr>
              <a:t>Current training is basically focused on fulfilling H&amp;S regulations and personnel certifications, but future training wishes are related to automation, digitalization (Industry 4.0) &amp; new welding processes (to boost their efficiency). </a:t>
            </a:r>
            <a:endParaRPr lang="en-US" dirty="0">
              <a:cs typeface="Calibri" panose="020F0502020204030204"/>
            </a:endParaRPr>
          </a:p>
          <a:p>
            <a:pPr algn="just"/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78432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3DA1E-6E35-4224-BDA2-E59E117F7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Block 2- Current status, starting point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BE586-12A7-4AD1-B550-FCC54B195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5122" y="1486297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companies deal with training now? Focusing on welding-AM/inspection-quality area.</a:t>
            </a:r>
            <a:endParaRPr lang="sv-SE" sz="2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US" sz="2400">
                <a:effectLst/>
                <a:latin typeface="Calibri"/>
                <a:ea typeface="Calibri" panose="020F0502020204030204" pitchFamily="34" charset="0"/>
                <a:cs typeface="Times New Roman"/>
              </a:rPr>
              <a:t>Does the formal education give sufficient background for carrying out the work in the company?</a:t>
            </a:r>
            <a:r>
              <a:rPr lang="en-US" sz="2400">
                <a:latin typeface="Calibri"/>
                <a:ea typeface="Calibri" panose="020F0502020204030204" pitchFamily="34" charset="0"/>
                <a:cs typeface="Times New Roman"/>
              </a:rPr>
              <a:t> </a:t>
            </a:r>
            <a:endParaRPr lang="sv-SE" sz="2400">
              <a:effectLst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Chart, bar chart&#10;&#10;Description automatically generated">
            <a:extLst>
              <a:ext uri="{FF2B5EF4-FFF2-40B4-BE49-F238E27FC236}">
                <a16:creationId xmlns:a16="http://schemas.microsoft.com/office/drawing/2014/main" id="{2B07FED4-6E9A-4695-BA51-F65C14B8AF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6650" y="3234214"/>
            <a:ext cx="5303043" cy="3199446"/>
          </a:xfrm>
          <a:prstGeom prst="rect">
            <a:avLst/>
          </a:prstGeom>
        </p:spPr>
      </p:pic>
      <p:pic>
        <p:nvPicPr>
          <p:cNvPr id="5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64EA36A4-8713-49D7-9733-96F381CE49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6270" y="6044281"/>
            <a:ext cx="1247775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87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3DA1E-6E35-4224-BDA2-E59E117F7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Block 2- Current status, starting point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BE586-12A7-4AD1-B550-FCC54B195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US" sz="28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If not, what kind of additional education do the employees get?</a:t>
            </a:r>
            <a:r>
              <a:rPr lang="en-US" dirty="0">
                <a:latin typeface="Calibri"/>
                <a:ea typeface="Calibri" panose="020F0502020204030204" pitchFamily="34" charset="0"/>
                <a:cs typeface="Times New Roman"/>
              </a:rPr>
              <a:t> </a:t>
            </a:r>
            <a:endParaRPr lang="sv-SE" sz="2800" dirty="0">
              <a:effectLst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EC4670F7-0239-4D6A-B540-3452204BAA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9270" y="6097755"/>
            <a:ext cx="1247775" cy="6381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7586B00-5377-4058-9201-57B34644F9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5768" y="2557819"/>
            <a:ext cx="5738795" cy="3685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522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3DA1E-6E35-4224-BDA2-E59E117F7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Block 2- Current status, starting point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BE586-12A7-4AD1-B550-FCC54B195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528" y="1563688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US" sz="28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If your personnel need additional training, do you carry out such training by yourself or do you prefer to get such training by outside sources?</a:t>
            </a:r>
            <a:r>
              <a:rPr lang="en-US" dirty="0">
                <a:latin typeface="Calibri"/>
                <a:ea typeface="Calibri" panose="020F0502020204030204" pitchFamily="34" charset="0"/>
                <a:cs typeface="Times New Roman"/>
              </a:rPr>
              <a:t> </a:t>
            </a:r>
            <a:endParaRPr lang="sv-S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900993A5-B779-4818-BC7E-E12E16E91E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2954" y="6104439"/>
            <a:ext cx="1247775" cy="6381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AE56C2B-C62C-442E-8716-3C8470ED0A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2231" y="2812796"/>
            <a:ext cx="6046148" cy="3883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561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3DA1E-6E35-4224-BDA2-E59E117F7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Block 2- Current status, starting point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BE586-12A7-4AD1-B550-FCC54B195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5825" y="1450578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 fontAlgn="base">
              <a:buFont typeface="Symbol" panose="05050102010706020507" pitchFamily="18" charset="2"/>
              <a:buChar char=""/>
            </a:pPr>
            <a:r>
              <a:rPr lang="en-US">
                <a:latin typeface="Calibri"/>
                <a:ea typeface="Calibri" panose="020F0502020204030204" pitchFamily="34" charset="0"/>
                <a:cs typeface="Times New Roman"/>
              </a:rPr>
              <a:t>If</a:t>
            </a:r>
            <a:r>
              <a:rPr lang="en-US" sz="2800">
                <a:effectLst/>
                <a:latin typeface="Calibri"/>
                <a:ea typeface="Calibri" panose="020F0502020204030204" pitchFamily="34" charset="0"/>
                <a:cs typeface="Times New Roman"/>
              </a:rPr>
              <a:t> the training is conducted in the company:</a:t>
            </a:r>
            <a:endParaRPr lang="sv-SE" sz="2800">
              <a:effectLst/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800100" lvl="1" indent="-342900" fontAlgn="base">
              <a:buFont typeface="Symbol" panose="05050102010706020507" pitchFamily="18" charset="2"/>
              <a:buChar char=""/>
            </a:pPr>
            <a:r>
              <a:rPr lang="en-US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type of training is currently being performed at the company?​</a:t>
            </a:r>
            <a:endParaRPr lang="sv-SE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87F5B9D0-CEDE-4FFF-99A0-9DBD90382E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9480" y="6084387"/>
            <a:ext cx="1247775" cy="6381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B9661A8-AF7E-4166-9ACB-4AF23FAA12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2842" y="2462799"/>
            <a:ext cx="6222611" cy="399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912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3DA1E-6E35-4224-BDA2-E59E117F7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Block 2- Current status, starting point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BE586-12A7-4AD1-B550-FCC54B195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2953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 fontAlgn="base">
              <a:buFont typeface="Symbol" panose="05050102010706020507" pitchFamily="18" charset="2"/>
              <a:buChar char=""/>
            </a:pPr>
            <a:r>
              <a:rPr lang="en-US">
                <a:latin typeface="Calibri"/>
                <a:ea typeface="Calibri" panose="020F0502020204030204" pitchFamily="34" charset="0"/>
                <a:cs typeface="Times New Roman"/>
              </a:rPr>
              <a:t>If</a:t>
            </a:r>
            <a:r>
              <a:rPr lang="en-US" sz="2800">
                <a:effectLst/>
                <a:latin typeface="Calibri"/>
                <a:ea typeface="Calibri" panose="020F0502020204030204" pitchFamily="34" charset="0"/>
                <a:cs typeface="Times New Roman"/>
              </a:rPr>
              <a:t> the training is conducted in the company:</a:t>
            </a:r>
            <a:endParaRPr lang="sv-SE" sz="2800">
              <a:effectLst/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800100" lvl="1" indent="-342900" fontAlgn="base">
              <a:buFont typeface="Symbol" panose="05050102010706020507" pitchFamily="18" charset="2"/>
              <a:buChar char=""/>
            </a:pPr>
            <a:r>
              <a:rPr lang="en-US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type or prerequisites are required for your courses and how do you validate these?​</a:t>
            </a:r>
            <a:endParaRPr lang="sv-SE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22703C97-164D-4E18-B1B3-758336573B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2954" y="6144545"/>
            <a:ext cx="1247775" cy="6381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975745E-68D4-467C-9334-934FF0012E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4526" y="2728516"/>
            <a:ext cx="5901769" cy="3790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898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3DA1E-6E35-4224-BDA2-E59E117F7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Block 2- Current status, starting point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BE586-12A7-4AD1-B550-FCC54B195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1426766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 fontAlgn="base">
              <a:buFont typeface="Symbol" panose="05050102010706020507" pitchFamily="18" charset="2"/>
              <a:buChar char=""/>
            </a:pPr>
            <a:r>
              <a:rPr lang="en-US">
                <a:latin typeface="Calibri"/>
                <a:ea typeface="Calibri" panose="020F0502020204030204" pitchFamily="34" charset="0"/>
                <a:cs typeface="Times New Roman"/>
              </a:rPr>
              <a:t>If</a:t>
            </a:r>
            <a:r>
              <a:rPr lang="en-US" sz="2800">
                <a:effectLst/>
                <a:latin typeface="Calibri"/>
                <a:ea typeface="Calibri" panose="020F0502020204030204" pitchFamily="34" charset="0"/>
                <a:cs typeface="Times New Roman"/>
              </a:rPr>
              <a:t> the training is conducted in the company:</a:t>
            </a:r>
            <a:endParaRPr lang="sv-SE" sz="2800">
              <a:effectLst/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800100" lvl="1" indent="-342900" fontAlgn="base">
              <a:buFont typeface="Symbol" panose="05050102010706020507" pitchFamily="18" charset="2"/>
              <a:buChar char=""/>
            </a:pPr>
            <a:r>
              <a:rPr lang="en-US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type of pedagogy or training methods do you currently apply and why?​</a:t>
            </a:r>
          </a:p>
          <a:p>
            <a:pPr marL="342900" lvl="0" indent="-342900" fontAlgn="base">
              <a:buFont typeface="Symbol" panose="05050102010706020507" pitchFamily="18" charset="2"/>
              <a:buChar char=""/>
            </a:pPr>
            <a:endParaRPr lang="sv-SE" sz="2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2E04C4BA-F727-4213-8ACC-23B8A683E8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9480" y="6091071"/>
            <a:ext cx="1247775" cy="6381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772D933-2287-4F2F-B575-A7749FB04D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8884" y="2297617"/>
            <a:ext cx="6254695" cy="4275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726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3DA1E-6E35-4224-BDA2-E59E117F7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Block 2- Current status, starting point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BE586-12A7-4AD1-B550-FCC54B195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3919" y="1432719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 fontAlgn="base">
              <a:buFont typeface="Symbol" panose="05050102010706020507" pitchFamily="18" charset="2"/>
              <a:buChar char=""/>
            </a:pPr>
            <a:r>
              <a:rPr lang="en-US">
                <a:latin typeface="Calibri"/>
                <a:ea typeface="Calibri" panose="020F0502020204030204" pitchFamily="34" charset="0"/>
                <a:cs typeface="Times New Roman"/>
              </a:rPr>
              <a:t>If</a:t>
            </a:r>
            <a:r>
              <a:rPr lang="en-US" sz="2800">
                <a:effectLst/>
                <a:latin typeface="Calibri"/>
                <a:ea typeface="Calibri" panose="020F0502020204030204" pitchFamily="34" charset="0"/>
                <a:cs typeface="Times New Roman"/>
              </a:rPr>
              <a:t> the training is conducted in the company:</a:t>
            </a:r>
            <a:endParaRPr lang="sv-SE" sz="2800">
              <a:effectLst/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800100" lvl="1" indent="-342900" fontAlgn="base">
              <a:buFont typeface="Symbol" panose="05050102010706020507" pitchFamily="18" charset="2"/>
              <a:buChar char=""/>
            </a:pPr>
            <a:r>
              <a:rPr lang="en-US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is the composition of your courses/training in terms of theory and practice?</a:t>
            </a:r>
            <a:endParaRPr lang="sv-SE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base">
              <a:buFont typeface="Symbol" panose="05050102010706020507" pitchFamily="18" charset="2"/>
              <a:buChar char=""/>
            </a:pPr>
            <a:endParaRPr lang="sv-SE" sz="2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809866DA-F310-4C18-8F69-4BA9AC7E4A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6007" y="6177965"/>
            <a:ext cx="1247775" cy="54459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A16C599-BC6A-4D16-957A-ADED9A7960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0757" y="2281135"/>
            <a:ext cx="6161923" cy="4211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866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263CA953DC17446BC644C16F0CA9C3E" ma:contentTypeVersion="4" ma:contentTypeDescription="Skapa ett nytt dokument." ma:contentTypeScope="" ma:versionID="559e0d2573b652be6753f473f205f1d4">
  <xsd:schema xmlns:xsd="http://www.w3.org/2001/XMLSchema" xmlns:xs="http://www.w3.org/2001/XMLSchema" xmlns:p="http://schemas.microsoft.com/office/2006/metadata/properties" xmlns:ns2="e5f7eaa1-0994-4150-a775-ce5e98ca9e9e" targetNamespace="http://schemas.microsoft.com/office/2006/metadata/properties" ma:root="true" ma:fieldsID="c84011934fc6884d6dfc715c72cc12db" ns2:_="">
    <xsd:import namespace="e5f7eaa1-0994-4150-a775-ce5e98ca9e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f7eaa1-0994-4150-a775-ce5e98ca9e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5E29DF7-74A7-4786-8030-E01820387591}"/>
</file>

<file path=customXml/itemProps2.xml><?xml version="1.0" encoding="utf-8"?>
<ds:datastoreItem xmlns:ds="http://schemas.openxmlformats.org/officeDocument/2006/customXml" ds:itemID="{3F513711-F505-433E-990C-DF61ADF17FD7}"/>
</file>

<file path=customXml/itemProps3.xml><?xml version="1.0" encoding="utf-8"?>
<ds:datastoreItem xmlns:ds="http://schemas.openxmlformats.org/officeDocument/2006/customXml" ds:itemID="{DC111056-A5FF-4243-A3FD-8B60CAAA16A5}"/>
</file>

<file path=docProps/app.xml><?xml version="1.0" encoding="utf-8"?>
<Properties xmlns="http://schemas.openxmlformats.org/officeDocument/2006/extended-properties" xmlns:vt="http://schemas.openxmlformats.org/officeDocument/2006/docPropsVTypes">
  <TotalTime>942</TotalTime>
  <Words>1064</Words>
  <Application>Microsoft Office PowerPoint</Application>
  <PresentationFormat>Widescreen</PresentationFormat>
  <Paragraphs>144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Segoe UI</vt:lpstr>
      <vt:lpstr>Symbol</vt:lpstr>
      <vt:lpstr>Times New Roman</vt:lpstr>
      <vt:lpstr>Office Theme</vt:lpstr>
      <vt:lpstr>IO1 – Awareness raising to VET providers and fabrication industry</vt:lpstr>
      <vt:lpstr>Block 1- Company ID</vt:lpstr>
      <vt:lpstr>Block 2- Current status, starting point</vt:lpstr>
      <vt:lpstr>Block 2- Current status, starting point</vt:lpstr>
      <vt:lpstr>Block 2- Current status, starting point</vt:lpstr>
      <vt:lpstr>Block 2- Current status, starting point</vt:lpstr>
      <vt:lpstr>Block 2- Current status, starting point</vt:lpstr>
      <vt:lpstr>Block 2- Current status, starting point</vt:lpstr>
      <vt:lpstr>Block 2- Current status, starting point</vt:lpstr>
      <vt:lpstr>Block 2- Current status, starting point</vt:lpstr>
      <vt:lpstr>Block 2- Current status, starting point</vt:lpstr>
      <vt:lpstr>Block 2- Current status, starting point</vt:lpstr>
      <vt:lpstr>Block 2- Current status, starting point</vt:lpstr>
      <vt:lpstr>Block 2- Current status, starting point</vt:lpstr>
      <vt:lpstr>Block 2- Current status, starting point</vt:lpstr>
      <vt:lpstr>Block 2- Current status, starting point</vt:lpstr>
      <vt:lpstr>Block 2- Current status, starting point</vt:lpstr>
      <vt:lpstr>Block 2- Current status, starting point</vt:lpstr>
      <vt:lpstr>Block 3 – Views on future and improvements</vt:lpstr>
      <vt:lpstr>Block 3 – Views on future and improvements</vt:lpstr>
      <vt:lpstr>Block 3 – Views on future and improvements</vt:lpstr>
      <vt:lpstr>Block 3 – Views on future and improvements</vt:lpstr>
      <vt:lpstr>Concluding remarks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IO1 – Awareness raising to VET providers and fabrication industry</dc:title>
  <dc:creator>Joel Andersson (HV)</dc:creator>
  <cp:lastModifiedBy>Maria Asuncion Valiente Bermejo</cp:lastModifiedBy>
  <cp:revision>88</cp:revision>
  <dcterms:created xsi:type="dcterms:W3CDTF">2021-02-19T09:33:27Z</dcterms:created>
  <dcterms:modified xsi:type="dcterms:W3CDTF">2021-03-22T23:01:41Z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0x010100F263CA953DC17446BC644C16F0CA9C3E</vt:lpwstr>
  </property>
</Properties>
</file>