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73" r:id="rId3"/>
    <p:sldId id="274" r:id="rId4"/>
    <p:sldId id="272" r:id="rId5"/>
    <p:sldId id="259" r:id="rId6"/>
    <p:sldId id="260" r:id="rId7"/>
    <p:sldId id="281" r:id="rId8"/>
    <p:sldId id="262" r:id="rId9"/>
    <p:sldId id="275" r:id="rId10"/>
    <p:sldId id="270"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Maria Troedsson" initials="AT" lastIdx="1" clrIdx="0">
    <p:extLst>
      <p:ext uri="{19B8F6BF-5375-455C-9EA6-DF929625EA0E}">
        <p15:presenceInfo xmlns:p15="http://schemas.microsoft.com/office/powerpoint/2012/main" userId="S-1-5-21-1516517099-1450751958-473285545-3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335" autoAdjust="0"/>
  </p:normalViewPr>
  <p:slideViewPr>
    <p:cSldViewPr snapToGrid="0">
      <p:cViewPr varScale="1">
        <p:scale>
          <a:sx n="39" d="100"/>
          <a:sy n="39" d="100"/>
        </p:scale>
        <p:origin x="16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FF0000"/>
                </a:solidFill>
              </a:rPr>
              <a:t>MOA</a:t>
            </a:r>
          </a:p>
          <a:p>
            <a:r>
              <a:rPr lang="sv-SE" dirty="0"/>
              <a:t>Vem är vi och var kommer vi ifrån?</a:t>
            </a:r>
          </a:p>
          <a:p>
            <a:r>
              <a:rPr lang="sv-SE" dirty="0"/>
              <a:t>Vi berättar kort om föreningen</a:t>
            </a:r>
          </a:p>
          <a:p>
            <a:r>
              <a:rPr lang="sv-SE" sz="2200" b="0" i="0" dirty="0">
                <a:effectLst/>
                <a:latin typeface="+mj-lt"/>
                <a:ea typeface="+mj-ea"/>
                <a:cs typeface="+mj-cs"/>
                <a:sym typeface="Helvetica Neue"/>
              </a:rPr>
              <a:t>År 2000 bildades Föreningen För Familjecentralers Främjande (FFFF) ur ett tidigare nätverk. Föreningen har idag etablerat sig som den sammanhållande nationella kraften. </a:t>
            </a:r>
          </a:p>
          <a:p>
            <a:r>
              <a:rPr lang="sv-SE" sz="2200" b="0" i="0" dirty="0">
                <a:effectLst/>
                <a:latin typeface="+mj-lt"/>
                <a:ea typeface="+mj-ea"/>
                <a:cs typeface="+mj-cs"/>
                <a:sym typeface="Helvetica Neue"/>
              </a:rPr>
              <a:t>Årliga nationella konferenser med 1100 deltagare</a:t>
            </a:r>
          </a:p>
          <a:p>
            <a:r>
              <a:rPr lang="sv-SE" sz="2200" b="0" i="0" dirty="0">
                <a:effectLst/>
                <a:latin typeface="+mj-lt"/>
                <a:ea typeface="+mj-ea"/>
                <a:cs typeface="+mj-cs"/>
                <a:sym typeface="Helvetica Neue"/>
              </a:rPr>
              <a:t>Samverkar med MFoF, Folkhälsomyndigheten, Länsstyrelsen och Allmänna Barnhuset</a:t>
            </a:r>
            <a:endParaRPr lang="sv-SE" dirty="0"/>
          </a:p>
        </p:txBody>
      </p:sp>
    </p:spTree>
    <p:extLst>
      <p:ext uri="{BB962C8B-B14F-4D97-AF65-F5344CB8AC3E}">
        <p14:creationId xmlns:p14="http://schemas.microsoft.com/office/powerpoint/2010/main" val="236606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a:t>
            </a:r>
          </a:p>
        </p:txBody>
      </p:sp>
      <p:sp>
        <p:nvSpPr>
          <p:cNvPr id="4" name="Platshållare för bildnummer 3"/>
          <p:cNvSpPr>
            <a:spLocks noGrp="1"/>
          </p:cNvSpPr>
          <p:nvPr>
            <p:ph type="sldNum" sz="quarter" idx="10"/>
          </p:nvPr>
        </p:nvSpPr>
        <p:spPr/>
        <p:txBody>
          <a:bodyPr/>
          <a:lstStyle/>
          <a:p>
            <a:fld id="{91908743-5372-4BD5-A726-832B85799692}" type="slidenum">
              <a:rPr lang="sv-SE" smtClean="0"/>
              <a:t>2</a:t>
            </a:fld>
            <a:endParaRPr lang="sv-SE"/>
          </a:p>
        </p:txBody>
      </p:sp>
    </p:spTree>
    <p:extLst>
      <p:ext uri="{BB962C8B-B14F-4D97-AF65-F5344CB8AC3E}">
        <p14:creationId xmlns:p14="http://schemas.microsoft.com/office/powerpoint/2010/main" val="413543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blir då mervärdet på en FC?</a:t>
            </a:r>
          </a:p>
          <a:p>
            <a:r>
              <a:rPr lang="sv-SE" dirty="0"/>
              <a:t>Vi beskriver vad som händer när alla fyra verksamheterna samlas i ”samverkansrummet”</a:t>
            </a:r>
          </a:p>
          <a:p>
            <a:r>
              <a:rPr lang="sv-SE" dirty="0"/>
              <a:t>Alla verksamheterna kan stå på egna ben och utföra ett bra jobb men när de samlas under ett tak uppstår ett MERVÄRDE</a:t>
            </a:r>
          </a:p>
          <a:p>
            <a:pPr marL="0" indent="0">
              <a:buFontTx/>
              <a:buNone/>
            </a:pPr>
            <a:endParaRPr lang="sv-SE" dirty="0"/>
          </a:p>
          <a:p>
            <a:endParaRPr lang="sv-SE" dirty="0"/>
          </a:p>
        </p:txBody>
      </p:sp>
    </p:spTree>
    <p:extLst>
      <p:ext uri="{BB962C8B-B14F-4D97-AF65-F5344CB8AC3E}">
        <p14:creationId xmlns:p14="http://schemas.microsoft.com/office/powerpoint/2010/main" val="295518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Öppna förskolans betydelse som mötesplats</a:t>
            </a:r>
          </a:p>
          <a:p>
            <a:r>
              <a:rPr lang="sv-SE" dirty="0"/>
              <a:t>Beskriva det lättillgängliga stödet</a:t>
            </a:r>
          </a:p>
          <a:p>
            <a:endParaRPr lang="sv-SE" dirty="0"/>
          </a:p>
          <a:p>
            <a:r>
              <a:rPr lang="sv-SE" dirty="0"/>
              <a:t>EN väg in…… genom våra slussningar så upplever familjerna alltid att de kommit rätt oavsett fråga </a:t>
            </a:r>
          </a:p>
        </p:txBody>
      </p:sp>
    </p:spTree>
    <p:extLst>
      <p:ext uri="{BB962C8B-B14F-4D97-AF65-F5344CB8AC3E}">
        <p14:creationId xmlns:p14="http://schemas.microsoft.com/office/powerpoint/2010/main" val="224188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2200" b="0" i="0" u="none" strike="noStrike" dirty="0">
                <a:effectLst/>
                <a:latin typeface="+mj-lt"/>
                <a:ea typeface="+mj-ea"/>
                <a:cs typeface="+mj-cs"/>
                <a:sym typeface="Helvetica Neue"/>
              </a:rPr>
              <a:t>Öka skyddsfaktorer = hälsofrämjande arbete</a:t>
            </a:r>
          </a:p>
          <a:p>
            <a:pPr rtl="0" fontAlgn="base"/>
            <a:r>
              <a:rPr lang="sv-SE" sz="2200" b="0" i="0" u="none" strike="noStrike" dirty="0">
                <a:effectLst/>
                <a:latin typeface="+mj-lt"/>
                <a:ea typeface="+mj-ea"/>
                <a:cs typeface="+mj-cs"/>
                <a:sym typeface="Helvetica Neue"/>
              </a:rPr>
              <a:t>Minska riskfaktorer = förebyggande arbete</a:t>
            </a:r>
          </a:p>
          <a:p>
            <a:endParaRPr lang="sv-SE" dirty="0"/>
          </a:p>
        </p:txBody>
      </p:sp>
    </p:spTree>
    <p:extLst>
      <p:ext uri="{BB962C8B-B14F-4D97-AF65-F5344CB8AC3E}">
        <p14:creationId xmlns:p14="http://schemas.microsoft.com/office/powerpoint/2010/main" val="214460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Förklaringen till de hälsofrämjande och universell, tidigt förebyggande stödet är att det inte är möjligt att säkert i förväg veta vilka barn som kommer att utveckla ohälsa. De som verkar vara friska och har det bra kan utveckla problem längre fram. Andra som verkar ha det problematiskt kan återhämta sig av egen kraft. Att med säkerhet nå de ”mest utsatta” är bara möjligt om man når samtliga.. Gör man det kan både barn med synliga hälsoproblem få hjälp samtidigt som oidentifierade” riskbarn” kan få ett handtag så att hälsobekymmer inte behöver uppstå. ”Risk kan bli frisk och frisk slipper bli risk”. </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328FB2C-7E31-46D9-86A9-242416B7939D}" type="slidenum">
              <a:rPr lang="sv-SE" smtClean="0"/>
              <a:t>7</a:t>
            </a:fld>
            <a:endParaRPr lang="sv-SE"/>
          </a:p>
        </p:txBody>
      </p:sp>
    </p:spTree>
    <p:extLst>
      <p:ext uri="{BB962C8B-B14F-4D97-AF65-F5344CB8AC3E}">
        <p14:creationId xmlns:p14="http://schemas.microsoft.com/office/powerpoint/2010/main" val="120779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VARFÖR FC? </a:t>
            </a:r>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Första utgångspunkten </a:t>
            </a:r>
            <a:r>
              <a:rPr lang="sv-SE" sz="1200" b="0" i="0" u="none" strike="noStrike" kern="1200" baseline="0" dirty="0">
                <a:solidFill>
                  <a:schemeClr val="tx1"/>
                </a:solidFill>
                <a:latin typeface="+mn-lt"/>
                <a:ea typeface="+mn-ea"/>
                <a:cs typeface="+mn-cs"/>
              </a:rPr>
              <a:t>- ett förändrat hälsopanorama </a:t>
            </a:r>
          </a:p>
          <a:p>
            <a:r>
              <a:rPr lang="sv-SE" sz="1200" b="0" i="0" u="none" strike="noStrike" kern="1200" baseline="0" dirty="0">
                <a:solidFill>
                  <a:schemeClr val="tx1"/>
                </a:solidFill>
                <a:latin typeface="+mn-lt"/>
                <a:ea typeface="+mn-ea"/>
                <a:cs typeface="+mn-cs"/>
              </a:rPr>
              <a:t>Bakgrunden är att barns ohälsa tar sig nya uttryck jämfört med när barn- och </a:t>
            </a:r>
          </a:p>
          <a:p>
            <a:r>
              <a:rPr lang="sv-SE" sz="1200" b="0" i="0" u="none" strike="noStrike" kern="1200" baseline="0" dirty="0">
                <a:solidFill>
                  <a:schemeClr val="tx1"/>
                </a:solidFill>
                <a:latin typeface="+mn-lt"/>
                <a:ea typeface="+mn-ea"/>
                <a:cs typeface="+mn-cs"/>
              </a:rPr>
              <a:t>mödrahälsovården etablerades. Den medicinskt orsakade ohälsan har kommit i bakgrunden </a:t>
            </a:r>
          </a:p>
          <a:p>
            <a:r>
              <a:rPr lang="sv-SE" sz="1200" b="0" i="0" u="none" strike="noStrike" kern="1200" baseline="0" dirty="0">
                <a:solidFill>
                  <a:schemeClr val="tx1"/>
                </a:solidFill>
                <a:latin typeface="+mn-lt"/>
                <a:ea typeface="+mn-ea"/>
                <a:cs typeface="+mn-cs"/>
              </a:rPr>
              <a:t>och hälsoproblem med sammansatta psykosociala orsakssamband har blivit mer </a:t>
            </a:r>
          </a:p>
          <a:p>
            <a:r>
              <a:rPr lang="sv-SE" sz="1200" b="0" i="0" u="none" strike="noStrike" kern="1200" baseline="0" dirty="0">
                <a:solidFill>
                  <a:schemeClr val="tx1"/>
                </a:solidFill>
                <a:latin typeface="+mn-lt"/>
                <a:ea typeface="+mn-ea"/>
                <a:cs typeface="+mn-cs"/>
              </a:rPr>
              <a:t>framträdande. I internationellt perspektiv har barn i Sverige god fysisk hälsa medan den </a:t>
            </a:r>
          </a:p>
          <a:p>
            <a:r>
              <a:rPr lang="sv-SE" sz="1200" b="0" i="0" u="none" strike="noStrike" kern="1200" baseline="0" dirty="0">
                <a:solidFill>
                  <a:schemeClr val="tx1"/>
                </a:solidFill>
                <a:latin typeface="+mn-lt"/>
                <a:ea typeface="+mn-ea"/>
                <a:cs typeface="+mn-cs"/>
              </a:rPr>
              <a:t>psykiska hälsan visar sämre resultat. Inom folkhälsovetenskapen har man under flera </a:t>
            </a:r>
          </a:p>
          <a:p>
            <a:r>
              <a:rPr lang="sv-SE" sz="1200" b="0" i="0" u="none" strike="noStrike" kern="1200" baseline="0" dirty="0">
                <a:solidFill>
                  <a:schemeClr val="tx1"/>
                </a:solidFill>
                <a:latin typeface="+mn-lt"/>
                <a:ea typeface="+mn-ea"/>
                <a:cs typeface="+mn-cs"/>
              </a:rPr>
              <a:t>decennier talat om ”the new </a:t>
            </a:r>
            <a:r>
              <a:rPr lang="sv-SE" sz="1200" b="0" i="0" u="none" strike="noStrike" kern="1200" baseline="0" dirty="0" err="1">
                <a:solidFill>
                  <a:schemeClr val="tx1"/>
                </a:solidFill>
                <a:latin typeface="+mn-lt"/>
                <a:ea typeface="+mn-ea"/>
                <a:cs typeface="+mn-cs"/>
              </a:rPr>
              <a:t>morbidity</a:t>
            </a:r>
            <a:r>
              <a:rPr lang="sv-SE" sz="1200" b="0" i="0" u="none" strike="noStrike" kern="1200" baseline="0" dirty="0">
                <a:solidFill>
                  <a:schemeClr val="tx1"/>
                </a:solidFill>
                <a:latin typeface="+mn-lt"/>
                <a:ea typeface="+mn-ea"/>
                <a:cs typeface="+mn-cs"/>
              </a:rPr>
              <a:t>” – den nya sjukligheten. Ibland talas det om </a:t>
            </a:r>
          </a:p>
          <a:p>
            <a:r>
              <a:rPr lang="sv-SE" sz="1200" b="0" i="0" u="none" strike="noStrike" kern="1200" baseline="0" dirty="0">
                <a:solidFill>
                  <a:schemeClr val="tx1"/>
                </a:solidFill>
                <a:latin typeface="+mn-lt"/>
                <a:ea typeface="+mn-ea"/>
                <a:cs typeface="+mn-cs"/>
              </a:rPr>
              <a:t>samsjukdomar. Det är då uppenbart att det krävs kunskaper och insatser från fler </a:t>
            </a:r>
          </a:p>
          <a:p>
            <a:r>
              <a:rPr lang="sv-SE" sz="1200" b="0" i="0" u="none" strike="noStrike" kern="1200" baseline="0" dirty="0">
                <a:solidFill>
                  <a:schemeClr val="tx1"/>
                </a:solidFill>
                <a:latin typeface="+mn-lt"/>
                <a:ea typeface="+mn-ea"/>
                <a:cs typeface="+mn-cs"/>
              </a:rPr>
              <a:t>kunskapsområden och yrkesgrupper. Det vill säga bredare insatser i samverkan. </a:t>
            </a:r>
          </a:p>
          <a:p>
            <a:r>
              <a:rPr lang="sv-SE" sz="1200" b="1" i="0" u="none" strike="noStrike" kern="1200" baseline="0" dirty="0">
                <a:solidFill>
                  <a:schemeClr val="tx1"/>
                </a:solidFill>
                <a:latin typeface="+mn-lt"/>
                <a:ea typeface="+mn-ea"/>
                <a:cs typeface="+mn-cs"/>
              </a:rPr>
              <a:t>Andra utgångspunkten </a:t>
            </a:r>
            <a:r>
              <a:rPr lang="sv-SE" sz="1200" b="0" i="0" u="none" strike="noStrike" kern="1200" baseline="0" dirty="0">
                <a:solidFill>
                  <a:schemeClr val="tx1"/>
                </a:solidFill>
                <a:latin typeface="+mn-lt"/>
                <a:ea typeface="+mn-ea"/>
                <a:cs typeface="+mn-cs"/>
              </a:rPr>
              <a:t>- jämlik hälsa </a:t>
            </a:r>
          </a:p>
          <a:p>
            <a:r>
              <a:rPr lang="sv-SE" sz="1200" b="0" i="0" u="none" strike="noStrike" kern="1200" baseline="0" dirty="0">
                <a:solidFill>
                  <a:schemeClr val="tx1"/>
                </a:solidFill>
                <a:latin typeface="+mn-lt"/>
                <a:ea typeface="+mn-ea"/>
                <a:cs typeface="+mn-cs"/>
              </a:rPr>
              <a:t>Ett näraliggande folkhälsoproblem är de stora hälsoklyftorna det vill säga skillnaderna i hälsa </a:t>
            </a:r>
          </a:p>
          <a:p>
            <a:r>
              <a:rPr lang="sv-SE" sz="1200" b="0" i="0" u="none" strike="noStrike" kern="1200" baseline="0" dirty="0">
                <a:solidFill>
                  <a:schemeClr val="tx1"/>
                </a:solidFill>
                <a:latin typeface="+mn-lt"/>
                <a:ea typeface="+mn-ea"/>
                <a:cs typeface="+mn-cs"/>
              </a:rPr>
              <a:t>mellan olika grupper i befolkningen. Hälsoklyftor är nära kopplade till skillnader i </a:t>
            </a:r>
          </a:p>
          <a:p>
            <a:r>
              <a:rPr lang="sv-SE" sz="1200" b="0" i="0" u="none" strike="noStrike" kern="1200" baseline="0" dirty="0">
                <a:solidFill>
                  <a:schemeClr val="tx1"/>
                </a:solidFill>
                <a:latin typeface="+mn-lt"/>
                <a:ea typeface="+mn-ea"/>
                <a:cs typeface="+mn-cs"/>
              </a:rPr>
              <a:t>levnadsvillkor. Olikheterna gäller också barn. Det nära sambandet mellan barns hälsa och </a:t>
            </a:r>
          </a:p>
          <a:p>
            <a:r>
              <a:rPr lang="sv-SE" sz="1200" b="0" i="0" u="none" strike="noStrike" kern="1200" baseline="0" dirty="0">
                <a:solidFill>
                  <a:schemeClr val="tx1"/>
                </a:solidFill>
                <a:latin typeface="+mn-lt"/>
                <a:ea typeface="+mn-ea"/>
                <a:cs typeface="+mn-cs"/>
              </a:rPr>
              <a:t>deras föräldrars socioekonomiska betingelser leder till att ett folkhälsoarbete riktat till barn </a:t>
            </a:r>
          </a:p>
          <a:p>
            <a:r>
              <a:rPr lang="sv-SE" sz="1200" b="0" i="0" u="none" strike="noStrike" kern="1200" baseline="0" dirty="0">
                <a:solidFill>
                  <a:schemeClr val="tx1"/>
                </a:solidFill>
                <a:latin typeface="+mn-lt"/>
                <a:ea typeface="+mn-ea"/>
                <a:cs typeface="+mn-cs"/>
              </a:rPr>
              <a:t>också måste inkludera barnens föräldrar. Barnmorskemottagningar (mödravårdscentraler) </a:t>
            </a:r>
          </a:p>
          <a:p>
            <a:r>
              <a:rPr lang="sv-SE" sz="1200" b="0" i="0" u="none" strike="noStrike" kern="1200" baseline="0" dirty="0">
                <a:solidFill>
                  <a:schemeClr val="tx1"/>
                </a:solidFill>
                <a:latin typeface="+mn-lt"/>
                <a:ea typeface="+mn-ea"/>
                <a:cs typeface="+mn-cs"/>
              </a:rPr>
              <a:t>och barnavårdscentraler blir en viktig bas eftersom dessa verksamheter når i stort sett alla </a:t>
            </a:r>
          </a:p>
          <a:p>
            <a:r>
              <a:rPr lang="sv-SE" sz="1200" b="0" i="0" u="none" strike="noStrike" kern="1200" baseline="0" dirty="0">
                <a:solidFill>
                  <a:schemeClr val="tx1"/>
                </a:solidFill>
                <a:latin typeface="+mn-lt"/>
                <a:ea typeface="+mn-ea"/>
                <a:cs typeface="+mn-cs"/>
              </a:rPr>
              <a:t>föräldrar som väntar barn eller nyligen fått barn. Att flytta in under samma tak ger bra förutsättningar för samarbete och ökar tillgängligheten för föräldrar genom att det är en bred dörr in till service och gemenskap. Eller snarare vilken dörr man än väljer så finns ett flertal tjänster till hands. Tillgängligheten och det rymliga utbudet av tidiga insatser förväntas bidra till att minska hälsoklyftor. </a:t>
            </a:r>
            <a:endParaRPr lang="sv-SE" dirty="0"/>
          </a:p>
        </p:txBody>
      </p:sp>
      <p:sp>
        <p:nvSpPr>
          <p:cNvPr id="4" name="Platshållare för bildnummer 3"/>
          <p:cNvSpPr>
            <a:spLocks noGrp="1"/>
          </p:cNvSpPr>
          <p:nvPr>
            <p:ph type="sldNum" sz="quarter" idx="10"/>
          </p:nvPr>
        </p:nvSpPr>
        <p:spPr/>
        <p:txBody>
          <a:bodyPr/>
          <a:lstStyle/>
          <a:p>
            <a:fld id="{91908743-5372-4BD5-A726-832B85799692}" type="slidenum">
              <a:rPr lang="sv-SE" smtClean="0"/>
              <a:t>8</a:t>
            </a:fld>
            <a:endParaRPr lang="sv-SE"/>
          </a:p>
        </p:txBody>
      </p:sp>
    </p:spTree>
    <p:extLst>
      <p:ext uri="{BB962C8B-B14F-4D97-AF65-F5344CB8AC3E}">
        <p14:creationId xmlns:p14="http://schemas.microsoft.com/office/powerpoint/2010/main" val="206882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200" dirty="0">
                <a:effectLst/>
                <a:latin typeface="+mj-lt"/>
                <a:ea typeface="+mj-ea"/>
                <a:cs typeface="+mj-cs"/>
                <a:sym typeface="Helvetica Neue"/>
              </a:rPr>
              <a:t>Insatser till alla, men mer där det behövs mest (Jämlikhetsrapporten, Göteborg 2017)</a:t>
            </a:r>
          </a:p>
          <a:p>
            <a:r>
              <a:rPr lang="sv-SE" sz="2200" dirty="0">
                <a:effectLst/>
                <a:latin typeface="+mj-lt"/>
                <a:ea typeface="+mj-ea"/>
                <a:cs typeface="+mj-cs"/>
                <a:sym typeface="Helvetica Neue"/>
              </a:rPr>
              <a:t>Det finns flera sätt att planera och prioritera insatser för ökad jämlikhet. Mest lönsamt är att inte bara välja ett sätt, utan flera samtidigt och efter behov. Till exempel kan ett litet problem som drabbar många behöva prioriteras framför stora problem som drabbar få i befolkningen. Det behövs insatser som är allmänna och riktar sig till hela befolkningen. Fokus ligger på att främja det positiva och öka förutsättningarna för god hälsoutveckling, öka tilliten och stärka det sociala kapitalet. </a:t>
            </a:r>
          </a:p>
          <a:p>
            <a:endParaRPr lang="sv-SE" dirty="0"/>
          </a:p>
        </p:txBody>
      </p:sp>
    </p:spTree>
    <p:extLst>
      <p:ext uri="{BB962C8B-B14F-4D97-AF65-F5344CB8AC3E}">
        <p14:creationId xmlns:p14="http://schemas.microsoft.com/office/powerpoint/2010/main" val="17565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och undertitel">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Titeltext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E85BF9-E57C-463C-B563-FC13AD12F36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E1AA51-1F26-43A1-AC0B-0A4EC0E97EE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756883-4DFB-4170-B59C-DBAA4AF07608}"/>
              </a:ext>
            </a:extLst>
          </p:cNvPr>
          <p:cNvSpPr>
            <a:spLocks noGrp="1"/>
          </p:cNvSpPr>
          <p:nvPr>
            <p:ph type="dt" sz="half" idx="10"/>
          </p:nvPr>
        </p:nvSpPr>
        <p:spPr/>
        <p:txBody>
          <a:bodyPr/>
          <a:lstStyle/>
          <a:p>
            <a:fld id="{A3067313-F711-421E-84A8-60981D6ECA64}" type="datetimeFigureOut">
              <a:rPr lang="sv-SE" smtClean="0"/>
              <a:t>2018-06-14</a:t>
            </a:fld>
            <a:endParaRPr lang="sv-SE"/>
          </a:p>
        </p:txBody>
      </p:sp>
      <p:sp>
        <p:nvSpPr>
          <p:cNvPr id="5" name="Platshållare för sidfot 4">
            <a:extLst>
              <a:ext uri="{FF2B5EF4-FFF2-40B4-BE49-F238E27FC236}">
                <a16:creationId xmlns:a16="http://schemas.microsoft.com/office/drawing/2014/main" id="{520E6697-7B65-4C0E-B7D1-CDCE25BBAC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E9320F1-0AB9-476D-BB83-08F1421A7414}"/>
              </a:ext>
            </a:extLst>
          </p:cNvPr>
          <p:cNvSpPr>
            <a:spLocks noGrp="1"/>
          </p:cNvSpPr>
          <p:nvPr>
            <p:ph type="sldNum" sz="quarter" idx="12"/>
          </p:nvPr>
        </p:nvSpPr>
        <p:spPr>
          <a:xfrm>
            <a:off x="6300484" y="9251950"/>
            <a:ext cx="391133" cy="379591"/>
          </a:xfrm>
        </p:spPr>
        <p:txBody>
          <a:bodyPr/>
          <a:lstStyle/>
          <a:p>
            <a:fld id="{400F9250-B6FB-45AD-AFE9-A42E528E944C}" type="slidenum">
              <a:rPr lang="sv-SE" smtClean="0"/>
              <a:t>‹#›</a:t>
            </a:fld>
            <a:endParaRPr lang="sv-SE"/>
          </a:p>
        </p:txBody>
      </p:sp>
    </p:spTree>
    <p:extLst>
      <p:ext uri="{BB962C8B-B14F-4D97-AF65-F5344CB8AC3E}">
        <p14:creationId xmlns:p14="http://schemas.microsoft.com/office/powerpoint/2010/main" val="11705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Titeltext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b="0">
                <a:latin typeface="Helvetica Light"/>
                <a:ea typeface="Helvetica Light"/>
                <a:cs typeface="Helvetica Light"/>
                <a:sym typeface="Helvetica Light"/>
              </a:defRPr>
            </a:lvl1pPr>
          </a:lstStyle>
          <a:p>
            <a:r>
              <a:t>Titeltext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Titeltext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Titeltext</a:t>
            </a:r>
          </a:p>
        </p:txBody>
      </p:sp>
      <p:sp>
        <p:nvSpPr>
          <p:cNvPr id="57" name="Shape 57"/>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Titeltext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2"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stStyle>
          <a:p>
            <a:r>
              <a:t>–Johnny Appleseed</a:t>
            </a:r>
          </a:p>
        </p:txBody>
      </p:sp>
      <p:sp>
        <p:nvSpPr>
          <p:cNvPr id="94" name="Shape 94"/>
          <p:cNvSpPr>
            <a:spLocks noGrp="1"/>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584200" rtl="0" latinLnBrk="0">
        <a:lnSpc>
          <a:spcPct val="100000"/>
        </a:lnSpc>
        <a:spcBef>
          <a:spcPts val="0"/>
        </a:spcBef>
        <a:spcAft>
          <a:spcPts val="0"/>
        </a:spcAft>
        <a:buClrTx/>
        <a:buSzTx/>
        <a:buFontTx/>
        <a:buNone/>
        <a:tabLst/>
        <a:defRPr sz="4900" b="1" i="0" u="none" strike="noStrike" cap="none" spc="0" baseline="0">
          <a:ln>
            <a:noFill/>
          </a:ln>
          <a:solidFill>
            <a:srgbClr val="000000"/>
          </a:solidFill>
          <a:uFillTx/>
          <a:latin typeface="+mn-lt"/>
          <a:ea typeface="+mn-ea"/>
          <a:cs typeface="+mn-cs"/>
          <a:sym typeface="Helvetica"/>
        </a:defRPr>
      </a:lvl1pPr>
      <a:lvl2pPr marL="0" marR="0" indent="0" algn="ctr" defTabSz="584200" rtl="0" latinLnBrk="0">
        <a:lnSpc>
          <a:spcPct val="100000"/>
        </a:lnSpc>
        <a:spcBef>
          <a:spcPts val="0"/>
        </a:spcBef>
        <a:spcAft>
          <a:spcPts val="0"/>
        </a:spcAft>
        <a:buClrTx/>
        <a:buSzTx/>
        <a:buFontTx/>
        <a:buNone/>
        <a:tabLst/>
        <a:defRPr sz="4900" b="1" i="0" u="none" strike="noStrike" cap="none" spc="0" baseline="0">
          <a:ln>
            <a:noFill/>
          </a:ln>
          <a:solidFill>
            <a:srgbClr val="000000"/>
          </a:solidFill>
          <a:uFillTx/>
          <a:latin typeface="+mn-lt"/>
          <a:ea typeface="+mn-ea"/>
          <a:cs typeface="+mn-cs"/>
          <a:sym typeface="Helvetica"/>
        </a:defRPr>
      </a:lvl2pPr>
      <a:lvl3pPr marL="0" marR="0" indent="0" algn="ctr" defTabSz="584200" rtl="0" latinLnBrk="0">
        <a:lnSpc>
          <a:spcPct val="100000"/>
        </a:lnSpc>
        <a:spcBef>
          <a:spcPts val="0"/>
        </a:spcBef>
        <a:spcAft>
          <a:spcPts val="0"/>
        </a:spcAft>
        <a:buClrTx/>
        <a:buSzTx/>
        <a:buFontTx/>
        <a:buNone/>
        <a:tabLst/>
        <a:defRPr sz="4900" b="1" i="0" u="none" strike="noStrike" cap="none" spc="0" baseline="0">
          <a:ln>
            <a:noFill/>
          </a:ln>
          <a:solidFill>
            <a:srgbClr val="000000"/>
          </a:solidFill>
          <a:uFillTx/>
          <a:latin typeface="+mn-lt"/>
          <a:ea typeface="+mn-ea"/>
          <a:cs typeface="+mn-cs"/>
          <a:sym typeface="Helvetica"/>
        </a:defRPr>
      </a:lvl3pPr>
      <a:lvl4pPr marL="0" marR="0" indent="0" algn="ctr" defTabSz="584200" rtl="0" latinLnBrk="0">
        <a:lnSpc>
          <a:spcPct val="100000"/>
        </a:lnSpc>
        <a:spcBef>
          <a:spcPts val="0"/>
        </a:spcBef>
        <a:spcAft>
          <a:spcPts val="0"/>
        </a:spcAft>
        <a:buClrTx/>
        <a:buSzTx/>
        <a:buFontTx/>
        <a:buNone/>
        <a:tabLst/>
        <a:defRPr sz="4900" b="1" i="0" u="none" strike="noStrike" cap="none" spc="0" baseline="0">
          <a:ln>
            <a:noFill/>
          </a:ln>
          <a:solidFill>
            <a:srgbClr val="000000"/>
          </a:solidFill>
          <a:uFillTx/>
          <a:latin typeface="+mn-lt"/>
          <a:ea typeface="+mn-ea"/>
          <a:cs typeface="+mn-cs"/>
          <a:sym typeface="Helvetica"/>
        </a:defRPr>
      </a:lvl4pPr>
      <a:lvl5pPr marL="0" marR="0" indent="0" algn="ctr" defTabSz="584200" rtl="0" latinLnBrk="0">
        <a:lnSpc>
          <a:spcPct val="100000"/>
        </a:lnSpc>
        <a:spcBef>
          <a:spcPts val="0"/>
        </a:spcBef>
        <a:spcAft>
          <a:spcPts val="0"/>
        </a:spcAft>
        <a:buClrTx/>
        <a:buSzTx/>
        <a:buFontTx/>
        <a:buNone/>
        <a:tabLst/>
        <a:defRPr sz="4900" b="1" i="0" u="none" strike="noStrike" cap="none" spc="0" baseline="0">
          <a:ln>
            <a:noFill/>
          </a:ln>
          <a:solidFill>
            <a:srgbClr val="000000"/>
          </a:solidFill>
          <a:uFillTx/>
          <a:latin typeface="+mn-lt"/>
          <a:ea typeface="+mn-ea"/>
          <a:cs typeface="+mn-cs"/>
          <a:sym typeface="Helvetica"/>
        </a:defRPr>
      </a:lvl5pPr>
      <a:lvl6pPr marL="0" marR="0" indent="0" algn="ctr" defTabSz="584200" rtl="0" latinLnBrk="0">
        <a:lnSpc>
          <a:spcPct val="100000"/>
        </a:lnSpc>
        <a:spcBef>
          <a:spcPts val="0"/>
        </a:spcBef>
        <a:spcAft>
          <a:spcPts val="0"/>
        </a:spcAft>
        <a:buClrTx/>
        <a:buSzTx/>
        <a:buFontTx/>
        <a:buNone/>
        <a:tabLst/>
        <a:defRPr sz="4900" b="1" i="0" u="none" strike="noStrike" cap="none" spc="0" baseline="0">
          <a:ln>
            <a:noFill/>
          </a:ln>
          <a:solidFill>
            <a:srgbClr val="000000"/>
          </a:solidFill>
          <a:uFillTx/>
          <a:latin typeface="+mn-lt"/>
          <a:ea typeface="+mn-ea"/>
          <a:cs typeface="+mn-cs"/>
          <a:sym typeface="Helvetica"/>
        </a:defRPr>
      </a:lvl6pPr>
      <a:lvl7pPr marL="0" marR="0" indent="0" algn="ctr" defTabSz="584200" rtl="0" latinLnBrk="0">
        <a:lnSpc>
          <a:spcPct val="100000"/>
        </a:lnSpc>
        <a:spcBef>
          <a:spcPts val="0"/>
        </a:spcBef>
        <a:spcAft>
          <a:spcPts val="0"/>
        </a:spcAft>
        <a:buClrTx/>
        <a:buSzTx/>
        <a:buFontTx/>
        <a:buNone/>
        <a:tabLst/>
        <a:defRPr sz="4900" b="1" i="0" u="none" strike="noStrike" cap="none" spc="0" baseline="0">
          <a:ln>
            <a:noFill/>
          </a:ln>
          <a:solidFill>
            <a:srgbClr val="000000"/>
          </a:solidFill>
          <a:uFillTx/>
          <a:latin typeface="+mn-lt"/>
          <a:ea typeface="+mn-ea"/>
          <a:cs typeface="+mn-cs"/>
          <a:sym typeface="Helvetica"/>
        </a:defRPr>
      </a:lvl7pPr>
      <a:lvl8pPr marL="0" marR="0" indent="0" algn="ctr" defTabSz="584200" rtl="0" latinLnBrk="0">
        <a:lnSpc>
          <a:spcPct val="100000"/>
        </a:lnSpc>
        <a:spcBef>
          <a:spcPts val="0"/>
        </a:spcBef>
        <a:spcAft>
          <a:spcPts val="0"/>
        </a:spcAft>
        <a:buClrTx/>
        <a:buSzTx/>
        <a:buFontTx/>
        <a:buNone/>
        <a:tabLst/>
        <a:defRPr sz="4900" b="1" i="0" u="none" strike="noStrike" cap="none" spc="0" baseline="0">
          <a:ln>
            <a:noFill/>
          </a:ln>
          <a:solidFill>
            <a:srgbClr val="000000"/>
          </a:solidFill>
          <a:uFillTx/>
          <a:latin typeface="+mn-lt"/>
          <a:ea typeface="+mn-ea"/>
          <a:cs typeface="+mn-cs"/>
          <a:sym typeface="Helvetica"/>
        </a:defRPr>
      </a:lvl8pPr>
      <a:lvl9pPr marL="0" marR="0" indent="0" algn="ctr" defTabSz="584200" rtl="0" latinLnBrk="0">
        <a:lnSpc>
          <a:spcPct val="100000"/>
        </a:lnSpc>
        <a:spcBef>
          <a:spcPts val="0"/>
        </a:spcBef>
        <a:spcAft>
          <a:spcPts val="0"/>
        </a:spcAft>
        <a:buClrTx/>
        <a:buSzTx/>
        <a:buFontTx/>
        <a:buNone/>
        <a:tabLst/>
        <a:defRPr sz="4900" b="1" i="0" u="none" strike="noStrike" cap="none" spc="0" baseline="0">
          <a:ln>
            <a:noFill/>
          </a:ln>
          <a:solidFill>
            <a:srgbClr val="000000"/>
          </a:solidFill>
          <a:uFillTx/>
          <a:latin typeface="+mn-lt"/>
          <a:ea typeface="+mn-ea"/>
          <a:cs typeface="+mn-cs"/>
          <a:sym typeface="Helvetica"/>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Info@familjecentraler.se" TargetMode="External"/><Relationship Id="rId2" Type="http://schemas.openxmlformats.org/officeDocument/2006/relationships/hyperlink" Target="http://www.familjecentraler.se/" TargetMode="Externa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jpg"/><Relationship Id="rId4" Type="http://schemas.openxmlformats.org/officeDocument/2006/relationships/hyperlink" Target="http://utveckling.skane.se/utvecklingsomraden/folkhalsa-och-social-hallbarhet/familjecentral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201057" y="277586"/>
            <a:ext cx="10602686" cy="2699429"/>
          </a:xfrm>
          <a:prstGeom prst="rect">
            <a:avLst/>
          </a:prstGeom>
        </p:spPr>
        <p:txBody>
          <a:bodyPr>
            <a:normAutofit fontScale="90000"/>
          </a:bodyPr>
          <a:lstStyle/>
          <a:p>
            <a:r>
              <a:rPr lang="sv-SE" dirty="0"/>
              <a:t>Familjecentral som arena för föräldraskap och familjestöd</a:t>
            </a:r>
            <a:br>
              <a:rPr lang="sv-SE" dirty="0"/>
            </a:br>
            <a:br>
              <a:rPr lang="sv-SE" sz="2700" dirty="0"/>
            </a:br>
            <a:r>
              <a:rPr lang="sv-SE" sz="2700" b="0" dirty="0"/>
              <a:t>Varför ska samhället ge barn och föräldrar den service och det samlade stödet som finns tillgängligt på familjecentraler?</a:t>
            </a:r>
            <a:endParaRPr sz="2700" b="0"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314" y="3290309"/>
            <a:ext cx="4847772" cy="5671942"/>
          </a:xfrm>
          <a:prstGeom prst="rect">
            <a:avLst/>
          </a:prstGeom>
        </p:spPr>
      </p:pic>
      <p:pic>
        <p:nvPicPr>
          <p:cNvPr id="6" name="image01.jpg" descr="C:\Users\admin\Documents\GroupWise\bild.JPG">
            <a:extLst>
              <a:ext uri="{FF2B5EF4-FFF2-40B4-BE49-F238E27FC236}">
                <a16:creationId xmlns:a16="http://schemas.microsoft.com/office/drawing/2014/main" id="{3DAAA449-D29D-477F-8D57-D518CB36E21C}"/>
              </a:ext>
            </a:extLst>
          </p:cNvPr>
          <p:cNvPicPr/>
          <p:nvPr/>
        </p:nvPicPr>
        <p:blipFill>
          <a:blip r:embed="rId4" cstate="print">
            <a:extLst>
              <a:ext uri="{28A0092B-C50C-407E-A947-70E740481C1C}">
                <a14:useLocalDpi xmlns:a14="http://schemas.microsoft.com/office/drawing/2010/main" val="0"/>
              </a:ext>
            </a:extLst>
          </a:blip>
          <a:srcRect t="5600" b="-5600"/>
          <a:stretch>
            <a:fillRect/>
          </a:stretch>
        </p:blipFill>
        <p:spPr>
          <a:xfrm>
            <a:off x="10242278" y="7953601"/>
            <a:ext cx="2031365" cy="1190625"/>
          </a:xfrm>
          <a:prstGeom prst="rect">
            <a:avLst/>
          </a:prstGeom>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ctrTitle"/>
          </p:nvPr>
        </p:nvSpPr>
        <p:spPr>
          <a:xfrm>
            <a:off x="1270000" y="1179709"/>
            <a:ext cx="10464800" cy="1244669"/>
          </a:xfrm>
          <a:prstGeom prst="rect">
            <a:avLst/>
          </a:prstGeom>
        </p:spPr>
        <p:txBody>
          <a:bodyPr/>
          <a:lstStyle>
            <a:lvl1pPr>
              <a:defRPr sz="4400"/>
            </a:lvl1pPr>
          </a:lstStyle>
          <a:p>
            <a:r>
              <a:rPr dirty="0" err="1"/>
              <a:t>Kontakt</a:t>
            </a:r>
            <a:endParaRPr dirty="0"/>
          </a:p>
        </p:txBody>
      </p:sp>
      <p:sp>
        <p:nvSpPr>
          <p:cNvPr id="190" name="Shape 190"/>
          <p:cNvSpPr>
            <a:spLocks noGrp="1"/>
          </p:cNvSpPr>
          <p:nvPr>
            <p:ph type="subTitle" sz="half" idx="1"/>
          </p:nvPr>
        </p:nvSpPr>
        <p:spPr>
          <a:xfrm>
            <a:off x="1590039" y="3235104"/>
            <a:ext cx="9542417" cy="5796714"/>
          </a:xfrm>
          <a:prstGeom prst="rect">
            <a:avLst/>
          </a:prstGeom>
        </p:spPr>
        <p:txBody>
          <a:bodyPr>
            <a:normAutofit/>
          </a:bodyPr>
          <a:lstStyle/>
          <a:p>
            <a:pPr algn="l" defTabSz="914400">
              <a:lnSpc>
                <a:spcPct val="80000"/>
              </a:lnSpc>
              <a:spcBef>
                <a:spcPts val="600"/>
              </a:spcBef>
              <a:defRPr sz="2900" b="1">
                <a:latin typeface="Calibri"/>
                <a:ea typeface="Calibri"/>
                <a:cs typeface="Calibri"/>
                <a:sym typeface="Calibri"/>
              </a:defRPr>
            </a:pPr>
            <a:r>
              <a:rPr lang="sv-SE" sz="4000" dirty="0"/>
              <a:t>Föreningen För Familjecentralers Främjande</a:t>
            </a:r>
          </a:p>
          <a:p>
            <a:pPr algn="l" defTabSz="914400">
              <a:lnSpc>
                <a:spcPct val="80000"/>
              </a:lnSpc>
              <a:spcBef>
                <a:spcPts val="600"/>
              </a:spcBef>
              <a:defRPr sz="2900" b="1">
                <a:latin typeface="Calibri"/>
                <a:ea typeface="Calibri"/>
                <a:cs typeface="Calibri"/>
                <a:sym typeface="Calibri"/>
              </a:defRPr>
            </a:pPr>
            <a:endParaRPr lang="sv-SE" dirty="0"/>
          </a:p>
          <a:p>
            <a:pPr defTabSz="914400">
              <a:lnSpc>
                <a:spcPct val="80000"/>
              </a:lnSpc>
              <a:spcBef>
                <a:spcPts val="600"/>
              </a:spcBef>
              <a:defRPr sz="2900" b="1">
                <a:latin typeface="Calibri"/>
                <a:ea typeface="Calibri"/>
                <a:cs typeface="Calibri"/>
                <a:sym typeface="Calibri"/>
              </a:defRPr>
            </a:pPr>
            <a:r>
              <a:rPr lang="sv-SE" sz="4000" dirty="0"/>
              <a:t>FFFF</a:t>
            </a:r>
          </a:p>
          <a:p>
            <a:pPr algn="l" defTabSz="914400">
              <a:lnSpc>
                <a:spcPct val="80000"/>
              </a:lnSpc>
              <a:spcBef>
                <a:spcPts val="600"/>
              </a:spcBef>
              <a:defRPr sz="2900" b="1">
                <a:latin typeface="Calibri"/>
                <a:ea typeface="Calibri"/>
                <a:cs typeface="Calibri"/>
                <a:sym typeface="Calibri"/>
              </a:defRPr>
            </a:pPr>
            <a:endParaRPr lang="sv-SE" dirty="0"/>
          </a:p>
          <a:p>
            <a:pPr algn="l" defTabSz="914400">
              <a:lnSpc>
                <a:spcPct val="80000"/>
              </a:lnSpc>
              <a:spcBef>
                <a:spcPts val="600"/>
              </a:spcBef>
              <a:defRPr sz="2900" b="1">
                <a:latin typeface="Calibri"/>
                <a:ea typeface="Calibri"/>
                <a:cs typeface="Calibri"/>
                <a:sym typeface="Calibri"/>
              </a:defRPr>
            </a:pPr>
            <a:r>
              <a:rPr lang="sv-SE" dirty="0">
                <a:hlinkClick r:id="rId2"/>
              </a:rPr>
              <a:t>www.familjecentraler.se</a:t>
            </a:r>
            <a:r>
              <a:rPr lang="sv-SE" dirty="0"/>
              <a:t> </a:t>
            </a:r>
          </a:p>
          <a:p>
            <a:pPr algn="l" defTabSz="914400">
              <a:lnSpc>
                <a:spcPct val="80000"/>
              </a:lnSpc>
              <a:spcBef>
                <a:spcPts val="600"/>
              </a:spcBef>
              <a:defRPr sz="2900" b="1">
                <a:latin typeface="Calibri"/>
                <a:ea typeface="Calibri"/>
                <a:cs typeface="Calibri"/>
                <a:sym typeface="Calibri"/>
              </a:defRPr>
            </a:pPr>
            <a:endParaRPr lang="sv-SE" dirty="0"/>
          </a:p>
          <a:p>
            <a:pPr algn="l" defTabSz="914400">
              <a:lnSpc>
                <a:spcPct val="80000"/>
              </a:lnSpc>
              <a:spcBef>
                <a:spcPts val="600"/>
              </a:spcBef>
              <a:defRPr sz="2900" b="1">
                <a:latin typeface="Calibri"/>
                <a:ea typeface="Calibri"/>
                <a:cs typeface="Calibri"/>
                <a:sym typeface="Calibri"/>
              </a:defRPr>
            </a:pPr>
            <a:r>
              <a:rPr lang="sv-SE" dirty="0">
                <a:hlinkClick r:id="rId3"/>
              </a:rPr>
              <a:t>Info@familjecentraler.se</a:t>
            </a:r>
            <a:endParaRPr lang="sv-SE" dirty="0"/>
          </a:p>
          <a:p>
            <a:pPr algn="l" defTabSz="914400">
              <a:lnSpc>
                <a:spcPct val="80000"/>
              </a:lnSpc>
              <a:spcBef>
                <a:spcPts val="600"/>
              </a:spcBef>
              <a:defRPr sz="2900" b="1">
                <a:latin typeface="Calibri"/>
                <a:ea typeface="Calibri"/>
                <a:cs typeface="Calibri"/>
                <a:sym typeface="Calibri"/>
              </a:defRPr>
            </a:pPr>
            <a:endParaRPr lang="sv-SE" dirty="0"/>
          </a:p>
          <a:p>
            <a:pPr algn="l" defTabSz="914400">
              <a:lnSpc>
                <a:spcPct val="80000"/>
              </a:lnSpc>
              <a:spcBef>
                <a:spcPts val="600"/>
              </a:spcBef>
              <a:defRPr sz="2900" b="1">
                <a:latin typeface="Calibri"/>
                <a:ea typeface="Calibri"/>
                <a:cs typeface="Calibri"/>
                <a:sym typeface="Calibri"/>
              </a:defRPr>
            </a:pPr>
            <a:r>
              <a:rPr lang="sv-SE" dirty="0">
                <a:hlinkClick r:id="rId4"/>
              </a:rPr>
              <a:t>         @familjecentraler.se</a:t>
            </a:r>
          </a:p>
          <a:p>
            <a:pPr algn="l" defTabSz="914400">
              <a:lnSpc>
                <a:spcPct val="80000"/>
              </a:lnSpc>
              <a:spcBef>
                <a:spcPts val="600"/>
              </a:spcBef>
              <a:defRPr sz="2900" u="sng">
                <a:solidFill>
                  <a:srgbClr val="0000FF"/>
                </a:solidFill>
                <a:uFill>
                  <a:solidFill>
                    <a:srgbClr val="0000FF"/>
                  </a:solidFill>
                </a:uFill>
                <a:latin typeface="Calibri"/>
                <a:ea typeface="Calibri"/>
                <a:cs typeface="Calibri"/>
                <a:sym typeface="Calibri"/>
              </a:defRPr>
            </a:pPr>
            <a:endParaRPr dirty="0">
              <a:hlinkClick r:id="rId4"/>
            </a:endParaRPr>
          </a:p>
        </p:txBody>
      </p:sp>
      <p:pic>
        <p:nvPicPr>
          <p:cNvPr id="6" name="image01.jpg" descr="C:\Users\admin\Documents\GroupWise\bild.JPG">
            <a:extLst>
              <a:ext uri="{FF2B5EF4-FFF2-40B4-BE49-F238E27FC236}">
                <a16:creationId xmlns:a16="http://schemas.microsoft.com/office/drawing/2014/main" id="{7EC3B6BD-D9EE-49A0-ADCA-629AFA1091B0}"/>
              </a:ext>
            </a:extLst>
          </p:cNvPr>
          <p:cNvPicPr/>
          <p:nvPr/>
        </p:nvPicPr>
        <p:blipFill>
          <a:blip r:embed="rId5">
            <a:extLst>
              <a:ext uri="{28A0092B-C50C-407E-A947-70E740481C1C}">
                <a14:useLocalDpi xmlns:a14="http://schemas.microsoft.com/office/drawing/2010/main" val="0"/>
              </a:ext>
            </a:extLst>
          </a:blip>
          <a:srcRect t="5600" b="-5600"/>
          <a:stretch>
            <a:fillRect/>
          </a:stretch>
        </p:blipFill>
        <p:spPr>
          <a:xfrm>
            <a:off x="7808686" y="5617028"/>
            <a:ext cx="4079195" cy="3414789"/>
          </a:xfrm>
          <a:prstGeom prst="rect">
            <a:avLst/>
          </a:prstGeom>
          <a:ln/>
        </p:spPr>
      </p:pic>
      <p:pic>
        <p:nvPicPr>
          <p:cNvPr id="4104" name="Picture 8" descr="Bildresultat fÃ¶r instagram logo">
            <a:extLst>
              <a:ext uri="{FF2B5EF4-FFF2-40B4-BE49-F238E27FC236}">
                <a16:creationId xmlns:a16="http://schemas.microsoft.com/office/drawing/2014/main" id="{A6FFB1CA-C16E-477D-911B-275604ED0B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6721" y="6596184"/>
            <a:ext cx="951245" cy="951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ildresultat för samverkan">
            <a:extLst>
              <a:ext uri="{FF2B5EF4-FFF2-40B4-BE49-F238E27FC236}">
                <a16:creationId xmlns:a16="http://schemas.microsoft.com/office/drawing/2014/main" id="{479F273B-AD06-49CB-90F5-E3D5096C18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42" r="13595" b="-2"/>
          <a:stretch/>
        </p:blipFill>
        <p:spPr bwMode="auto">
          <a:xfrm>
            <a:off x="6926319" y="1462358"/>
            <a:ext cx="4949973" cy="5635126"/>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379142" y="1344232"/>
            <a:ext cx="6123258" cy="1413934"/>
          </a:xfrm>
        </p:spPr>
        <p:txBody>
          <a:bodyPr>
            <a:noAutofit/>
          </a:bodyPr>
          <a:lstStyle/>
          <a:p>
            <a:r>
              <a:rPr lang="sv-SE" sz="5400" dirty="0"/>
              <a:t>Vad är en familjecentral?</a:t>
            </a:r>
          </a:p>
        </p:txBody>
      </p:sp>
      <p:sp>
        <p:nvSpPr>
          <p:cNvPr id="3" name="Platshållare för innehåll 2"/>
          <p:cNvSpPr>
            <a:spLocks noGrp="1"/>
          </p:cNvSpPr>
          <p:nvPr>
            <p:ph idx="1"/>
          </p:nvPr>
        </p:nvSpPr>
        <p:spPr>
          <a:xfrm>
            <a:off x="379141" y="3382761"/>
            <a:ext cx="6547178" cy="6066265"/>
          </a:xfrm>
        </p:spPr>
        <p:txBody>
          <a:bodyPr anchor="t">
            <a:normAutofit fontScale="25000" lnSpcReduction="20000"/>
          </a:bodyPr>
          <a:lstStyle/>
          <a:p>
            <a:pPr marL="0" indent="0">
              <a:buNone/>
            </a:pPr>
            <a:endParaRPr lang="sv-SE" sz="1920" dirty="0"/>
          </a:p>
          <a:p>
            <a:pPr marL="0" indent="0">
              <a:buNone/>
            </a:pPr>
            <a:r>
              <a:rPr lang="sv-SE" sz="16000" dirty="0">
                <a:latin typeface="+mj-lt"/>
              </a:rPr>
              <a:t>En familjecentral innehåller:</a:t>
            </a:r>
          </a:p>
          <a:p>
            <a:pPr marL="0" indent="0">
              <a:buNone/>
            </a:pPr>
            <a:r>
              <a:rPr lang="sv-SE" sz="16000" dirty="0">
                <a:latin typeface="+mj-lt"/>
              </a:rPr>
              <a:t>Mödrahälsovård </a:t>
            </a:r>
          </a:p>
          <a:p>
            <a:pPr marL="0" indent="0">
              <a:buNone/>
            </a:pPr>
            <a:r>
              <a:rPr lang="sv-SE" sz="16000" dirty="0">
                <a:latin typeface="+mj-lt"/>
              </a:rPr>
              <a:t>Barnhälsovård</a:t>
            </a:r>
          </a:p>
          <a:p>
            <a:pPr marL="0" indent="0">
              <a:buNone/>
            </a:pPr>
            <a:r>
              <a:rPr lang="sv-SE" sz="16000" dirty="0">
                <a:latin typeface="+mj-lt"/>
              </a:rPr>
              <a:t>Öppen förskola</a:t>
            </a:r>
          </a:p>
          <a:p>
            <a:pPr marL="0" indent="0">
              <a:buNone/>
            </a:pPr>
            <a:r>
              <a:rPr lang="sv-SE" sz="16000" dirty="0">
                <a:latin typeface="+mj-lt"/>
              </a:rPr>
              <a:t>Förebyggande socialtjänst</a:t>
            </a:r>
          </a:p>
        </p:txBody>
      </p:sp>
      <p:pic>
        <p:nvPicPr>
          <p:cNvPr id="7" name="image01.jpg" descr="C:\Users\admin\Documents\GroupWise\bild.JPG">
            <a:extLst>
              <a:ext uri="{FF2B5EF4-FFF2-40B4-BE49-F238E27FC236}">
                <a16:creationId xmlns:a16="http://schemas.microsoft.com/office/drawing/2014/main" id="{A73D0896-3978-49E7-A0AB-DDCC8E4D8FF3}"/>
              </a:ext>
            </a:extLst>
          </p:cNvPr>
          <p:cNvPicPr/>
          <p:nvPr/>
        </p:nvPicPr>
        <p:blipFill>
          <a:blip r:embed="rId4" cstate="print">
            <a:extLst>
              <a:ext uri="{28A0092B-C50C-407E-A947-70E740481C1C}">
                <a14:useLocalDpi xmlns:a14="http://schemas.microsoft.com/office/drawing/2010/main" val="0"/>
              </a:ext>
            </a:extLst>
          </a:blip>
          <a:srcRect t="5600" b="-5600"/>
          <a:stretch>
            <a:fillRect/>
          </a:stretch>
        </p:blipFill>
        <p:spPr>
          <a:xfrm>
            <a:off x="9753601" y="7779657"/>
            <a:ext cx="2307454" cy="1669369"/>
          </a:xfrm>
          <a:prstGeom prst="rect">
            <a:avLst/>
          </a:prstGeom>
          <a:ln/>
        </p:spPr>
      </p:pic>
    </p:spTree>
    <p:extLst>
      <p:ext uri="{BB962C8B-B14F-4D97-AF65-F5344CB8AC3E}">
        <p14:creationId xmlns:p14="http://schemas.microsoft.com/office/powerpoint/2010/main" val="372365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5B647-CAA4-43A6-AFF3-E6291FBBB1CA}"/>
              </a:ext>
            </a:extLst>
          </p:cNvPr>
          <p:cNvSpPr>
            <a:spLocks noGrp="1"/>
          </p:cNvSpPr>
          <p:nvPr>
            <p:ph type="title"/>
          </p:nvPr>
        </p:nvSpPr>
        <p:spPr>
          <a:xfrm>
            <a:off x="4235904" y="639656"/>
            <a:ext cx="6821714" cy="8248256"/>
          </a:xfrm>
        </p:spPr>
        <p:txBody>
          <a:bodyPr>
            <a:normAutofit fontScale="90000"/>
          </a:bodyPr>
          <a:lstStyle/>
          <a:p>
            <a:pPr algn="l"/>
            <a:r>
              <a:rPr lang="sv-SE" sz="2000" dirty="0"/>
              <a:t>Norrbotten 						4</a:t>
            </a:r>
            <a:br>
              <a:rPr lang="sv-SE" sz="2000" dirty="0"/>
            </a:br>
            <a:r>
              <a:rPr lang="sv-SE" sz="2000" dirty="0"/>
              <a:t>Västerbotten 						14</a:t>
            </a:r>
            <a:br>
              <a:rPr lang="sv-SE" sz="2000" dirty="0"/>
            </a:br>
            <a:r>
              <a:rPr lang="sv-SE" sz="2000" dirty="0"/>
              <a:t>Västernorrland 						3 </a:t>
            </a:r>
            <a:br>
              <a:rPr lang="sv-SE" sz="2000" dirty="0"/>
            </a:br>
            <a:r>
              <a:rPr lang="sv-SE" sz="2000" dirty="0"/>
              <a:t>Jämtland-Härjedalen 					13</a:t>
            </a:r>
            <a:br>
              <a:rPr lang="sv-SE" sz="2000" dirty="0"/>
            </a:br>
            <a:r>
              <a:rPr lang="sv-SE" sz="2000" dirty="0"/>
              <a:t>Gävleborg							11</a:t>
            </a:r>
            <a:br>
              <a:rPr lang="sv-SE" sz="2000" dirty="0"/>
            </a:br>
            <a:r>
              <a:rPr lang="sv-SE" sz="2000" dirty="0"/>
              <a:t>Dalarna 							9</a:t>
            </a:r>
            <a:br>
              <a:rPr lang="sv-SE" sz="2000" dirty="0"/>
            </a:br>
            <a:r>
              <a:rPr lang="sv-SE" sz="2000" dirty="0"/>
              <a:t>Uppland 							13</a:t>
            </a:r>
            <a:br>
              <a:rPr lang="sv-SE" sz="2000" dirty="0"/>
            </a:br>
            <a:r>
              <a:rPr lang="sv-SE" sz="2000" dirty="0"/>
              <a:t>Värmland 							11</a:t>
            </a:r>
            <a:br>
              <a:rPr lang="sv-SE" sz="2000" dirty="0"/>
            </a:br>
            <a:r>
              <a:rPr lang="sv-SE" sz="2000" dirty="0"/>
              <a:t>Örebro 							17</a:t>
            </a:r>
            <a:br>
              <a:rPr lang="sv-SE" sz="2000" dirty="0"/>
            </a:br>
            <a:r>
              <a:rPr lang="sv-SE" sz="2000" dirty="0"/>
              <a:t>Stockholm Nordväst/Norra 			15</a:t>
            </a:r>
            <a:br>
              <a:rPr lang="sv-SE" sz="2000" dirty="0"/>
            </a:br>
            <a:r>
              <a:rPr lang="sv-SE" sz="2000" dirty="0"/>
              <a:t>Södra Stor Stockholm 				10</a:t>
            </a:r>
            <a:br>
              <a:rPr lang="sv-SE" sz="2000" dirty="0"/>
            </a:br>
            <a:r>
              <a:rPr lang="sv-SE" sz="2000" dirty="0"/>
              <a:t>Sörmland 							9</a:t>
            </a:r>
            <a:br>
              <a:rPr lang="sv-SE" sz="2000" dirty="0"/>
            </a:br>
            <a:r>
              <a:rPr lang="sv-SE" sz="2000" dirty="0"/>
              <a:t>Östergötland 						23</a:t>
            </a:r>
            <a:br>
              <a:rPr lang="sv-SE" sz="2000" dirty="0"/>
            </a:br>
            <a:r>
              <a:rPr lang="sv-SE" sz="2000" dirty="0"/>
              <a:t>Sjuhärad 							9</a:t>
            </a:r>
            <a:br>
              <a:rPr lang="sv-SE" sz="2000" dirty="0"/>
            </a:br>
            <a:r>
              <a:rPr lang="sv-SE" sz="2000" dirty="0"/>
              <a:t>Skaraborg 						14</a:t>
            </a:r>
            <a:br>
              <a:rPr lang="sv-SE" sz="2000" dirty="0"/>
            </a:br>
            <a:r>
              <a:rPr lang="sv-SE" sz="2000" dirty="0"/>
              <a:t>Fyrbodal 							8</a:t>
            </a:r>
            <a:br>
              <a:rPr lang="sv-SE" sz="2000" dirty="0"/>
            </a:br>
            <a:r>
              <a:rPr lang="sv-SE" sz="2000" dirty="0"/>
              <a:t>Göteborg 							8</a:t>
            </a:r>
            <a:br>
              <a:rPr lang="sv-SE" sz="2000" dirty="0"/>
            </a:br>
            <a:r>
              <a:rPr lang="sv-SE" sz="2000" dirty="0"/>
              <a:t>Kalmar 							11</a:t>
            </a:r>
            <a:br>
              <a:rPr lang="sv-SE" sz="2000" dirty="0"/>
            </a:br>
            <a:r>
              <a:rPr lang="sv-SE" sz="2000" dirty="0"/>
              <a:t>Jönköping 						21 </a:t>
            </a:r>
            <a:br>
              <a:rPr lang="sv-SE" sz="2000" dirty="0"/>
            </a:br>
            <a:r>
              <a:rPr lang="sv-SE" sz="2000" dirty="0"/>
              <a:t>Halland 							5</a:t>
            </a:r>
            <a:br>
              <a:rPr lang="sv-SE" sz="2000" dirty="0"/>
            </a:br>
            <a:r>
              <a:rPr lang="sv-SE" sz="2000" dirty="0"/>
              <a:t>Kronoberg 						7</a:t>
            </a:r>
            <a:br>
              <a:rPr lang="sv-SE" sz="2000" dirty="0"/>
            </a:br>
            <a:r>
              <a:rPr lang="sv-SE" sz="2000" dirty="0"/>
              <a:t>Skåne 							30</a:t>
            </a:r>
            <a:br>
              <a:rPr lang="sv-SE" sz="2000" dirty="0"/>
            </a:br>
            <a:br>
              <a:rPr lang="sv-SE" sz="2000" dirty="0"/>
            </a:br>
            <a:br>
              <a:rPr lang="sv-SE" sz="2000" dirty="0"/>
            </a:br>
            <a:br>
              <a:rPr lang="sv-SE" sz="2000" dirty="0"/>
            </a:br>
            <a:r>
              <a:rPr lang="sv-SE" sz="2000" dirty="0"/>
              <a:t>Totalt </a:t>
            </a:r>
            <a:r>
              <a:rPr lang="sv-SE" sz="4000" dirty="0"/>
              <a:t>265 </a:t>
            </a:r>
            <a:r>
              <a:rPr lang="sv-SE" sz="2000" dirty="0"/>
              <a:t>familjecentraler och familjecentralsliknande verksamheter i hela landet</a:t>
            </a:r>
          </a:p>
        </p:txBody>
      </p:sp>
      <p:pic>
        <p:nvPicPr>
          <p:cNvPr id="3" name="image01.jpg" descr="C:\Users\admin\Documents\GroupWise\bild.JPG">
            <a:extLst>
              <a:ext uri="{FF2B5EF4-FFF2-40B4-BE49-F238E27FC236}">
                <a16:creationId xmlns:a16="http://schemas.microsoft.com/office/drawing/2014/main" id="{725B9EA8-AFC9-4CCC-8912-55C589096D90}"/>
              </a:ext>
            </a:extLst>
          </p:cNvPr>
          <p:cNvPicPr/>
          <p:nvPr/>
        </p:nvPicPr>
        <p:blipFill>
          <a:blip r:embed="rId2" cstate="print">
            <a:extLst>
              <a:ext uri="{28A0092B-C50C-407E-A947-70E740481C1C}">
                <a14:useLocalDpi xmlns:a14="http://schemas.microsoft.com/office/drawing/2010/main" val="0"/>
              </a:ext>
            </a:extLst>
          </a:blip>
          <a:srcRect t="5600" b="-5600"/>
          <a:stretch>
            <a:fillRect/>
          </a:stretch>
        </p:blipFill>
        <p:spPr>
          <a:xfrm>
            <a:off x="10687051" y="7363504"/>
            <a:ext cx="1997528" cy="2032908"/>
          </a:xfrm>
          <a:prstGeom prst="rect">
            <a:avLst/>
          </a:prstGeom>
          <a:ln/>
        </p:spPr>
      </p:pic>
      <p:pic>
        <p:nvPicPr>
          <p:cNvPr id="3074" name="Picture 2" descr="Bildresultat fÃ¶r sverige karta">
            <a:extLst>
              <a:ext uri="{FF2B5EF4-FFF2-40B4-BE49-F238E27FC236}">
                <a16:creationId xmlns:a16="http://schemas.microsoft.com/office/drawing/2014/main" id="{11AB2E84-EC38-4A0D-A25F-1071B461A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35" y="639656"/>
            <a:ext cx="3440565" cy="80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3668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713" y="914897"/>
            <a:ext cx="6034352" cy="7060252"/>
          </a:xfrm>
          <a:prstGeom prst="rect">
            <a:avLst/>
          </a:prstGeom>
        </p:spPr>
      </p:pic>
      <p:pic>
        <p:nvPicPr>
          <p:cNvPr id="6" name="image01.jpg" descr="C:\Users\admin\Documents\GroupWise\bild.JPG">
            <a:extLst>
              <a:ext uri="{FF2B5EF4-FFF2-40B4-BE49-F238E27FC236}">
                <a16:creationId xmlns:a16="http://schemas.microsoft.com/office/drawing/2014/main" id="{70FB4A03-0D18-4E01-B92A-4311E120F866}"/>
              </a:ext>
            </a:extLst>
          </p:cNvPr>
          <p:cNvPicPr/>
          <p:nvPr/>
        </p:nvPicPr>
        <p:blipFill>
          <a:blip r:embed="rId4" cstate="print">
            <a:extLst>
              <a:ext uri="{28A0092B-C50C-407E-A947-70E740481C1C}">
                <a14:useLocalDpi xmlns:a14="http://schemas.microsoft.com/office/drawing/2010/main" val="0"/>
              </a:ext>
            </a:extLst>
          </a:blip>
          <a:srcRect t="5600" b="-5600"/>
          <a:stretch>
            <a:fillRect/>
          </a:stretch>
        </p:blipFill>
        <p:spPr>
          <a:xfrm>
            <a:off x="9411629" y="6891454"/>
            <a:ext cx="2896485" cy="2457817"/>
          </a:xfrm>
          <a:prstGeom prst="rect">
            <a:avLst/>
          </a:prstGeom>
          <a:ln/>
        </p:spPr>
      </p:pic>
      <p:sp>
        <p:nvSpPr>
          <p:cNvPr id="4" name="textruta 3">
            <a:extLst>
              <a:ext uri="{FF2B5EF4-FFF2-40B4-BE49-F238E27FC236}">
                <a16:creationId xmlns:a16="http://schemas.microsoft.com/office/drawing/2014/main" id="{B14EF502-4D50-47A1-8467-92D4ACC3B9C7}"/>
              </a:ext>
            </a:extLst>
          </p:cNvPr>
          <p:cNvSpPr txBox="1"/>
          <p:nvPr/>
        </p:nvSpPr>
        <p:spPr>
          <a:xfrm rot="20779907">
            <a:off x="1644251" y="1265490"/>
            <a:ext cx="495114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0000"/>
                </a:solidFill>
                <a:effectLst/>
                <a:uFillTx/>
                <a:latin typeface="Helvetica Light"/>
                <a:ea typeface="Helvetica Light"/>
                <a:cs typeface="Helvetica Light"/>
                <a:sym typeface="Helvetica Light"/>
              </a:rPr>
              <a:t>MERVÄRDE!</a:t>
            </a:r>
          </a:p>
        </p:txBody>
      </p:sp>
    </p:spTree>
    <p:extLst>
      <p:ext uri="{BB962C8B-B14F-4D97-AF65-F5344CB8AC3E}">
        <p14:creationId xmlns:p14="http://schemas.microsoft.com/office/powerpoint/2010/main" val="104463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ctrTitle"/>
          </p:nvPr>
        </p:nvSpPr>
        <p:spPr>
          <a:xfrm>
            <a:off x="1270000" y="423351"/>
            <a:ext cx="10464800" cy="1353545"/>
          </a:xfrm>
          <a:prstGeom prst="rect">
            <a:avLst/>
          </a:prstGeom>
        </p:spPr>
        <p:txBody>
          <a:bodyPr>
            <a:normAutofit/>
          </a:bodyPr>
          <a:lstStyle>
            <a:lvl1pPr defTabSz="914400">
              <a:defRPr sz="4400">
                <a:latin typeface="Calibri"/>
                <a:ea typeface="Calibri"/>
                <a:cs typeface="Calibri"/>
                <a:sym typeface="Calibri"/>
              </a:defRPr>
            </a:lvl1pPr>
          </a:lstStyle>
          <a:p>
            <a:r>
              <a:rPr sz="5400" dirty="0" err="1"/>
              <a:t>Syfte</a:t>
            </a:r>
            <a:r>
              <a:rPr sz="5400" dirty="0"/>
              <a:t> med </a:t>
            </a:r>
            <a:r>
              <a:rPr sz="5400" dirty="0" err="1"/>
              <a:t>familjecentral</a:t>
            </a:r>
            <a:r>
              <a:rPr sz="5400" dirty="0"/>
              <a:t>?</a:t>
            </a:r>
          </a:p>
        </p:txBody>
      </p:sp>
      <p:sp>
        <p:nvSpPr>
          <p:cNvPr id="135" name="Shape 135"/>
          <p:cNvSpPr>
            <a:spLocks noGrp="1"/>
          </p:cNvSpPr>
          <p:nvPr>
            <p:ph type="subTitle" idx="1"/>
          </p:nvPr>
        </p:nvSpPr>
        <p:spPr>
          <a:xfrm>
            <a:off x="356839" y="2043113"/>
            <a:ext cx="8887175" cy="7287136"/>
          </a:xfrm>
          <a:prstGeom prst="rect">
            <a:avLst/>
          </a:prstGeom>
        </p:spPr>
        <p:txBody>
          <a:bodyPr>
            <a:normAutofit fontScale="92500" lnSpcReduction="10000"/>
          </a:bodyPr>
          <a:lstStyle>
            <a:lvl1pPr algn="l" defTabSz="914400">
              <a:defRPr sz="2900">
                <a:latin typeface="Calibri"/>
                <a:ea typeface="Calibri"/>
                <a:cs typeface="Calibri"/>
                <a:sym typeface="Calibri"/>
              </a:defRPr>
            </a:lvl1pPr>
          </a:lstStyle>
          <a:p>
            <a:endParaRPr lang="sv-SE" sz="3200" dirty="0">
              <a:latin typeface="Calibri" panose="020F0502020204030204" pitchFamily="34" charset="0"/>
            </a:endParaRPr>
          </a:p>
          <a:p>
            <a:r>
              <a:rPr lang="sv-SE" sz="4300" dirty="0">
                <a:latin typeface="Calibri" panose="020F0502020204030204" pitchFamily="34" charset="0"/>
              </a:rPr>
              <a:t>- Erbjuda </a:t>
            </a:r>
            <a:r>
              <a:rPr sz="4300" dirty="0" err="1">
                <a:latin typeface="Calibri" panose="020F0502020204030204" pitchFamily="34" charset="0"/>
              </a:rPr>
              <a:t>en</a:t>
            </a:r>
            <a:r>
              <a:rPr sz="4300" dirty="0">
                <a:latin typeface="Calibri" panose="020F0502020204030204" pitchFamily="34" charset="0"/>
              </a:rPr>
              <a:t> </a:t>
            </a:r>
            <a:r>
              <a:rPr sz="4300" dirty="0" err="1">
                <a:latin typeface="Calibri" panose="020F0502020204030204" pitchFamily="34" charset="0"/>
              </a:rPr>
              <a:t>mötesplats</a:t>
            </a:r>
            <a:endParaRPr lang="sv-SE" sz="4300" dirty="0">
              <a:latin typeface="Calibri" panose="020F0502020204030204" pitchFamily="34" charset="0"/>
            </a:endParaRPr>
          </a:p>
          <a:p>
            <a:r>
              <a:rPr lang="sv-SE" sz="4300" dirty="0">
                <a:latin typeface="Calibri" panose="020F0502020204030204" pitchFamily="34" charset="0"/>
              </a:rPr>
              <a:t>- Ha ett </a:t>
            </a:r>
            <a:r>
              <a:rPr sz="4300" dirty="0" err="1">
                <a:latin typeface="Calibri" panose="020F0502020204030204" pitchFamily="34" charset="0"/>
              </a:rPr>
              <a:t>samlat</a:t>
            </a:r>
            <a:r>
              <a:rPr sz="4300" dirty="0">
                <a:latin typeface="Calibri" panose="020F0502020204030204" pitchFamily="34" charset="0"/>
              </a:rPr>
              <a:t> </a:t>
            </a:r>
            <a:r>
              <a:rPr sz="4300" dirty="0" err="1">
                <a:latin typeface="Calibri" panose="020F0502020204030204" pitchFamily="34" charset="0"/>
              </a:rPr>
              <a:t>och</a:t>
            </a:r>
            <a:r>
              <a:rPr sz="4300" dirty="0">
                <a:latin typeface="Calibri" panose="020F0502020204030204" pitchFamily="34" charset="0"/>
              </a:rPr>
              <a:t> </a:t>
            </a:r>
            <a:r>
              <a:rPr sz="4300" dirty="0" err="1">
                <a:latin typeface="Calibri" panose="020F0502020204030204" pitchFamily="34" charset="0"/>
              </a:rPr>
              <a:t>lättillgängligt</a:t>
            </a:r>
            <a:r>
              <a:rPr sz="4300" dirty="0">
                <a:latin typeface="Calibri" panose="020F0502020204030204" pitchFamily="34" charset="0"/>
              </a:rPr>
              <a:t> </a:t>
            </a:r>
            <a:r>
              <a:rPr sz="4300" dirty="0" err="1">
                <a:latin typeface="Calibri" panose="020F0502020204030204" pitchFamily="34" charset="0"/>
              </a:rPr>
              <a:t>stöd</a:t>
            </a:r>
            <a:r>
              <a:rPr sz="4300" dirty="0">
                <a:latin typeface="Calibri" panose="020F0502020204030204" pitchFamily="34" charset="0"/>
              </a:rPr>
              <a:t>  </a:t>
            </a:r>
            <a:endParaRPr lang="sv-SE" sz="4300" dirty="0">
              <a:latin typeface="Calibri" panose="020F0502020204030204" pitchFamily="34" charset="0"/>
            </a:endParaRPr>
          </a:p>
          <a:p>
            <a:r>
              <a:rPr lang="sv-SE" sz="4300" dirty="0">
                <a:latin typeface="Calibri" panose="020F0502020204030204" pitchFamily="34" charset="0"/>
              </a:rPr>
              <a:t>- Sätta </a:t>
            </a:r>
            <a:r>
              <a:rPr sz="4300" dirty="0" err="1">
                <a:latin typeface="Calibri" panose="020F0502020204030204" pitchFamily="34" charset="0"/>
              </a:rPr>
              <a:t>barnets</a:t>
            </a:r>
            <a:r>
              <a:rPr sz="4300" dirty="0">
                <a:latin typeface="Calibri" panose="020F0502020204030204" pitchFamily="34" charset="0"/>
              </a:rPr>
              <a:t> </a:t>
            </a:r>
            <a:r>
              <a:rPr sz="4300" dirty="0" err="1">
                <a:latin typeface="Calibri" panose="020F0502020204030204" pitchFamily="34" charset="0"/>
              </a:rPr>
              <a:t>och</a:t>
            </a:r>
            <a:r>
              <a:rPr sz="4300" dirty="0">
                <a:latin typeface="Calibri" panose="020F0502020204030204" pitchFamily="34" charset="0"/>
              </a:rPr>
              <a:t> </a:t>
            </a:r>
            <a:r>
              <a:rPr sz="4300" dirty="0" err="1">
                <a:latin typeface="Calibri" panose="020F0502020204030204" pitchFamily="34" charset="0"/>
              </a:rPr>
              <a:t>familjens</a:t>
            </a:r>
            <a:r>
              <a:rPr sz="4300" dirty="0">
                <a:latin typeface="Calibri" panose="020F0502020204030204" pitchFamily="34" charset="0"/>
              </a:rPr>
              <a:t> </a:t>
            </a:r>
            <a:r>
              <a:rPr sz="4300" dirty="0" err="1">
                <a:latin typeface="Calibri" panose="020F0502020204030204" pitchFamily="34" charset="0"/>
              </a:rPr>
              <a:t>bästa</a:t>
            </a:r>
            <a:r>
              <a:rPr sz="4300" dirty="0">
                <a:latin typeface="Calibri" panose="020F0502020204030204" pitchFamily="34" charset="0"/>
              </a:rPr>
              <a:t> i</a:t>
            </a:r>
            <a:br>
              <a:rPr lang="sv-SE" sz="4300" dirty="0">
                <a:latin typeface="Calibri" panose="020F0502020204030204" pitchFamily="34" charset="0"/>
              </a:rPr>
            </a:br>
            <a:r>
              <a:rPr lang="sv-SE" sz="4300" dirty="0">
                <a:latin typeface="Calibri" panose="020F0502020204030204" pitchFamily="34" charset="0"/>
              </a:rPr>
              <a:t> </a:t>
            </a:r>
            <a:r>
              <a:rPr sz="4300" dirty="0">
                <a:latin typeface="Calibri" panose="020F0502020204030204" pitchFamily="34" charset="0"/>
              </a:rPr>
              <a:t> centrum.</a:t>
            </a:r>
            <a:endParaRPr lang="sv-SE" sz="4300" dirty="0">
              <a:latin typeface="Calibri" panose="020F0502020204030204" pitchFamily="34" charset="0"/>
            </a:endParaRPr>
          </a:p>
          <a:p>
            <a:endParaRPr lang="sv-SE" sz="4300" dirty="0">
              <a:latin typeface="Calibri" panose="020F0502020204030204" pitchFamily="34" charset="0"/>
            </a:endParaRPr>
          </a:p>
          <a:p>
            <a:endParaRPr lang="sv-SE" sz="4300" dirty="0">
              <a:latin typeface="Calibri" panose="020F0502020204030204" pitchFamily="34" charset="0"/>
            </a:endParaRPr>
          </a:p>
          <a:p>
            <a:endParaRPr lang="sv-SE" sz="4300" b="1" dirty="0">
              <a:latin typeface="Calibri" panose="020F0502020204030204" pitchFamily="34" charset="0"/>
            </a:endParaRPr>
          </a:p>
          <a:p>
            <a:r>
              <a:rPr lang="sv-SE" sz="4300" b="1" dirty="0">
                <a:latin typeface="Calibri" panose="020F0502020204030204" pitchFamily="34" charset="0"/>
              </a:rPr>
              <a:t>EN</a:t>
            </a:r>
            <a:r>
              <a:rPr lang="sv-SE" sz="4300" dirty="0">
                <a:latin typeface="Calibri" panose="020F0502020204030204" pitchFamily="34" charset="0"/>
              </a:rPr>
              <a:t> väg till hjälp på rätt nivå för familjen som alltid ska uppleva att de kommit rätt med sina frågor.</a:t>
            </a:r>
            <a:br>
              <a:rPr lang="sv-SE" dirty="0">
                <a:latin typeface="Calibri" panose="020F0502020204030204" pitchFamily="34" charset="0"/>
              </a:rPr>
            </a:br>
            <a:br>
              <a:rPr lang="sv-SE" dirty="0">
                <a:latin typeface="Calibri" panose="020F0502020204030204" pitchFamily="34" charset="0"/>
              </a:rPr>
            </a:br>
            <a:endParaRPr dirty="0">
              <a:latin typeface="Calibri" panose="020F0502020204030204" pitchFamily="34" charset="0"/>
            </a:endParaRPr>
          </a:p>
        </p:txBody>
      </p:sp>
      <p:pic>
        <p:nvPicPr>
          <p:cNvPr id="6" name="image01.jpg" descr="C:\Users\admin\Documents\GroupWise\bild.JPG">
            <a:extLst>
              <a:ext uri="{FF2B5EF4-FFF2-40B4-BE49-F238E27FC236}">
                <a16:creationId xmlns:a16="http://schemas.microsoft.com/office/drawing/2014/main" id="{8FE11226-E7B4-4D11-BA8D-2F977727FF29}"/>
              </a:ext>
            </a:extLst>
          </p:cNvPr>
          <p:cNvPicPr/>
          <p:nvPr/>
        </p:nvPicPr>
        <p:blipFill>
          <a:blip r:embed="rId3" cstate="print">
            <a:extLst>
              <a:ext uri="{28A0092B-C50C-407E-A947-70E740481C1C}">
                <a14:useLocalDpi xmlns:a14="http://schemas.microsoft.com/office/drawing/2010/main" val="0"/>
              </a:ext>
            </a:extLst>
          </a:blip>
          <a:srcRect t="5600" b="-5600"/>
          <a:stretch>
            <a:fillRect/>
          </a:stretch>
        </p:blipFill>
        <p:spPr>
          <a:xfrm>
            <a:off x="10058400" y="7707086"/>
            <a:ext cx="2249714" cy="1642185"/>
          </a:xfrm>
          <a:prstGeom prst="rect">
            <a:avLst/>
          </a:prstGeom>
          <a:ln/>
        </p:spPr>
      </p:pic>
      <p:pic>
        <p:nvPicPr>
          <p:cNvPr id="1028" name="Picture 4" descr="Bildresultat fÃ¶r en vÃ¤g in">
            <a:extLst>
              <a:ext uri="{FF2B5EF4-FFF2-40B4-BE49-F238E27FC236}">
                <a16:creationId xmlns:a16="http://schemas.microsoft.com/office/drawing/2014/main" id="{65E29B19-803B-42EE-8965-BC846C6C1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044" y="2150615"/>
            <a:ext cx="3857138" cy="45401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ctrTitle"/>
          </p:nvPr>
        </p:nvSpPr>
        <p:spPr>
          <a:xfrm>
            <a:off x="1270000" y="745986"/>
            <a:ext cx="10464800" cy="1284051"/>
          </a:xfrm>
          <a:prstGeom prst="rect">
            <a:avLst/>
          </a:prstGeom>
        </p:spPr>
        <p:txBody>
          <a:bodyPr>
            <a:noAutofit/>
          </a:bodyPr>
          <a:lstStyle>
            <a:lvl1pPr defTabSz="914400">
              <a:defRPr sz="4400">
                <a:latin typeface="Calibri"/>
                <a:ea typeface="Calibri"/>
                <a:cs typeface="Calibri"/>
                <a:sym typeface="Calibri"/>
              </a:defRPr>
            </a:lvl1pPr>
          </a:lstStyle>
          <a:p>
            <a:pPr algn="l"/>
            <a:r>
              <a:rPr lang="sv-SE" sz="4800" dirty="0"/>
              <a:t>Familjecentralen verkar hälsofrämjande och förebyggande  genom att</a:t>
            </a:r>
          </a:p>
        </p:txBody>
      </p:sp>
      <p:sp>
        <p:nvSpPr>
          <p:cNvPr id="140" name="Shape 140"/>
          <p:cNvSpPr>
            <a:spLocks noGrp="1"/>
          </p:cNvSpPr>
          <p:nvPr>
            <p:ph type="subTitle" sz="half" idx="1"/>
          </p:nvPr>
        </p:nvSpPr>
        <p:spPr>
          <a:xfrm>
            <a:off x="320676" y="2615775"/>
            <a:ext cx="11029950" cy="6684342"/>
          </a:xfrm>
          <a:prstGeom prst="rect">
            <a:avLst/>
          </a:prstGeom>
          <a:ln w="76200">
            <a:solidFill>
              <a:srgbClr val="FF0000"/>
            </a:solidFill>
          </a:ln>
        </p:spPr>
        <p:txBody>
          <a:bodyPr>
            <a:noAutofit/>
          </a:bodyPr>
          <a:lstStyle/>
          <a:p>
            <a:pPr algn="l" defTabSz="914400">
              <a:spcBef>
                <a:spcPts val="700"/>
              </a:spcBef>
              <a:buSzPct val="100000"/>
              <a:defRPr sz="2900">
                <a:latin typeface="Calibri"/>
                <a:ea typeface="Calibri"/>
                <a:cs typeface="Calibri"/>
                <a:sym typeface="Calibri"/>
              </a:defRPr>
            </a:pPr>
            <a:endParaRPr lang="sv-SE" sz="4000" dirty="0"/>
          </a:p>
          <a:p>
            <a:pPr marL="342899" indent="-342899" algn="l" defTabSz="914400">
              <a:spcBef>
                <a:spcPts val="700"/>
              </a:spcBef>
              <a:buSzPct val="100000"/>
              <a:buFont typeface="Arial"/>
              <a:buChar char="•"/>
              <a:defRPr sz="2900">
                <a:latin typeface="Calibri"/>
                <a:ea typeface="Calibri"/>
                <a:cs typeface="Calibri"/>
                <a:sym typeface="Calibri"/>
              </a:defRPr>
            </a:pPr>
            <a:r>
              <a:rPr lang="sv-SE" sz="4000" dirty="0"/>
              <a:t>finnas tillgänglig som nära mötesplats </a:t>
            </a:r>
          </a:p>
          <a:p>
            <a:pPr marL="342899" indent="-342899" algn="l" defTabSz="914400">
              <a:spcBef>
                <a:spcPts val="700"/>
              </a:spcBef>
              <a:buSzPct val="100000"/>
              <a:buFont typeface="Arial"/>
              <a:buChar char="•"/>
              <a:defRPr sz="2900">
                <a:latin typeface="Calibri"/>
                <a:ea typeface="Calibri"/>
                <a:cs typeface="Calibri"/>
                <a:sym typeface="Calibri"/>
              </a:defRPr>
            </a:pPr>
            <a:r>
              <a:rPr lang="sv-SE" sz="4000" dirty="0"/>
              <a:t>stärka det sociala nätverket runt barn och föräldrar</a:t>
            </a:r>
          </a:p>
          <a:p>
            <a:pPr marL="342899" indent="-342899" algn="l" defTabSz="914400">
              <a:spcBef>
                <a:spcPts val="700"/>
              </a:spcBef>
              <a:buSzPct val="100000"/>
              <a:buFont typeface="Arial"/>
              <a:buChar char="•"/>
              <a:defRPr sz="2900">
                <a:latin typeface="Calibri"/>
                <a:ea typeface="Calibri"/>
                <a:cs typeface="Calibri"/>
                <a:sym typeface="Calibri"/>
              </a:defRPr>
            </a:pPr>
            <a:r>
              <a:rPr lang="sv-SE" sz="4000" dirty="0"/>
              <a:t>skapa arbetsformer där föräldrar och barn är delaktiga </a:t>
            </a:r>
          </a:p>
          <a:p>
            <a:pPr marL="342899" indent="-342899" algn="l" defTabSz="914400">
              <a:spcBef>
                <a:spcPts val="700"/>
              </a:spcBef>
              <a:buSzPct val="100000"/>
              <a:buFont typeface="Arial"/>
              <a:buChar char="•"/>
              <a:defRPr sz="2900">
                <a:latin typeface="Calibri"/>
                <a:ea typeface="Calibri"/>
                <a:cs typeface="Calibri"/>
                <a:sym typeface="Calibri"/>
              </a:defRPr>
            </a:pPr>
            <a:r>
              <a:rPr lang="sv-SE" sz="4000" dirty="0"/>
              <a:t>erbjuda lättillgängligt stöd </a:t>
            </a:r>
          </a:p>
          <a:p>
            <a:pPr marL="342899" indent="-342899" algn="l" defTabSz="914400">
              <a:spcBef>
                <a:spcPts val="700"/>
              </a:spcBef>
              <a:buSzPct val="100000"/>
              <a:buFont typeface="Arial"/>
              <a:buChar char="•"/>
              <a:defRPr sz="2900">
                <a:latin typeface="Calibri"/>
                <a:ea typeface="Calibri"/>
                <a:cs typeface="Calibri"/>
                <a:sym typeface="Calibri"/>
              </a:defRPr>
            </a:pPr>
            <a:r>
              <a:rPr lang="sv-SE" sz="4000" dirty="0"/>
              <a:t>vara ett kunskaps- och informationscentrum</a:t>
            </a:r>
          </a:p>
          <a:p>
            <a:pPr marL="342899" indent="-342899" algn="l" defTabSz="914400">
              <a:spcBef>
                <a:spcPts val="700"/>
              </a:spcBef>
              <a:buSzPct val="100000"/>
              <a:buFont typeface="Arial"/>
              <a:buChar char="•"/>
              <a:defRPr sz="2900">
                <a:latin typeface="Calibri"/>
                <a:ea typeface="Calibri"/>
                <a:cs typeface="Calibri"/>
                <a:sym typeface="Calibri"/>
              </a:defRPr>
            </a:pPr>
            <a:r>
              <a:rPr lang="sv-SE" sz="4000" dirty="0"/>
              <a:t>utveckla god service</a:t>
            </a:r>
          </a:p>
          <a:p>
            <a:pPr marL="342899" indent="-342899" algn="l" defTabSz="914400">
              <a:spcBef>
                <a:spcPts val="700"/>
              </a:spcBef>
              <a:buSzPct val="100000"/>
              <a:buFont typeface="Arial"/>
              <a:buChar char="•"/>
              <a:defRPr sz="2900">
                <a:latin typeface="Calibri"/>
                <a:ea typeface="Calibri"/>
                <a:cs typeface="Calibri"/>
                <a:sym typeface="Calibri"/>
              </a:defRPr>
            </a:pPr>
            <a:endParaRPr lang="sv-SE" dirty="0"/>
          </a:p>
          <a:p>
            <a:pPr marL="342899" indent="-342899" algn="l" defTabSz="914400">
              <a:spcBef>
                <a:spcPts val="700"/>
              </a:spcBef>
              <a:buSzPct val="100000"/>
              <a:buFont typeface="Arial"/>
              <a:buChar char="•"/>
              <a:defRPr sz="2900">
                <a:latin typeface="Calibri"/>
                <a:ea typeface="Calibri"/>
                <a:cs typeface="Calibri"/>
                <a:sym typeface="Calibri"/>
              </a:defRPr>
            </a:pPr>
            <a:endParaRPr lang="sv-SE" dirty="0"/>
          </a:p>
          <a:p>
            <a:pPr algn="l" defTabSz="914400">
              <a:spcBef>
                <a:spcPts val="700"/>
              </a:spcBef>
              <a:buSzPct val="100000"/>
              <a:defRPr sz="2900">
                <a:latin typeface="Calibri"/>
                <a:ea typeface="Calibri"/>
                <a:cs typeface="Calibri"/>
                <a:sym typeface="Calibri"/>
              </a:defRPr>
            </a:pPr>
            <a:endParaRPr lang="sv-SE" dirty="0">
              <a:solidFill>
                <a:srgbClr val="FF0000"/>
              </a:solidFill>
            </a:endParaRPr>
          </a:p>
        </p:txBody>
      </p:sp>
      <p:pic>
        <p:nvPicPr>
          <p:cNvPr id="7" name="image01.jpg" descr="C:\Users\admin\Documents\GroupWise\bild.JPG">
            <a:extLst>
              <a:ext uri="{FF2B5EF4-FFF2-40B4-BE49-F238E27FC236}">
                <a16:creationId xmlns:a16="http://schemas.microsoft.com/office/drawing/2014/main" id="{06BE5DC9-2DE1-4C89-893E-03FF16B153A7}"/>
              </a:ext>
            </a:extLst>
          </p:cNvPr>
          <p:cNvPicPr/>
          <p:nvPr/>
        </p:nvPicPr>
        <p:blipFill>
          <a:blip r:embed="rId3" cstate="print">
            <a:extLst>
              <a:ext uri="{28A0092B-C50C-407E-A947-70E740481C1C}">
                <a14:useLocalDpi xmlns:a14="http://schemas.microsoft.com/office/drawing/2010/main" val="0"/>
              </a:ext>
            </a:extLst>
          </a:blip>
          <a:srcRect t="5600" b="-5600"/>
          <a:stretch>
            <a:fillRect/>
          </a:stretch>
        </p:blipFill>
        <p:spPr>
          <a:xfrm>
            <a:off x="10530114" y="7762191"/>
            <a:ext cx="2409371" cy="1772814"/>
          </a:xfrm>
          <a:prstGeom prst="rect">
            <a:avLst/>
          </a:prstGeom>
          <a:ln/>
        </p:spPr>
      </p:pic>
      <p:pic>
        <p:nvPicPr>
          <p:cNvPr id="2054" name="Picture 6" descr="Bildresultat fÃ¶r kunskap">
            <a:extLst>
              <a:ext uri="{FF2B5EF4-FFF2-40B4-BE49-F238E27FC236}">
                <a16:creationId xmlns:a16="http://schemas.microsoft.com/office/drawing/2014/main" id="{DB218363-3A9C-462A-B0B6-4AF40DC0C9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0083" y="1366595"/>
            <a:ext cx="3984717" cy="2427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B1861C-6F95-47FB-9FB9-8CC9F92108DA}"/>
              </a:ext>
            </a:extLst>
          </p:cNvPr>
          <p:cNvSpPr>
            <a:spLocks noGrp="1"/>
          </p:cNvSpPr>
          <p:nvPr>
            <p:ph type="title"/>
          </p:nvPr>
        </p:nvSpPr>
        <p:spPr>
          <a:xfrm>
            <a:off x="1758526" y="1580694"/>
            <a:ext cx="9487748" cy="1413934"/>
          </a:xfrm>
        </p:spPr>
        <p:txBody>
          <a:bodyPr>
            <a:normAutofit fontScale="90000"/>
          </a:bodyPr>
          <a:lstStyle/>
          <a:p>
            <a:r>
              <a:rPr lang="sv-SE"/>
              <a:t>Det </a:t>
            </a:r>
            <a:r>
              <a:rPr lang="sv-SE" dirty="0"/>
              <a:t>hälsofrämjande och universella, tidigt förebyggande stödet </a:t>
            </a:r>
          </a:p>
        </p:txBody>
      </p:sp>
      <p:pic>
        <p:nvPicPr>
          <p:cNvPr id="7170" name="Picture 2" descr="Bildresultat för familjecentral">
            <a:extLst>
              <a:ext uri="{FF2B5EF4-FFF2-40B4-BE49-F238E27FC236}">
                <a16:creationId xmlns:a16="http://schemas.microsoft.com/office/drawing/2014/main" id="{7A856138-1EBC-477A-8A54-AF15D09877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67947" y="3590713"/>
            <a:ext cx="6068907" cy="379306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01.jpg" descr="C:\Users\admin\Documents\GroupWise\bild.JPG">
            <a:extLst>
              <a:ext uri="{FF2B5EF4-FFF2-40B4-BE49-F238E27FC236}">
                <a16:creationId xmlns:a16="http://schemas.microsoft.com/office/drawing/2014/main" id="{03A58D29-88E7-4129-A453-5502F2EDD822}"/>
              </a:ext>
            </a:extLst>
          </p:cNvPr>
          <p:cNvPicPr/>
          <p:nvPr/>
        </p:nvPicPr>
        <p:blipFill>
          <a:blip r:embed="rId4" cstate="print">
            <a:extLst>
              <a:ext uri="{28A0092B-C50C-407E-A947-70E740481C1C}">
                <a14:useLocalDpi xmlns:a14="http://schemas.microsoft.com/office/drawing/2010/main" val="0"/>
              </a:ext>
            </a:extLst>
          </a:blip>
          <a:srcRect t="5600" b="-5600"/>
          <a:stretch>
            <a:fillRect/>
          </a:stretch>
        </p:blipFill>
        <p:spPr>
          <a:xfrm>
            <a:off x="10130971" y="7719329"/>
            <a:ext cx="2409371" cy="1772814"/>
          </a:xfrm>
          <a:prstGeom prst="rect">
            <a:avLst/>
          </a:prstGeom>
          <a:ln/>
        </p:spPr>
      </p:pic>
    </p:spTree>
    <p:extLst>
      <p:ext uri="{BB962C8B-B14F-4D97-AF65-F5344CB8AC3E}">
        <p14:creationId xmlns:p14="http://schemas.microsoft.com/office/powerpoint/2010/main" val="71408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E92E1E6-33D5-4E1C-8DC7-C6BEE992DE67}"/>
              </a:ext>
            </a:extLst>
          </p:cNvPr>
          <p:cNvSpPr>
            <a:spLocks noGrp="1"/>
          </p:cNvSpPr>
          <p:nvPr>
            <p:ph type="title"/>
          </p:nvPr>
        </p:nvSpPr>
        <p:spPr/>
        <p:txBody>
          <a:bodyPr/>
          <a:lstStyle/>
          <a:p>
            <a:r>
              <a:rPr lang="sv-SE" dirty="0"/>
              <a:t>Varför Familjecentral?</a:t>
            </a:r>
          </a:p>
        </p:txBody>
      </p:sp>
      <p:sp>
        <p:nvSpPr>
          <p:cNvPr id="3" name="Platshållare för innehåll 2"/>
          <p:cNvSpPr>
            <a:spLocks noGrp="1"/>
          </p:cNvSpPr>
          <p:nvPr>
            <p:ph idx="4294967295"/>
          </p:nvPr>
        </p:nvSpPr>
        <p:spPr>
          <a:xfrm>
            <a:off x="7501573" y="2259502"/>
            <a:ext cx="4713287" cy="6016625"/>
          </a:xfrm>
          <a:ln w="57150">
            <a:noFill/>
          </a:ln>
        </p:spPr>
        <p:txBody>
          <a:bodyPr>
            <a:normAutofit fontScale="25000" lnSpcReduction="20000"/>
          </a:bodyPr>
          <a:lstStyle/>
          <a:p>
            <a:pPr marL="0" indent="0" algn="just">
              <a:buNone/>
            </a:pPr>
            <a:r>
              <a:rPr lang="sv-SE" sz="2560" dirty="0"/>
              <a:t>	</a:t>
            </a:r>
          </a:p>
          <a:p>
            <a:pPr marL="0" indent="0">
              <a:buNone/>
            </a:pPr>
            <a:endParaRPr lang="sv-SE" sz="7200" b="1" dirty="0">
              <a:latin typeface="+mj-lt"/>
            </a:endParaRPr>
          </a:p>
          <a:p>
            <a:pPr marL="0" indent="0">
              <a:buNone/>
            </a:pPr>
            <a:endParaRPr lang="sv-SE" sz="9600" b="1" dirty="0">
              <a:latin typeface="+mj-lt"/>
            </a:endParaRPr>
          </a:p>
          <a:p>
            <a:pPr marL="0" indent="0">
              <a:buNone/>
            </a:pPr>
            <a:endParaRPr lang="sv-SE" sz="9600" b="1" dirty="0">
              <a:latin typeface="+mj-lt"/>
            </a:endParaRPr>
          </a:p>
          <a:p>
            <a:pPr marL="0" indent="0">
              <a:buNone/>
            </a:pPr>
            <a:endParaRPr lang="sv-SE" sz="9600" b="1" dirty="0">
              <a:latin typeface="+mj-lt"/>
            </a:endParaRPr>
          </a:p>
          <a:p>
            <a:pPr marL="0" indent="0">
              <a:buNone/>
            </a:pPr>
            <a:r>
              <a:rPr lang="sv-SE" sz="12800" b="1" dirty="0">
                <a:solidFill>
                  <a:schemeClr val="tx1"/>
                </a:solidFill>
                <a:latin typeface="+mj-lt"/>
              </a:rPr>
              <a:t>Första utgångspunkten </a:t>
            </a:r>
            <a:br>
              <a:rPr lang="sv-SE" sz="12800" dirty="0">
                <a:solidFill>
                  <a:schemeClr val="tx1"/>
                </a:solidFill>
                <a:latin typeface="+mj-lt"/>
              </a:rPr>
            </a:br>
            <a:br>
              <a:rPr lang="sv-SE" sz="12800" dirty="0">
                <a:solidFill>
                  <a:schemeClr val="tx1"/>
                </a:solidFill>
                <a:latin typeface="+mj-lt"/>
              </a:rPr>
            </a:br>
            <a:r>
              <a:rPr lang="sv-SE" sz="12800" dirty="0">
                <a:solidFill>
                  <a:schemeClr val="tx1"/>
                </a:solidFill>
                <a:latin typeface="+mj-lt"/>
              </a:rPr>
              <a:t>Ett förändrat hälsopanorama</a:t>
            </a:r>
            <a:br>
              <a:rPr lang="sv-SE" sz="12800" dirty="0">
                <a:solidFill>
                  <a:schemeClr val="tx1"/>
                </a:solidFill>
                <a:latin typeface="+mj-lt"/>
              </a:rPr>
            </a:br>
            <a:endParaRPr lang="sv-SE" sz="12800" dirty="0">
              <a:solidFill>
                <a:schemeClr val="tx1"/>
              </a:solidFill>
              <a:latin typeface="+mj-lt"/>
            </a:endParaRPr>
          </a:p>
          <a:p>
            <a:pPr marL="0" indent="0">
              <a:buNone/>
            </a:pPr>
            <a:r>
              <a:rPr lang="sv-SE" sz="12800" b="1" dirty="0">
                <a:solidFill>
                  <a:schemeClr val="tx1"/>
                </a:solidFill>
                <a:latin typeface="+mj-lt"/>
              </a:rPr>
              <a:t>Andra utgångspunkten </a:t>
            </a:r>
            <a:r>
              <a:rPr lang="sv-SE" sz="12800" dirty="0">
                <a:solidFill>
                  <a:schemeClr val="tx1"/>
                </a:solidFill>
                <a:latin typeface="+mj-lt"/>
              </a:rPr>
              <a:t> </a:t>
            </a:r>
            <a:br>
              <a:rPr lang="sv-SE" sz="12800" dirty="0">
                <a:solidFill>
                  <a:schemeClr val="tx1"/>
                </a:solidFill>
                <a:latin typeface="+mj-lt"/>
              </a:rPr>
            </a:br>
            <a:br>
              <a:rPr lang="sv-SE" sz="12800" dirty="0">
                <a:solidFill>
                  <a:schemeClr val="tx1"/>
                </a:solidFill>
                <a:latin typeface="+mj-lt"/>
              </a:rPr>
            </a:br>
            <a:r>
              <a:rPr lang="sv-SE" sz="12800" dirty="0">
                <a:solidFill>
                  <a:schemeClr val="tx1"/>
                </a:solidFill>
                <a:latin typeface="+mj-lt"/>
              </a:rPr>
              <a:t>Jämlik hälsa</a:t>
            </a:r>
            <a:br>
              <a:rPr lang="sv-SE" sz="11200" dirty="0">
                <a:latin typeface="+mj-lt"/>
              </a:rPr>
            </a:br>
            <a:r>
              <a:rPr lang="sv-SE" sz="7200" dirty="0">
                <a:latin typeface="+mj-lt"/>
              </a:rPr>
              <a:t> </a:t>
            </a:r>
          </a:p>
          <a:p>
            <a:pPr marL="0" indent="0" algn="just">
              <a:buNone/>
            </a:pPr>
            <a:endParaRPr lang="sv-SE" sz="2560" dirty="0"/>
          </a:p>
          <a:p>
            <a:pPr marL="0" indent="0" algn="just">
              <a:buNone/>
            </a:pPr>
            <a:endParaRPr lang="sv-SE" sz="2560" dirty="0"/>
          </a:p>
          <a:p>
            <a:pPr marL="0" indent="0" algn="just">
              <a:buNone/>
            </a:pPr>
            <a:endParaRPr lang="sv-SE" sz="2560" dirty="0"/>
          </a:p>
          <a:p>
            <a:pPr marL="0" indent="0" algn="just">
              <a:buNone/>
            </a:pPr>
            <a:endParaRPr lang="sv-SE" sz="2560" dirty="0"/>
          </a:p>
          <a:p>
            <a:pPr marL="0" indent="0" algn="just">
              <a:buNone/>
            </a:pPr>
            <a:endParaRPr lang="sv-SE" sz="1120" dirty="0"/>
          </a:p>
        </p:txBody>
      </p:sp>
      <p:sp>
        <p:nvSpPr>
          <p:cNvPr id="4" name="AutoShape 2" descr="Bildresultat för ohälsa"/>
          <p:cNvSpPr>
            <a:spLocks noChangeAspect="1" noChangeArrowheads="1"/>
          </p:cNvSpPr>
          <p:nvPr/>
        </p:nvSpPr>
        <p:spPr bwMode="auto">
          <a:xfrm>
            <a:off x="6339840" y="4714240"/>
            <a:ext cx="325120" cy="3251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7536" tIns="48768" rIns="97536" bIns="48768" numCol="1" anchor="t" anchorCtr="0" compatLnSpc="1">
            <a:prstTxWarp prst="textNoShape">
              <a:avLst/>
            </a:prstTxWarp>
          </a:bodyPr>
          <a:lstStyle/>
          <a:p>
            <a:endParaRPr lang="sv-SE" sz="3840"/>
          </a:p>
        </p:txBody>
      </p:sp>
      <p:sp>
        <p:nvSpPr>
          <p:cNvPr id="5" name="AutoShape 8" descr="Relaterad bild"/>
          <p:cNvSpPr>
            <a:spLocks noChangeAspect="1" noChangeArrowheads="1"/>
          </p:cNvSpPr>
          <p:nvPr/>
        </p:nvSpPr>
        <p:spPr bwMode="auto">
          <a:xfrm>
            <a:off x="6502400" y="4876800"/>
            <a:ext cx="325120" cy="3251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7536" tIns="48768" rIns="97536" bIns="48768" numCol="1" anchor="t" anchorCtr="0" compatLnSpc="1">
            <a:prstTxWarp prst="textNoShape">
              <a:avLst/>
            </a:prstTxWarp>
          </a:bodyPr>
          <a:lstStyle/>
          <a:p>
            <a:endParaRPr lang="sv-SE" sz="3840"/>
          </a:p>
        </p:txBody>
      </p:sp>
      <p:pic>
        <p:nvPicPr>
          <p:cNvPr id="3080" name="Picture 8" descr="Bildresultat för samverkan">
            <a:extLst>
              <a:ext uri="{FF2B5EF4-FFF2-40B4-BE49-F238E27FC236}">
                <a16:creationId xmlns:a16="http://schemas.microsoft.com/office/drawing/2014/main" id="{99E1A5CA-1F93-4F9D-9ABB-3B83144F7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39" y="3141614"/>
            <a:ext cx="6144681" cy="5094599"/>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7" name="image01.jpg" descr="C:\Users\admin\Documents\GroupWise\bild.JPG">
            <a:extLst>
              <a:ext uri="{FF2B5EF4-FFF2-40B4-BE49-F238E27FC236}">
                <a16:creationId xmlns:a16="http://schemas.microsoft.com/office/drawing/2014/main" id="{9F5DE6D1-6619-4578-86B4-974AB8893196}"/>
              </a:ext>
            </a:extLst>
          </p:cNvPr>
          <p:cNvPicPr/>
          <p:nvPr/>
        </p:nvPicPr>
        <p:blipFill>
          <a:blip r:embed="rId4" cstate="print">
            <a:extLst>
              <a:ext uri="{28A0092B-C50C-407E-A947-70E740481C1C}">
                <a14:useLocalDpi xmlns:a14="http://schemas.microsoft.com/office/drawing/2010/main" val="0"/>
              </a:ext>
            </a:extLst>
          </a:blip>
          <a:srcRect t="5600" b="-5600"/>
          <a:stretch>
            <a:fillRect/>
          </a:stretch>
        </p:blipFill>
        <p:spPr>
          <a:xfrm>
            <a:off x="10130971" y="7719329"/>
            <a:ext cx="2409371" cy="1772814"/>
          </a:xfrm>
          <a:prstGeom prst="rect">
            <a:avLst/>
          </a:prstGeom>
          <a:ln/>
        </p:spPr>
      </p:pic>
    </p:spTree>
    <p:extLst>
      <p:ext uri="{BB962C8B-B14F-4D97-AF65-F5344CB8AC3E}">
        <p14:creationId xmlns:p14="http://schemas.microsoft.com/office/powerpoint/2010/main" val="34045062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ctrTitle"/>
          </p:nvPr>
        </p:nvSpPr>
        <p:spPr>
          <a:xfrm>
            <a:off x="1269999" y="455989"/>
            <a:ext cx="10464800" cy="2030037"/>
          </a:xfrm>
          <a:prstGeom prst="rect">
            <a:avLst/>
          </a:prstGeom>
        </p:spPr>
        <p:txBody>
          <a:bodyPr>
            <a:noAutofit/>
          </a:bodyPr>
          <a:lstStyle>
            <a:lvl1pPr defTabSz="914400">
              <a:defRPr sz="4400">
                <a:latin typeface="Calibri"/>
                <a:ea typeface="Calibri"/>
                <a:cs typeface="Calibri"/>
                <a:sym typeface="Calibri"/>
              </a:defRPr>
            </a:lvl1pPr>
          </a:lstStyle>
          <a:p>
            <a:r>
              <a:rPr lang="sv-SE" sz="4800" dirty="0"/>
              <a:t>Proportionell universalism SKL (2017) Jämlik vård och hälsa</a:t>
            </a:r>
            <a:br>
              <a:rPr lang="sv-SE" sz="4800" dirty="0"/>
            </a:br>
            <a:endParaRPr lang="sv-SE" sz="4800" dirty="0"/>
          </a:p>
        </p:txBody>
      </p:sp>
      <p:sp>
        <p:nvSpPr>
          <p:cNvPr id="140" name="Shape 140"/>
          <p:cNvSpPr>
            <a:spLocks noGrp="1"/>
          </p:cNvSpPr>
          <p:nvPr>
            <p:ph type="subTitle" sz="half" idx="1"/>
          </p:nvPr>
        </p:nvSpPr>
        <p:spPr>
          <a:xfrm>
            <a:off x="1269998" y="1270282"/>
            <a:ext cx="10464801" cy="3832395"/>
          </a:xfrm>
          <a:prstGeom prst="rect">
            <a:avLst/>
          </a:prstGeom>
        </p:spPr>
        <p:txBody>
          <a:bodyPr>
            <a:noAutofit/>
          </a:bodyPr>
          <a:lstStyle/>
          <a:p>
            <a:pPr marL="342899" indent="-342899" algn="l" defTabSz="914400">
              <a:spcBef>
                <a:spcPts val="700"/>
              </a:spcBef>
              <a:buSzPct val="100000"/>
              <a:buFont typeface="Arial"/>
              <a:buChar char="•"/>
              <a:defRPr sz="2900">
                <a:latin typeface="Calibri"/>
                <a:ea typeface="Calibri"/>
                <a:cs typeface="Calibri"/>
                <a:sym typeface="Calibri"/>
              </a:defRPr>
            </a:pPr>
            <a:endParaRPr lang="sv-SE" dirty="0"/>
          </a:p>
          <a:p>
            <a:r>
              <a:rPr lang="sv-SE" dirty="0"/>
              <a:t>”Gör jämlikt – gör skillnad” vilket innebär att inte fokusera på lika till alla, utan på att göra skillnad, på att se människors olika förutsättningar. Alla ska erbjudas generella insatser men de ska vara anpassade och utformade så att de bättre motsvarar olika människors och gruppers behov.</a:t>
            </a:r>
          </a:p>
          <a:p>
            <a:pPr marL="342899" indent="-342899" algn="l" defTabSz="914400">
              <a:spcBef>
                <a:spcPts val="700"/>
              </a:spcBef>
              <a:buSzPct val="100000"/>
              <a:buFont typeface="Arial"/>
              <a:buChar char="•"/>
              <a:defRPr sz="2900">
                <a:latin typeface="Calibri"/>
                <a:ea typeface="Calibri"/>
                <a:cs typeface="Calibri"/>
                <a:sym typeface="Calibri"/>
              </a:defRPr>
            </a:pPr>
            <a:endParaRPr lang="sv-SE" dirty="0"/>
          </a:p>
          <a:p>
            <a:pPr algn="l" defTabSz="914400">
              <a:spcBef>
                <a:spcPts val="700"/>
              </a:spcBef>
              <a:buSzPct val="100000"/>
              <a:defRPr sz="2900">
                <a:latin typeface="Calibri"/>
                <a:ea typeface="Calibri"/>
                <a:cs typeface="Calibri"/>
                <a:sym typeface="Calibri"/>
              </a:defRPr>
            </a:pPr>
            <a:endParaRPr lang="sv-SE" dirty="0">
              <a:solidFill>
                <a:srgbClr val="FF0000"/>
              </a:solidFill>
            </a:endParaRPr>
          </a:p>
        </p:txBody>
      </p:sp>
      <p:pic>
        <p:nvPicPr>
          <p:cNvPr id="2" name="Bildobjekt 1">
            <a:extLst>
              <a:ext uri="{FF2B5EF4-FFF2-40B4-BE49-F238E27FC236}">
                <a16:creationId xmlns:a16="http://schemas.microsoft.com/office/drawing/2014/main" id="{A994BF69-31C4-4BF8-B8D4-73AE2BFEB72D}"/>
              </a:ext>
            </a:extLst>
          </p:cNvPr>
          <p:cNvPicPr>
            <a:picLocks noChangeAspect="1"/>
          </p:cNvPicPr>
          <p:nvPr/>
        </p:nvPicPr>
        <p:blipFill>
          <a:blip r:embed="rId3"/>
          <a:stretch>
            <a:fillRect/>
          </a:stretch>
        </p:blipFill>
        <p:spPr>
          <a:xfrm>
            <a:off x="2019194" y="5272758"/>
            <a:ext cx="2856600" cy="3343600"/>
          </a:xfrm>
          <a:prstGeom prst="rect">
            <a:avLst/>
          </a:prstGeom>
        </p:spPr>
      </p:pic>
      <p:pic>
        <p:nvPicPr>
          <p:cNvPr id="4" name="Bildobjekt 3">
            <a:extLst>
              <a:ext uri="{FF2B5EF4-FFF2-40B4-BE49-F238E27FC236}">
                <a16:creationId xmlns:a16="http://schemas.microsoft.com/office/drawing/2014/main" id="{DA63D70E-6657-4E04-B735-82820D4B74D5}"/>
              </a:ext>
            </a:extLst>
          </p:cNvPr>
          <p:cNvPicPr>
            <a:picLocks noChangeAspect="1"/>
          </p:cNvPicPr>
          <p:nvPr/>
        </p:nvPicPr>
        <p:blipFill>
          <a:blip r:embed="rId4"/>
          <a:stretch>
            <a:fillRect/>
          </a:stretch>
        </p:blipFill>
        <p:spPr>
          <a:xfrm>
            <a:off x="5012425" y="5272758"/>
            <a:ext cx="2856600" cy="3343600"/>
          </a:xfrm>
          <a:prstGeom prst="rect">
            <a:avLst/>
          </a:prstGeom>
        </p:spPr>
      </p:pic>
      <p:pic>
        <p:nvPicPr>
          <p:cNvPr id="5" name="Bildobjekt 4">
            <a:extLst>
              <a:ext uri="{FF2B5EF4-FFF2-40B4-BE49-F238E27FC236}">
                <a16:creationId xmlns:a16="http://schemas.microsoft.com/office/drawing/2014/main" id="{C7454057-C246-444C-83C8-69EE6B3853EF}"/>
              </a:ext>
            </a:extLst>
          </p:cNvPr>
          <p:cNvPicPr>
            <a:picLocks noChangeAspect="1"/>
          </p:cNvPicPr>
          <p:nvPr/>
        </p:nvPicPr>
        <p:blipFill>
          <a:blip r:embed="rId5"/>
          <a:stretch>
            <a:fillRect/>
          </a:stretch>
        </p:blipFill>
        <p:spPr>
          <a:xfrm>
            <a:off x="7897994" y="5262358"/>
            <a:ext cx="2939400" cy="3354000"/>
          </a:xfrm>
          <a:prstGeom prst="rect">
            <a:avLst/>
          </a:prstGeom>
        </p:spPr>
      </p:pic>
      <p:sp>
        <p:nvSpPr>
          <p:cNvPr id="6" name="textruta 5">
            <a:extLst>
              <a:ext uri="{FF2B5EF4-FFF2-40B4-BE49-F238E27FC236}">
                <a16:creationId xmlns:a16="http://schemas.microsoft.com/office/drawing/2014/main" id="{47493CD1-FFB0-416C-8163-BD6CA99C38E5}"/>
              </a:ext>
            </a:extLst>
          </p:cNvPr>
          <p:cNvSpPr txBox="1"/>
          <p:nvPr/>
        </p:nvSpPr>
        <p:spPr>
          <a:xfrm flipH="1">
            <a:off x="1502228" y="8943445"/>
            <a:ext cx="961752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3600" b="0" i="0" u="none" strike="noStrike" cap="none" spc="0" normalizeH="0" baseline="0" dirty="0">
                <a:ln>
                  <a:noFill/>
                </a:ln>
                <a:solidFill>
                  <a:srgbClr val="000000"/>
                </a:solidFill>
                <a:effectLst/>
                <a:uFillTx/>
                <a:latin typeface="Helvetica Light"/>
                <a:ea typeface="Helvetica Light"/>
                <a:cs typeface="Helvetica Light"/>
                <a:sym typeface="Helvetica Light"/>
              </a:rPr>
              <a:t>       Gör lika            Gör olika        Riva hinder</a:t>
            </a:r>
          </a:p>
        </p:txBody>
      </p:sp>
    </p:spTree>
    <p:extLst>
      <p:ext uri="{BB962C8B-B14F-4D97-AF65-F5344CB8AC3E}">
        <p14:creationId xmlns:p14="http://schemas.microsoft.com/office/powerpoint/2010/main" val="1483359150"/>
      </p:ext>
    </p:extLst>
  </p:cSld>
  <p:clrMapOvr>
    <a:masterClrMapping/>
  </p:clrMapOvr>
  <p:transition spd="slow"/>
</p:sld>
</file>

<file path=ppt/theme/theme1.xml><?xml version="1.0" encoding="utf-8"?>
<a:theme xmlns:a="http://schemas.openxmlformats.org/drawingml/2006/main" name="White">
  <a:themeElements>
    <a:clrScheme name="KFSK">
      <a:dk1>
        <a:sysClr val="windowText" lastClr="000000"/>
      </a:dk1>
      <a:lt1>
        <a:sysClr val="window" lastClr="FFFFFF"/>
      </a:lt1>
      <a:dk2>
        <a:srgbClr val="404040"/>
      </a:dk2>
      <a:lt2>
        <a:srgbClr val="E6E6E6"/>
      </a:lt2>
      <a:accent1>
        <a:srgbClr val="DC001A"/>
      </a:accent1>
      <a:accent2>
        <a:srgbClr val="FABA00"/>
      </a:accent2>
      <a:accent3>
        <a:srgbClr val="A0A5A9"/>
      </a:accent3>
      <a:accent4>
        <a:srgbClr val="9EBF5C"/>
      </a:accent4>
      <a:accent5>
        <a:srgbClr val="45A8DA"/>
      </a:accent5>
      <a:accent6>
        <a:srgbClr val="7672AC"/>
      </a:accent6>
      <a:hlink>
        <a:srgbClr val="44546A"/>
      </a:hlink>
      <a:folHlink>
        <a:srgbClr val="8496B0"/>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1200</TotalTime>
  <Words>793</Words>
  <Application>Microsoft Office PowerPoint</Application>
  <PresentationFormat>Anpassad</PresentationFormat>
  <Paragraphs>94</Paragraphs>
  <Slides>10</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Helvetica</vt:lpstr>
      <vt:lpstr>Helvetica Light</vt:lpstr>
      <vt:lpstr>Helvetica Neue</vt:lpstr>
      <vt:lpstr>White</vt:lpstr>
      <vt:lpstr>Familjecentral som arena för föräldraskap och familjestöd  Varför ska samhället ge barn och föräldrar den service och det samlade stödet som finns tillgängligt på familjecentraler?</vt:lpstr>
      <vt:lpstr>Vad är en familjecentral?</vt:lpstr>
      <vt:lpstr>Norrbotten       4 Västerbotten       14 Västernorrland       3  Jämtland-Härjedalen      13 Gävleborg       11 Dalarna        9 Uppland        13 Värmland        11 Örebro        17 Stockholm Nordväst/Norra    15 Södra Stor Stockholm     10 Sörmland        9 Östergötland       23 Sjuhärad        9 Skaraborg       14 Fyrbodal        8 Göteborg        8 Kalmar        11 Jönköping       21  Halland        5 Kronoberg       7 Skåne        30    Totalt 265 familjecentraler och familjecentralsliknande verksamheter i hela landet</vt:lpstr>
      <vt:lpstr>PowerPoint-presentation</vt:lpstr>
      <vt:lpstr>Syfte med familjecentral?</vt:lpstr>
      <vt:lpstr>Familjecentralen verkar hälsofrämjande och förebyggande  genom att</vt:lpstr>
      <vt:lpstr>Det hälsofrämjande och universella, tidigt förebyggande stödet </vt:lpstr>
      <vt:lpstr>Varför Familjecentral?</vt:lpstr>
      <vt:lpstr>Proportionell universalism SKL (2017) Jämlik vård och hälsa </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för inrättande av minst en familjecentral eller familjecentralsliknande verksamhet per kommun 2016</dc:title>
  <dc:creator>Anna-Maria Troedsson</dc:creator>
  <cp:lastModifiedBy>Anna-Maria Troedsson</cp:lastModifiedBy>
  <cp:revision>62</cp:revision>
  <dcterms:modified xsi:type="dcterms:W3CDTF">2018-06-14T12:15:41Z</dcterms:modified>
</cp:coreProperties>
</file>