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8" r:id="rId3"/>
    <p:sldId id="263" r:id="rId4"/>
    <p:sldId id="269" r:id="rId5"/>
    <p:sldId id="270" r:id="rId6"/>
    <p:sldId id="273" r:id="rId7"/>
    <p:sldId id="271" r:id="rId8"/>
    <p:sldId id="272" r:id="rId9"/>
    <p:sldId id="267" r:id="rId10"/>
    <p:sldId id="261" r:id="rId11"/>
    <p:sldId id="277" r:id="rId12"/>
    <p:sldId id="266" r:id="rId13"/>
    <p:sldId id="274" r:id="rId14"/>
    <p:sldId id="275" r:id="rId15"/>
    <p:sldId id="276" r:id="rId16"/>
    <p:sldId id="262" r:id="rId17"/>
    <p:sldId id="260" r:id="rId18"/>
  </p:sldIdLst>
  <p:sldSz cx="9144000" cy="6858000" type="screen4x3"/>
  <p:notesSz cx="6797675" cy="9872663"/>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06" autoAdjust="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sv-SE"/>
          </a:p>
        </p:txBody>
      </p:sp>
      <p:sp>
        <p:nvSpPr>
          <p:cNvPr id="13315" name="Rectangle 3"/>
          <p:cNvSpPr>
            <a:spLocks noGrp="1" noChangeArrowheads="1"/>
          </p:cNvSpPr>
          <p:nvPr>
            <p:ph type="dt" idx="1"/>
          </p:nvPr>
        </p:nvSpPr>
        <p:spPr bwMode="auto">
          <a:xfrm>
            <a:off x="3850443" y="0"/>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sv-SE"/>
          </a:p>
        </p:txBody>
      </p:sp>
      <p:sp>
        <p:nvSpPr>
          <p:cNvPr id="13316"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79768" y="4689515"/>
            <a:ext cx="5438140"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3318" name="Rectangle 6"/>
          <p:cNvSpPr>
            <a:spLocks noGrp="1" noChangeArrowheads="1"/>
          </p:cNvSpPr>
          <p:nvPr>
            <p:ph type="ftr" sz="quarter" idx="4"/>
          </p:nvPr>
        </p:nvSpPr>
        <p:spPr bwMode="auto">
          <a:xfrm>
            <a:off x="0" y="9377316"/>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v-SE"/>
          </a:p>
        </p:txBody>
      </p:sp>
      <p:sp>
        <p:nvSpPr>
          <p:cNvPr id="13319" name="Rectangle 7"/>
          <p:cNvSpPr>
            <a:spLocks noGrp="1" noChangeArrowheads="1"/>
          </p:cNvSpPr>
          <p:nvPr>
            <p:ph type="sldNum" sz="quarter" idx="5"/>
          </p:nvPr>
        </p:nvSpPr>
        <p:spPr bwMode="auto">
          <a:xfrm>
            <a:off x="3850443" y="9377316"/>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D435BE8-33E3-4B6A-BCC4-028EB564D234}" type="slidenum">
              <a:rPr lang="sv-SE"/>
              <a:pPr/>
              <a:t>‹#›</a:t>
            </a:fld>
            <a:endParaRPr lang="sv-SE"/>
          </a:p>
        </p:txBody>
      </p:sp>
    </p:spTree>
    <p:extLst>
      <p:ext uri="{BB962C8B-B14F-4D97-AF65-F5344CB8AC3E}">
        <p14:creationId xmlns:p14="http://schemas.microsoft.com/office/powerpoint/2010/main" val="35036676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D435BE8-33E3-4B6A-BCC4-028EB564D234}" type="slidenum">
              <a:rPr lang="sv-SE" smtClean="0"/>
              <a:pPr/>
              <a:t>1</a:t>
            </a:fld>
            <a:endParaRPr lang="sv-SE"/>
          </a:p>
        </p:txBody>
      </p:sp>
    </p:spTree>
    <p:extLst>
      <p:ext uri="{BB962C8B-B14F-4D97-AF65-F5344CB8AC3E}">
        <p14:creationId xmlns:p14="http://schemas.microsoft.com/office/powerpoint/2010/main" val="3721165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inte alltid så lätt att vara förälder… </a:t>
            </a:r>
            <a:endParaRPr lang="sv-SE" dirty="0"/>
          </a:p>
        </p:txBody>
      </p:sp>
      <p:sp>
        <p:nvSpPr>
          <p:cNvPr id="4" name="Platshållare för bildnummer 3"/>
          <p:cNvSpPr>
            <a:spLocks noGrp="1"/>
          </p:cNvSpPr>
          <p:nvPr>
            <p:ph type="sldNum" sz="quarter" idx="10"/>
          </p:nvPr>
        </p:nvSpPr>
        <p:spPr/>
        <p:txBody>
          <a:bodyPr/>
          <a:lstStyle/>
          <a:p>
            <a:fld id="{1D435BE8-33E3-4B6A-BCC4-028EB564D234}" type="slidenum">
              <a:rPr lang="sv-SE" smtClean="0"/>
              <a:pPr/>
              <a:t>16</a:t>
            </a:fld>
            <a:endParaRPr lang="sv-SE"/>
          </a:p>
        </p:txBody>
      </p:sp>
    </p:spTree>
    <p:extLst>
      <p:ext uri="{BB962C8B-B14F-4D97-AF65-F5344CB8AC3E}">
        <p14:creationId xmlns:p14="http://schemas.microsoft.com/office/powerpoint/2010/main" val="2971095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Foldrar!!!</a:t>
            </a:r>
            <a:endParaRPr lang="sv-SE" dirty="0"/>
          </a:p>
        </p:txBody>
      </p:sp>
      <p:sp>
        <p:nvSpPr>
          <p:cNvPr id="4" name="Platshållare för bildnummer 3"/>
          <p:cNvSpPr>
            <a:spLocks noGrp="1"/>
          </p:cNvSpPr>
          <p:nvPr>
            <p:ph type="sldNum" sz="quarter" idx="10"/>
          </p:nvPr>
        </p:nvSpPr>
        <p:spPr/>
        <p:txBody>
          <a:bodyPr/>
          <a:lstStyle/>
          <a:p>
            <a:fld id="{1D435BE8-33E3-4B6A-BCC4-028EB564D234}" type="slidenum">
              <a:rPr lang="sv-SE" smtClean="0"/>
              <a:pPr/>
              <a:t>17</a:t>
            </a:fld>
            <a:endParaRPr lang="sv-SE"/>
          </a:p>
        </p:txBody>
      </p:sp>
    </p:spTree>
    <p:extLst>
      <p:ext uri="{BB962C8B-B14F-4D97-AF65-F5344CB8AC3E}">
        <p14:creationId xmlns:p14="http://schemas.microsoft.com/office/powerpoint/2010/main" val="26503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är socialpedagoger alla tre!</a:t>
            </a:r>
            <a:endParaRPr lang="sv-SE" dirty="0"/>
          </a:p>
        </p:txBody>
      </p:sp>
      <p:sp>
        <p:nvSpPr>
          <p:cNvPr id="4" name="Platshållare för bildnummer 3"/>
          <p:cNvSpPr>
            <a:spLocks noGrp="1"/>
          </p:cNvSpPr>
          <p:nvPr>
            <p:ph type="sldNum" sz="quarter" idx="10"/>
          </p:nvPr>
        </p:nvSpPr>
        <p:spPr/>
        <p:txBody>
          <a:bodyPr/>
          <a:lstStyle/>
          <a:p>
            <a:fld id="{1D435BE8-33E3-4B6A-BCC4-028EB564D234}" type="slidenum">
              <a:rPr lang="sv-SE" smtClean="0"/>
              <a:pPr/>
              <a:t>3</a:t>
            </a:fld>
            <a:endParaRPr lang="sv-SE"/>
          </a:p>
        </p:txBody>
      </p:sp>
    </p:spTree>
    <p:extLst>
      <p:ext uri="{BB962C8B-B14F-4D97-AF65-F5344CB8AC3E}">
        <p14:creationId xmlns:p14="http://schemas.microsoft.com/office/powerpoint/2010/main" val="322684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D435BE8-33E3-4B6A-BCC4-028EB564D234}" type="slidenum">
              <a:rPr lang="sv-SE" smtClean="0"/>
              <a:pPr/>
              <a:t>4</a:t>
            </a:fld>
            <a:endParaRPr lang="sv-SE"/>
          </a:p>
        </p:txBody>
      </p:sp>
    </p:spTree>
    <p:extLst>
      <p:ext uri="{BB962C8B-B14F-4D97-AF65-F5344CB8AC3E}">
        <p14:creationId xmlns:p14="http://schemas.microsoft.com/office/powerpoint/2010/main" val="1730610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Alla har</a:t>
            </a:r>
            <a:r>
              <a:rPr lang="sv-SE" baseline="0" dirty="0" smtClean="0"/>
              <a:t> vi någon gång stött på problem eller svårigheter kring vårt föräldraskap! Det är inte konstigt. Men alla har inte någon att prata med. Ibland blir problemen övermäktiga. Att ha någon att prata med kan skapa perspektiv på tillvaron, ge nya infallsvinklar, nya idéer och en känsla av att </a:t>
            </a:r>
            <a:r>
              <a:rPr lang="sv-SE" baseline="0" smtClean="0"/>
              <a:t>få prata av sig.</a:t>
            </a:r>
            <a:endParaRPr lang="sv-SE"/>
          </a:p>
        </p:txBody>
      </p:sp>
      <p:sp>
        <p:nvSpPr>
          <p:cNvPr id="4" name="Platshållare för bildnummer 3"/>
          <p:cNvSpPr>
            <a:spLocks noGrp="1"/>
          </p:cNvSpPr>
          <p:nvPr>
            <p:ph type="sldNum" sz="quarter" idx="10"/>
          </p:nvPr>
        </p:nvSpPr>
        <p:spPr/>
        <p:txBody>
          <a:bodyPr/>
          <a:lstStyle/>
          <a:p>
            <a:fld id="{1D435BE8-33E3-4B6A-BCC4-028EB564D234}" type="slidenum">
              <a:rPr lang="sv-SE" smtClean="0"/>
              <a:pPr/>
              <a:t>9</a:t>
            </a:fld>
            <a:endParaRPr lang="sv-SE"/>
          </a:p>
        </p:txBody>
      </p:sp>
    </p:spTree>
    <p:extLst>
      <p:ext uri="{BB962C8B-B14F-4D97-AF65-F5344CB8AC3E}">
        <p14:creationId xmlns:p14="http://schemas.microsoft.com/office/powerpoint/2010/main" val="344348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Exempel på frågor</a:t>
            </a:r>
            <a:r>
              <a:rPr lang="sv-SE" baseline="0" dirty="0" smtClean="0"/>
              <a:t> och funderingar man kan ha! Ge flera exempel!! Ställ frågor!!</a:t>
            </a:r>
            <a:endParaRPr lang="sv-SE" dirty="0"/>
          </a:p>
        </p:txBody>
      </p:sp>
      <p:sp>
        <p:nvSpPr>
          <p:cNvPr id="4" name="Platshållare för bildnummer 3"/>
          <p:cNvSpPr>
            <a:spLocks noGrp="1"/>
          </p:cNvSpPr>
          <p:nvPr>
            <p:ph type="sldNum" sz="quarter" idx="10"/>
          </p:nvPr>
        </p:nvSpPr>
        <p:spPr/>
        <p:txBody>
          <a:bodyPr/>
          <a:lstStyle/>
          <a:p>
            <a:fld id="{1D435BE8-33E3-4B6A-BCC4-028EB564D234}" type="slidenum">
              <a:rPr lang="sv-SE" smtClean="0"/>
              <a:pPr/>
              <a:t>10</a:t>
            </a:fld>
            <a:endParaRPr lang="sv-SE"/>
          </a:p>
        </p:txBody>
      </p:sp>
    </p:spTree>
    <p:extLst>
      <p:ext uri="{BB962C8B-B14F-4D97-AF65-F5344CB8AC3E}">
        <p14:creationId xmlns:p14="http://schemas.microsoft.com/office/powerpoint/2010/main" val="359651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D435BE8-33E3-4B6A-BCC4-028EB564D234}" type="slidenum">
              <a:rPr lang="sv-SE" smtClean="0"/>
              <a:pPr/>
              <a:t>11</a:t>
            </a:fld>
            <a:endParaRPr lang="sv-SE"/>
          </a:p>
        </p:txBody>
      </p:sp>
    </p:spTree>
    <p:extLst>
      <p:ext uri="{BB962C8B-B14F-4D97-AF65-F5344CB8AC3E}">
        <p14:creationId xmlns:p14="http://schemas.microsoft.com/office/powerpoint/2010/main" val="382238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Visa kärlek, vara</a:t>
            </a:r>
            <a:r>
              <a:rPr lang="sv-SE" baseline="0" dirty="0" smtClean="0"/>
              <a:t> med, visa vägen och välja strider.  </a:t>
            </a:r>
            <a:endParaRPr lang="sv-SE" dirty="0"/>
          </a:p>
        </p:txBody>
      </p:sp>
      <p:sp>
        <p:nvSpPr>
          <p:cNvPr id="4" name="Platshållare för bildnummer 3"/>
          <p:cNvSpPr>
            <a:spLocks noGrp="1"/>
          </p:cNvSpPr>
          <p:nvPr>
            <p:ph type="sldNum" sz="quarter" idx="10"/>
          </p:nvPr>
        </p:nvSpPr>
        <p:spPr/>
        <p:txBody>
          <a:bodyPr/>
          <a:lstStyle/>
          <a:p>
            <a:fld id="{1D435BE8-33E3-4B6A-BCC4-028EB564D234}" type="slidenum">
              <a:rPr lang="sv-SE" smtClean="0"/>
              <a:pPr/>
              <a:t>12</a:t>
            </a:fld>
            <a:endParaRPr lang="sv-SE"/>
          </a:p>
        </p:txBody>
      </p:sp>
    </p:spTree>
    <p:extLst>
      <p:ext uri="{BB962C8B-B14F-4D97-AF65-F5344CB8AC3E}">
        <p14:creationId xmlns:p14="http://schemas.microsoft.com/office/powerpoint/2010/main" val="384101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Handlar om att se sin egen roll som förälder, vilket innebär möjlighet till förändring! Inget bara händer, även om det ibland känns så</a:t>
            </a:r>
            <a:endParaRPr lang="sv-SE" dirty="0"/>
          </a:p>
        </p:txBody>
      </p:sp>
      <p:sp>
        <p:nvSpPr>
          <p:cNvPr id="4" name="Platshållare för bildnummer 3"/>
          <p:cNvSpPr>
            <a:spLocks noGrp="1"/>
          </p:cNvSpPr>
          <p:nvPr>
            <p:ph type="sldNum" sz="quarter" idx="10"/>
          </p:nvPr>
        </p:nvSpPr>
        <p:spPr/>
        <p:txBody>
          <a:bodyPr/>
          <a:lstStyle/>
          <a:p>
            <a:fld id="{1D435BE8-33E3-4B6A-BCC4-028EB564D234}" type="slidenum">
              <a:rPr lang="sv-SE" smtClean="0"/>
              <a:pPr/>
              <a:t>13</a:t>
            </a:fld>
            <a:endParaRPr lang="sv-SE"/>
          </a:p>
        </p:txBody>
      </p:sp>
    </p:spTree>
    <p:extLst>
      <p:ext uri="{BB962C8B-B14F-4D97-AF65-F5344CB8AC3E}">
        <p14:creationId xmlns:p14="http://schemas.microsoft.com/office/powerpoint/2010/main" val="1874559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Föräldrarna uppskattar att träffa andra, man känner sig mindre ensam om att ibland ha det besvärligt, man lär av varandra och får TID att prata om föräldraskap och barn! Med ganska enkla verktyg kan man se förändring vilket leder till positiva cirklar.</a:t>
            </a:r>
            <a:endParaRPr lang="sv-SE" dirty="0"/>
          </a:p>
        </p:txBody>
      </p:sp>
      <p:sp>
        <p:nvSpPr>
          <p:cNvPr id="4" name="Platshållare för bildnummer 3"/>
          <p:cNvSpPr>
            <a:spLocks noGrp="1"/>
          </p:cNvSpPr>
          <p:nvPr>
            <p:ph type="sldNum" sz="quarter" idx="10"/>
          </p:nvPr>
        </p:nvSpPr>
        <p:spPr/>
        <p:txBody>
          <a:bodyPr/>
          <a:lstStyle/>
          <a:p>
            <a:fld id="{1D435BE8-33E3-4B6A-BCC4-028EB564D234}" type="slidenum">
              <a:rPr lang="sv-SE" smtClean="0"/>
              <a:pPr/>
              <a:t>14</a:t>
            </a:fld>
            <a:endParaRPr lang="sv-SE"/>
          </a:p>
        </p:txBody>
      </p:sp>
    </p:spTree>
    <p:extLst>
      <p:ext uri="{BB962C8B-B14F-4D97-AF65-F5344CB8AC3E}">
        <p14:creationId xmlns:p14="http://schemas.microsoft.com/office/powerpoint/2010/main" val="3218190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68" y="-531440"/>
            <a:ext cx="9192179" cy="7428374"/>
          </a:xfrm>
          <a:prstGeom prst="rect">
            <a:avLst/>
          </a:prstGeom>
        </p:spPr>
      </p:pic>
      <p:sp>
        <p:nvSpPr>
          <p:cNvPr id="19458" name="Rectangle 2"/>
          <p:cNvSpPr>
            <a:spLocks noGrp="1" noChangeArrowheads="1"/>
          </p:cNvSpPr>
          <p:nvPr>
            <p:ph type="ctrTitle"/>
          </p:nvPr>
        </p:nvSpPr>
        <p:spPr>
          <a:xfrm>
            <a:off x="685800" y="1557338"/>
            <a:ext cx="7772400" cy="1470025"/>
          </a:xfrm>
        </p:spPr>
        <p:txBody>
          <a:bodyPr/>
          <a:lstStyle>
            <a:lvl1pPr algn="ctr">
              <a:defRPr>
                <a:solidFill>
                  <a:schemeClr val="bg1"/>
                </a:solidFill>
                <a:latin typeface="Century Gothic" pitchFamily="34" charset="0"/>
              </a:defRPr>
            </a:lvl1pPr>
          </a:lstStyle>
          <a:p>
            <a:pPr lvl="0"/>
            <a:r>
              <a:rPr lang="sv-SE" noProof="0" smtClean="0"/>
              <a:t>Klicka här för att ändra format</a:t>
            </a:r>
            <a:endParaRPr lang="sv-SE" noProof="0" dirty="0" smtClean="0"/>
          </a:p>
        </p:txBody>
      </p:sp>
      <p:sp>
        <p:nvSpPr>
          <p:cNvPr id="19459" name="Rectangle 3"/>
          <p:cNvSpPr>
            <a:spLocks noGrp="1" noChangeArrowheads="1"/>
          </p:cNvSpPr>
          <p:nvPr>
            <p:ph type="subTitle" idx="1"/>
          </p:nvPr>
        </p:nvSpPr>
        <p:spPr>
          <a:xfrm>
            <a:off x="1371600" y="3313113"/>
            <a:ext cx="6400800" cy="1752600"/>
          </a:xfrm>
        </p:spPr>
        <p:txBody>
          <a:bodyPr/>
          <a:lstStyle>
            <a:lvl1pPr marL="0" indent="0" algn="ctr">
              <a:buFontTx/>
              <a:buNone/>
              <a:defRPr>
                <a:solidFill>
                  <a:schemeClr val="bg1"/>
                </a:solidFill>
                <a:latin typeface="Century Gothic" pitchFamily="34" charset="0"/>
              </a:defRPr>
            </a:lvl1pPr>
          </a:lstStyle>
          <a:p>
            <a:pPr lvl="0"/>
            <a:r>
              <a:rPr lang="sv-SE" noProof="0" smtClean="0"/>
              <a:t>Klicka här för att ändra format på underrubrik i bakgrunden</a:t>
            </a:r>
            <a:endParaRPr lang="sv-SE" noProof="0" dirty="0" smtClean="0"/>
          </a:p>
        </p:txBody>
      </p:sp>
      <p:pic>
        <p:nvPicPr>
          <p:cNvPr id="6" name="Bildobjekt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5936" y="5301208"/>
            <a:ext cx="1128795" cy="1128795"/>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Century Gothic" pitchFamily="34" charset="0"/>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459301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Tree>
    <p:extLst>
      <p:ext uri="{BB962C8B-B14F-4D97-AF65-F5344CB8AC3E}">
        <p14:creationId xmlns:p14="http://schemas.microsoft.com/office/powerpoint/2010/main" val="40057702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341438"/>
            <a:ext cx="4038600"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341438"/>
            <a:ext cx="4038600"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5235755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38148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5818963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54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285423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193585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8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341313"/>
            <a:ext cx="821848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bodyPr>
          <a:lstStyle/>
          <a:p>
            <a:pPr lvl="0"/>
            <a:r>
              <a:rPr lang="sv-SE" dirty="0" smtClean="0"/>
              <a:t>Klicka här för att ändra format</a:t>
            </a:r>
          </a:p>
        </p:txBody>
      </p:sp>
      <p:sp>
        <p:nvSpPr>
          <p:cNvPr id="1027" name="Rectangle 3"/>
          <p:cNvSpPr>
            <a:spLocks noGrp="1" noChangeArrowheads="1"/>
          </p:cNvSpPr>
          <p:nvPr>
            <p:ph type="body" idx="1"/>
          </p:nvPr>
        </p:nvSpPr>
        <p:spPr bwMode="auto">
          <a:xfrm>
            <a:off x="457200" y="1341438"/>
            <a:ext cx="82296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p:txBody>
      </p:sp>
      <p:pic>
        <p:nvPicPr>
          <p:cNvPr id="7" name="Bildobjekt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3939" y="5805264"/>
            <a:ext cx="644525" cy="6445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Century Gothic" pitchFamily="34" charset="0"/>
          <a:ea typeface="+mj-ea"/>
          <a:cs typeface="+mj-cs"/>
        </a:defRPr>
      </a:lvl1pPr>
      <a:lvl2pPr algn="l" rtl="0" eaLnBrk="1" fontAlgn="base" hangingPunct="1">
        <a:spcBef>
          <a:spcPct val="0"/>
        </a:spcBef>
        <a:spcAft>
          <a:spcPct val="0"/>
        </a:spcAft>
        <a:defRPr sz="4400">
          <a:solidFill>
            <a:schemeClr val="tx2"/>
          </a:solidFill>
          <a:latin typeface="Arial" charset="0"/>
          <a:cs typeface="Arial" charset="0"/>
        </a:defRPr>
      </a:lvl2pPr>
      <a:lvl3pPr algn="l" rtl="0" eaLnBrk="1" fontAlgn="base" hangingPunct="1">
        <a:spcBef>
          <a:spcPct val="0"/>
        </a:spcBef>
        <a:spcAft>
          <a:spcPct val="0"/>
        </a:spcAft>
        <a:defRPr sz="4400">
          <a:solidFill>
            <a:schemeClr val="tx2"/>
          </a:solidFill>
          <a:latin typeface="Arial" charset="0"/>
          <a:cs typeface="Arial" charset="0"/>
        </a:defRPr>
      </a:lvl3pPr>
      <a:lvl4pPr algn="l" rtl="0" eaLnBrk="1" fontAlgn="base" hangingPunct="1">
        <a:spcBef>
          <a:spcPct val="0"/>
        </a:spcBef>
        <a:spcAft>
          <a:spcPct val="0"/>
        </a:spcAft>
        <a:defRPr sz="4400">
          <a:solidFill>
            <a:schemeClr val="tx2"/>
          </a:solidFill>
          <a:latin typeface="Arial" charset="0"/>
          <a:cs typeface="Arial" charset="0"/>
        </a:defRPr>
      </a:lvl4pPr>
      <a:lvl5pPr algn="l" rtl="0" eaLnBrk="1" fontAlgn="base" hangingPunct="1">
        <a:spcBef>
          <a:spcPct val="0"/>
        </a:spcBef>
        <a:spcAft>
          <a:spcPct val="0"/>
        </a:spcAft>
        <a:defRPr sz="4400">
          <a:solidFill>
            <a:schemeClr val="tx2"/>
          </a:solidFill>
          <a:latin typeface="Arial" charset="0"/>
          <a:cs typeface="Arial" charset="0"/>
        </a:defRPr>
      </a:lvl5pPr>
      <a:lvl6pPr marL="457200" algn="l" rtl="0" eaLnBrk="1" fontAlgn="base" hangingPunct="1">
        <a:spcBef>
          <a:spcPct val="0"/>
        </a:spcBef>
        <a:spcAft>
          <a:spcPct val="0"/>
        </a:spcAft>
        <a:defRPr sz="4400">
          <a:solidFill>
            <a:schemeClr val="tx2"/>
          </a:solidFill>
          <a:latin typeface="Arial" charset="0"/>
          <a:cs typeface="Arial" charset="0"/>
        </a:defRPr>
      </a:lvl6pPr>
      <a:lvl7pPr marL="914400" algn="l" rtl="0" eaLnBrk="1" fontAlgn="base" hangingPunct="1">
        <a:spcBef>
          <a:spcPct val="0"/>
        </a:spcBef>
        <a:spcAft>
          <a:spcPct val="0"/>
        </a:spcAft>
        <a:defRPr sz="4400">
          <a:solidFill>
            <a:schemeClr val="tx2"/>
          </a:solidFill>
          <a:latin typeface="Arial" charset="0"/>
          <a:cs typeface="Arial" charset="0"/>
        </a:defRPr>
      </a:lvl7pPr>
      <a:lvl8pPr marL="1371600" algn="l" rtl="0" eaLnBrk="1" fontAlgn="base" hangingPunct="1">
        <a:spcBef>
          <a:spcPct val="0"/>
        </a:spcBef>
        <a:spcAft>
          <a:spcPct val="0"/>
        </a:spcAft>
        <a:defRPr sz="4400">
          <a:solidFill>
            <a:schemeClr val="tx2"/>
          </a:solidFill>
          <a:latin typeface="Arial" charset="0"/>
          <a:cs typeface="Arial" charset="0"/>
        </a:defRPr>
      </a:lvl8pPr>
      <a:lvl9pPr marL="1828800" algn="l"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Century Gothic"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entury Gothic" pitchFamily="34" charset="0"/>
          <a:cs typeface="+mn-cs"/>
        </a:defRPr>
      </a:lvl2pPr>
      <a:lvl3pPr marL="1143000" indent="-228600" algn="l" rtl="0" eaLnBrk="1" fontAlgn="base" hangingPunct="1">
        <a:spcBef>
          <a:spcPct val="20000"/>
        </a:spcBef>
        <a:spcAft>
          <a:spcPct val="0"/>
        </a:spcAft>
        <a:buChar char="•"/>
        <a:defRPr sz="2400">
          <a:solidFill>
            <a:schemeClr val="tx1"/>
          </a:solidFill>
          <a:latin typeface="Century Gothic" pitchFamily="34" charset="0"/>
          <a:cs typeface="+mn-cs"/>
        </a:defRPr>
      </a:lvl3pPr>
      <a:lvl4pPr marL="1600200" indent="-228600" algn="l" rtl="0" eaLnBrk="1" fontAlgn="base" hangingPunct="1">
        <a:spcBef>
          <a:spcPct val="20000"/>
        </a:spcBef>
        <a:spcAft>
          <a:spcPct val="0"/>
        </a:spcAft>
        <a:buChar char="–"/>
        <a:defRPr sz="2000">
          <a:solidFill>
            <a:schemeClr val="tx1"/>
          </a:solidFill>
          <a:latin typeface="Century Gothic" pitchFamily="34" charset="0"/>
          <a:cs typeface="+mn-cs"/>
        </a:defRPr>
      </a:lvl4pPr>
      <a:lvl5pPr marL="2057400" indent="-228600" algn="l" rtl="0" eaLnBrk="1" fontAlgn="base" hangingPunct="1">
        <a:spcBef>
          <a:spcPct val="20000"/>
        </a:spcBef>
        <a:spcAft>
          <a:spcPct val="0"/>
        </a:spcAft>
        <a:buChar char="»"/>
        <a:defRPr sz="2000">
          <a:solidFill>
            <a:schemeClr val="tx1"/>
          </a:solidFill>
          <a:latin typeface="Century Gothic"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uddevalla.se/omsorg-och-hjalp/familj-barn-och-unga/till-dig-som-ar-foralder/foraldraresursen.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kristin.andreasson@uddevalla.se" TargetMode="External"/><Relationship Id="rId4" Type="http://schemas.openxmlformats.org/officeDocument/2006/relationships/hyperlink" Target="http://www.allabarnicentrum.se/"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82mPXI9Vpa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sv-SE" sz="6000" dirty="0" err="1" smtClean="0"/>
              <a:t>FöräldraResursen</a:t>
            </a:r>
            <a:endParaRPr lang="sv-SE" sz="6000" dirty="0"/>
          </a:p>
        </p:txBody>
      </p:sp>
      <p:sp>
        <p:nvSpPr>
          <p:cNvPr id="2051" name="Rectangle 3"/>
          <p:cNvSpPr>
            <a:spLocks noGrp="1" noChangeArrowheads="1"/>
          </p:cNvSpPr>
          <p:nvPr>
            <p:ph type="subTitle" idx="1"/>
          </p:nvPr>
        </p:nvSpPr>
        <p:spPr/>
        <p:txBody>
          <a:bodyPr/>
          <a:lstStyle/>
          <a:p>
            <a:r>
              <a:rPr lang="sv-SE" dirty="0" smtClean="0"/>
              <a:t>För föräldrar till barn 6-12 år</a:t>
            </a:r>
            <a:endParaRPr lang="sv-S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endParaRPr lang="sv-SE" dirty="0" smtClean="0"/>
          </a:p>
          <a:p>
            <a:endParaRPr lang="sv-SE" dirty="0"/>
          </a:p>
          <a:p>
            <a:endParaRPr lang="sv-SE" dirty="0" smtClean="0"/>
          </a:p>
          <a:p>
            <a:endParaRPr lang="sv-SE" dirty="0"/>
          </a:p>
          <a:p>
            <a:endParaRPr lang="sv-SE" dirty="0" smtClean="0"/>
          </a:p>
          <a:p>
            <a:pPr marL="0" indent="0">
              <a:buNone/>
            </a:pPr>
            <a:r>
              <a:rPr lang="sv-SE" dirty="0" smtClean="0"/>
              <a:t>…och alla andra frågor och funderingar man kan ha som förälder!!</a:t>
            </a:r>
          </a:p>
          <a:p>
            <a:endParaRPr lang="sv-SE" dirty="0"/>
          </a:p>
        </p:txBody>
      </p:sp>
      <p:sp>
        <p:nvSpPr>
          <p:cNvPr id="5" name="Oval 4"/>
          <p:cNvSpPr/>
          <p:nvPr/>
        </p:nvSpPr>
        <p:spPr>
          <a:xfrm>
            <a:off x="55910" y="2204293"/>
            <a:ext cx="2674524" cy="1584176"/>
          </a:xfrm>
          <a:prstGeom prst="wedgeEllipse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sv-SE" sz="2000" dirty="0"/>
              <a:t>Jag är orolig för mitt </a:t>
            </a:r>
            <a:r>
              <a:rPr lang="sv-SE" sz="2000" dirty="0" smtClean="0"/>
              <a:t>barn.</a:t>
            </a:r>
            <a:endParaRPr lang="sv-SE" sz="2000" dirty="0"/>
          </a:p>
        </p:txBody>
      </p:sp>
      <p:sp>
        <p:nvSpPr>
          <p:cNvPr id="6" name="Oval 5"/>
          <p:cNvSpPr/>
          <p:nvPr/>
        </p:nvSpPr>
        <p:spPr>
          <a:xfrm>
            <a:off x="3203848" y="2276872"/>
            <a:ext cx="3024336" cy="1872208"/>
          </a:xfrm>
          <a:prstGeom prst="wedgeEllipse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sv-SE" sz="2000" dirty="0" smtClean="0"/>
              <a:t>Jag känner mig som en </a:t>
            </a:r>
            <a:r>
              <a:rPr lang="sv-SE" sz="2000" smtClean="0"/>
              <a:t>dålig förälder!!</a:t>
            </a:r>
            <a:endParaRPr lang="sv-SE" sz="2000" dirty="0"/>
          </a:p>
        </p:txBody>
      </p:sp>
      <p:sp>
        <p:nvSpPr>
          <p:cNvPr id="7" name="Oval 6"/>
          <p:cNvSpPr/>
          <p:nvPr/>
        </p:nvSpPr>
        <p:spPr>
          <a:xfrm>
            <a:off x="6335688" y="2334103"/>
            <a:ext cx="2808312" cy="1791816"/>
          </a:xfrm>
          <a:prstGeom prst="wedgeEllipse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sv-SE" sz="2000" dirty="0">
                <a:solidFill>
                  <a:schemeClr val="tx1"/>
                </a:solidFill>
              </a:rPr>
              <a:t>Hur kan vi minska </a:t>
            </a:r>
            <a:r>
              <a:rPr lang="sv-SE" sz="2000" dirty="0" smtClean="0">
                <a:solidFill>
                  <a:schemeClr val="tx1"/>
                </a:solidFill>
              </a:rPr>
              <a:t>bråk/konflikter </a:t>
            </a:r>
            <a:r>
              <a:rPr lang="sv-SE" sz="2000" dirty="0">
                <a:solidFill>
                  <a:schemeClr val="tx1"/>
                </a:solidFill>
              </a:rPr>
              <a:t>hemma?</a:t>
            </a:r>
          </a:p>
        </p:txBody>
      </p:sp>
      <p:sp>
        <p:nvSpPr>
          <p:cNvPr id="8" name="Oval 7"/>
          <p:cNvSpPr/>
          <p:nvPr/>
        </p:nvSpPr>
        <p:spPr>
          <a:xfrm>
            <a:off x="5580112" y="260648"/>
            <a:ext cx="2880320" cy="1872208"/>
          </a:xfrm>
          <a:prstGeom prst="wedgeEllipse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sv-SE" sz="2000" dirty="0" smtClean="0"/>
              <a:t>Det är jobbigt för mitt barn i skolan, vad kan jag göra?</a:t>
            </a:r>
            <a:endParaRPr lang="sv-SE" sz="2000" dirty="0"/>
          </a:p>
        </p:txBody>
      </p:sp>
      <p:sp>
        <p:nvSpPr>
          <p:cNvPr id="9" name="Oval 8"/>
          <p:cNvSpPr/>
          <p:nvPr/>
        </p:nvSpPr>
        <p:spPr>
          <a:xfrm>
            <a:off x="179512" y="302142"/>
            <a:ext cx="2160240" cy="1440160"/>
          </a:xfrm>
          <a:prstGeom prst="wedgeEllipse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sv-SE" sz="2000" dirty="0" smtClean="0"/>
              <a:t>Är jag på rätt väg?</a:t>
            </a:r>
            <a:endParaRPr lang="sv-SE" sz="2000" dirty="0"/>
          </a:p>
        </p:txBody>
      </p:sp>
      <p:sp>
        <p:nvSpPr>
          <p:cNvPr id="10" name="Oval 9"/>
          <p:cNvSpPr/>
          <p:nvPr/>
        </p:nvSpPr>
        <p:spPr>
          <a:xfrm>
            <a:off x="2730434" y="260077"/>
            <a:ext cx="2245492" cy="1944216"/>
          </a:xfrm>
          <a:prstGeom prst="wedgeEllipse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sv-SE" sz="2000" dirty="0" smtClean="0"/>
              <a:t>Mitt barn är så arg hela tiden.</a:t>
            </a:r>
            <a:endParaRPr lang="sv-SE" sz="2000" dirty="0"/>
          </a:p>
        </p:txBody>
      </p:sp>
    </p:spTree>
    <p:extLst>
      <p:ext uri="{BB962C8B-B14F-4D97-AF65-F5344CB8AC3E}">
        <p14:creationId xmlns:p14="http://schemas.microsoft.com/office/powerpoint/2010/main" val="1127314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908720"/>
            <a:ext cx="8229600" cy="4680868"/>
          </a:xfrm>
        </p:spPr>
        <p:txBody>
          <a:bodyPr/>
          <a:lstStyle/>
          <a:p>
            <a:r>
              <a:rPr lang="sv-SE" b="1" dirty="0" smtClean="0"/>
              <a:t>Vi bygger vårt arbete på att den som har ansvar kan förändra- Föräldern och att ”Barn gör rätt om de kan!”</a:t>
            </a:r>
          </a:p>
          <a:p>
            <a:r>
              <a:rPr lang="sv-SE" b="1" dirty="0" smtClean="0"/>
              <a:t>Vi vill också bidra till att man ska våga prata om jobbiga saker. Det är inte alltid enkelt att vara förälder!</a:t>
            </a:r>
          </a:p>
          <a:p>
            <a:r>
              <a:rPr lang="sv-SE" b="1" dirty="0" smtClean="0"/>
              <a:t>Vi ser en stark kraft i att möta andra i grupp och att prata om föräldraskap.</a:t>
            </a:r>
            <a:endParaRPr lang="sv-SE" b="1" dirty="0"/>
          </a:p>
        </p:txBody>
      </p:sp>
    </p:spTree>
    <p:extLst>
      <p:ext uri="{BB962C8B-B14F-4D97-AF65-F5344CB8AC3E}">
        <p14:creationId xmlns:p14="http://schemas.microsoft.com/office/powerpoint/2010/main" val="238004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b="1" dirty="0" smtClean="0"/>
              <a:t>ABC –alla barn i centrum</a:t>
            </a:r>
            <a:endParaRPr lang="sv-SE"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1988840"/>
            <a:ext cx="5283102"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7771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Övergripande syfte med ABC</a:t>
            </a:r>
            <a:endParaRPr lang="sv-SE" b="1" dirty="0"/>
          </a:p>
        </p:txBody>
      </p:sp>
      <p:sp>
        <p:nvSpPr>
          <p:cNvPr id="3" name="Platshållare för innehåll 2"/>
          <p:cNvSpPr>
            <a:spLocks noGrp="1"/>
          </p:cNvSpPr>
          <p:nvPr>
            <p:ph idx="1"/>
          </p:nvPr>
        </p:nvSpPr>
        <p:spPr>
          <a:xfrm>
            <a:off x="467544" y="1340768"/>
            <a:ext cx="8229600" cy="4968552"/>
          </a:xfrm>
        </p:spPr>
        <p:txBody>
          <a:bodyPr/>
          <a:lstStyle/>
          <a:p>
            <a:pPr algn="ctr">
              <a:buFont typeface="Arial" charset="0"/>
              <a:buNone/>
            </a:pPr>
            <a:r>
              <a:rPr lang="sv-SE" altLang="sv-SE" b="1" dirty="0"/>
              <a:t>Främja barns positiva utveckling</a:t>
            </a:r>
          </a:p>
          <a:p>
            <a:pPr algn="ctr">
              <a:buFont typeface="Arial" charset="0"/>
              <a:buNone/>
            </a:pPr>
            <a:r>
              <a:rPr lang="sv-SE" altLang="sv-SE" b="1" i="1" dirty="0" smtClean="0"/>
              <a:t>genom </a:t>
            </a:r>
            <a:r>
              <a:rPr lang="sv-SE" altLang="sv-SE" b="1" i="1" dirty="0"/>
              <a:t>att</a:t>
            </a:r>
          </a:p>
          <a:p>
            <a:pPr algn="ctr">
              <a:buFont typeface="Arial" charset="0"/>
              <a:buNone/>
            </a:pPr>
            <a:r>
              <a:rPr lang="sv-SE" altLang="sv-SE" b="1" dirty="0" smtClean="0"/>
              <a:t>stärka </a:t>
            </a:r>
            <a:r>
              <a:rPr lang="sv-SE" altLang="sv-SE" b="1" dirty="0"/>
              <a:t>relationen mellan föräldrar och </a:t>
            </a:r>
            <a:r>
              <a:rPr lang="sv-SE" altLang="sv-SE" b="1" dirty="0" smtClean="0"/>
              <a:t>barn.</a:t>
            </a:r>
          </a:p>
          <a:p>
            <a:pPr>
              <a:buFont typeface="Arial" panose="020B0604020202020204" pitchFamily="34" charset="0"/>
              <a:buChar char="•"/>
            </a:pPr>
            <a:r>
              <a:rPr lang="sv-SE" dirty="0" smtClean="0"/>
              <a:t>ABC </a:t>
            </a:r>
            <a:r>
              <a:rPr lang="sv-SE" dirty="0"/>
              <a:t>är utvecklat av Stockholms stad i samarbete med Karolinska institutet.</a:t>
            </a:r>
          </a:p>
          <a:p>
            <a:pPr>
              <a:buFont typeface="Arial" panose="020B0604020202020204" pitchFamily="34" charset="0"/>
              <a:buChar char="•"/>
            </a:pPr>
            <a:r>
              <a:rPr lang="sv-SE" altLang="sv-SE" dirty="0" smtClean="0"/>
              <a:t>Bygger på barnkonventionen och på forskning om relationer mellan barn och föräldrar.</a:t>
            </a:r>
            <a:endParaRPr lang="sv-SE" altLang="sv-SE" dirty="0"/>
          </a:p>
          <a:p>
            <a:endParaRPr lang="sv-SE" dirty="0"/>
          </a:p>
        </p:txBody>
      </p:sp>
    </p:spTree>
    <p:extLst>
      <p:ext uri="{BB962C8B-B14F-4D97-AF65-F5344CB8AC3E}">
        <p14:creationId xmlns:p14="http://schemas.microsoft.com/office/powerpoint/2010/main" val="163168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Vad får föräldrarna?</a:t>
            </a:r>
            <a:endParaRPr lang="sv-SE" b="1" dirty="0"/>
          </a:p>
        </p:txBody>
      </p:sp>
      <p:sp>
        <p:nvSpPr>
          <p:cNvPr id="3" name="Platshållare för innehåll 2"/>
          <p:cNvSpPr>
            <a:spLocks noGrp="1"/>
          </p:cNvSpPr>
          <p:nvPr>
            <p:ph idx="1"/>
          </p:nvPr>
        </p:nvSpPr>
        <p:spPr/>
        <p:txBody>
          <a:bodyPr/>
          <a:lstStyle/>
          <a:p>
            <a:pPr>
              <a:defRPr/>
            </a:pPr>
            <a:r>
              <a:rPr lang="sv-SE" dirty="0"/>
              <a:t>Diskutera och utbyta erfarenheter med andra föräldrar</a:t>
            </a:r>
          </a:p>
          <a:p>
            <a:pPr marL="0" indent="0">
              <a:buFont typeface="Arial" charset="0"/>
              <a:buNone/>
              <a:defRPr/>
            </a:pPr>
            <a:endParaRPr lang="sv-SE" dirty="0"/>
          </a:p>
          <a:p>
            <a:pPr>
              <a:defRPr/>
            </a:pPr>
            <a:r>
              <a:rPr lang="sv-SE" dirty="0"/>
              <a:t>Ta del av forskning om föräldraskap och barns utveckling</a:t>
            </a:r>
          </a:p>
          <a:p>
            <a:pPr>
              <a:defRPr/>
            </a:pPr>
            <a:endParaRPr lang="sv-SE" dirty="0"/>
          </a:p>
          <a:p>
            <a:pPr>
              <a:defRPr/>
            </a:pPr>
            <a:r>
              <a:rPr lang="sv-SE" dirty="0"/>
              <a:t>Verktyg för att bygga/bevara goda relationer och minska konflikter</a:t>
            </a:r>
          </a:p>
          <a:p>
            <a:endParaRPr lang="sv-SE" dirty="0"/>
          </a:p>
        </p:txBody>
      </p:sp>
    </p:spTree>
    <p:extLst>
      <p:ext uri="{BB962C8B-B14F-4D97-AF65-F5344CB8AC3E}">
        <p14:creationId xmlns:p14="http://schemas.microsoft.com/office/powerpoint/2010/main" val="3946719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Upplägg</a:t>
            </a:r>
            <a:endParaRPr lang="sv-SE" b="1" dirty="0"/>
          </a:p>
        </p:txBody>
      </p:sp>
      <p:sp>
        <p:nvSpPr>
          <p:cNvPr id="3" name="Platshållare för innehåll 2"/>
          <p:cNvSpPr>
            <a:spLocks noGrp="1"/>
          </p:cNvSpPr>
          <p:nvPr>
            <p:ph idx="1"/>
          </p:nvPr>
        </p:nvSpPr>
        <p:spPr>
          <a:xfrm>
            <a:off x="457200" y="1341438"/>
            <a:ext cx="8229600" cy="4607842"/>
          </a:xfrm>
        </p:spPr>
        <p:txBody>
          <a:bodyPr/>
          <a:lstStyle/>
          <a:p>
            <a:pPr>
              <a:defRPr/>
            </a:pPr>
            <a:r>
              <a:rPr lang="sv-SE" dirty="0" smtClean="0"/>
              <a:t>4 </a:t>
            </a:r>
            <a:r>
              <a:rPr lang="sv-SE" dirty="0"/>
              <a:t>föräldraträffar à 2,5 timme</a:t>
            </a:r>
          </a:p>
          <a:p>
            <a:pPr>
              <a:defRPr/>
            </a:pPr>
            <a:r>
              <a:rPr lang="sv-SE" dirty="0" smtClean="0"/>
              <a:t>Ev. 1 </a:t>
            </a:r>
            <a:r>
              <a:rPr lang="sv-SE" dirty="0"/>
              <a:t>återträff</a:t>
            </a:r>
          </a:p>
          <a:p>
            <a:pPr>
              <a:defRPr/>
            </a:pPr>
            <a:r>
              <a:rPr lang="sv-SE" dirty="0"/>
              <a:t>Diskussioner, filmexempel</a:t>
            </a:r>
          </a:p>
          <a:p>
            <a:pPr marL="0" indent="0">
              <a:buFont typeface="Arial" charset="0"/>
              <a:buNone/>
              <a:defRPr/>
            </a:pPr>
            <a:r>
              <a:rPr lang="sv-SE" dirty="0"/>
              <a:t>    och tips att pröva hemma </a:t>
            </a:r>
          </a:p>
          <a:p>
            <a:pPr>
              <a:defRPr/>
            </a:pPr>
            <a:r>
              <a:rPr lang="sv-SE" dirty="0"/>
              <a:t>Upp till 10 föräldrar/grupp</a:t>
            </a:r>
          </a:p>
          <a:p>
            <a:pPr>
              <a:defRPr/>
            </a:pPr>
            <a:r>
              <a:rPr lang="sv-SE" dirty="0"/>
              <a:t>Riktar sig till ALLA föräldrar med barn i åldrarna 3-12 år</a:t>
            </a:r>
            <a:r>
              <a:rPr lang="sv-SE" dirty="0" smtClean="0"/>
              <a:t>.</a:t>
            </a:r>
          </a:p>
          <a:p>
            <a:pPr>
              <a:defRPr/>
            </a:pPr>
            <a:r>
              <a:rPr lang="sv-SE" dirty="0" smtClean="0"/>
              <a:t>Alltid fika </a:t>
            </a:r>
            <a:r>
              <a:rPr lang="sv-SE" dirty="0" smtClean="0">
                <a:sym typeface="Wingdings" panose="05000000000000000000" pitchFamily="2" charset="2"/>
              </a:rPr>
              <a:t></a:t>
            </a:r>
            <a:endParaRPr lang="sv-SE" dirty="0"/>
          </a:p>
          <a:p>
            <a:endParaRPr lang="sv-SE" dirty="0"/>
          </a:p>
        </p:txBody>
      </p:sp>
    </p:spTree>
    <p:extLst>
      <p:ext uri="{BB962C8B-B14F-4D97-AF65-F5344CB8AC3E}">
        <p14:creationId xmlns:p14="http://schemas.microsoft.com/office/powerpoint/2010/main" val="637515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2017" y="692696"/>
            <a:ext cx="7070599"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2270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smtClean="0"/>
              <a:t>Länk till hemsida, kontaktuppgifter</a:t>
            </a:r>
            <a:endParaRPr lang="sv-SE" sz="3600" dirty="0"/>
          </a:p>
        </p:txBody>
      </p:sp>
      <p:sp>
        <p:nvSpPr>
          <p:cNvPr id="3" name="Platshållare för innehåll 2"/>
          <p:cNvSpPr>
            <a:spLocks noGrp="1"/>
          </p:cNvSpPr>
          <p:nvPr>
            <p:ph idx="1"/>
          </p:nvPr>
        </p:nvSpPr>
        <p:spPr>
          <a:xfrm>
            <a:off x="457200" y="1341438"/>
            <a:ext cx="8229600" cy="4679850"/>
          </a:xfrm>
        </p:spPr>
        <p:style>
          <a:lnRef idx="2">
            <a:schemeClr val="accent4"/>
          </a:lnRef>
          <a:fillRef idx="1">
            <a:schemeClr val="lt1"/>
          </a:fillRef>
          <a:effectRef idx="0">
            <a:schemeClr val="accent4"/>
          </a:effectRef>
          <a:fontRef idx="minor">
            <a:schemeClr val="dk1"/>
          </a:fontRef>
        </p:style>
        <p:txBody>
          <a:bodyPr/>
          <a:lstStyle/>
          <a:p>
            <a:r>
              <a:rPr lang="sv-SE" dirty="0" err="1" smtClean="0">
                <a:hlinkClick r:id="rId3"/>
              </a:rPr>
              <a:t>FöräldraResursen</a:t>
            </a:r>
            <a:r>
              <a:rPr lang="sv-SE" dirty="0" smtClean="0">
                <a:hlinkClick r:id="rId3"/>
              </a:rPr>
              <a:t> - </a:t>
            </a:r>
            <a:r>
              <a:rPr lang="sv-SE" smtClean="0">
                <a:hlinkClick r:id="rId3"/>
              </a:rPr>
              <a:t>Uddevalla kommun</a:t>
            </a:r>
            <a:endParaRPr lang="sv-SE" smtClean="0"/>
          </a:p>
          <a:p>
            <a:endParaRPr lang="sv-SE" dirty="0" smtClean="0"/>
          </a:p>
          <a:p>
            <a:r>
              <a:rPr lang="sv-SE" dirty="0" smtClean="0">
                <a:hlinkClick r:id="rId4"/>
              </a:rPr>
              <a:t>ABC</a:t>
            </a:r>
            <a:endParaRPr lang="sv-SE" dirty="0" smtClean="0"/>
          </a:p>
          <a:p>
            <a:endParaRPr lang="sv-SE" dirty="0" smtClean="0"/>
          </a:p>
          <a:p>
            <a:pPr>
              <a:buFont typeface="Arial" panose="020B0604020202020204" pitchFamily="34" charset="0"/>
              <a:buChar char="•"/>
            </a:pPr>
            <a:r>
              <a:rPr lang="sv-SE" dirty="0" smtClean="0"/>
              <a:t>Kristin: 0522-695123</a:t>
            </a:r>
          </a:p>
          <a:p>
            <a:pPr marL="0" indent="0">
              <a:buNone/>
            </a:pPr>
            <a:r>
              <a:rPr lang="sv-SE" dirty="0" smtClean="0">
                <a:hlinkClick r:id="rId5"/>
              </a:rPr>
              <a:t>kristin.andreasson@uddevalla.se</a:t>
            </a:r>
            <a:endParaRPr lang="sv-SE" dirty="0" smtClean="0"/>
          </a:p>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smtClean="0"/>
          </a:p>
        </p:txBody>
      </p:sp>
    </p:spTree>
    <p:extLst>
      <p:ext uri="{BB962C8B-B14F-4D97-AF65-F5344CB8AC3E}">
        <p14:creationId xmlns:p14="http://schemas.microsoft.com/office/powerpoint/2010/main" val="2302831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hlinkClick r:id="rId2"/>
              </a:rPr>
              <a:t>https://www.youtube.com/watch?v=82mPXI9Vpa8</a:t>
            </a:r>
            <a:endParaRPr lang="sv-SE" dirty="0"/>
          </a:p>
          <a:p>
            <a:endParaRPr lang="sv-SE" dirty="0"/>
          </a:p>
        </p:txBody>
      </p:sp>
    </p:spTree>
    <p:extLst>
      <p:ext uri="{BB962C8B-B14F-4D97-AF65-F5344CB8AC3E}">
        <p14:creationId xmlns:p14="http://schemas.microsoft.com/office/powerpoint/2010/main" val="3894749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Vilka är vi?</a:t>
            </a:r>
            <a:endParaRPr lang="sv-SE" b="1" dirty="0"/>
          </a:p>
        </p:txBody>
      </p:sp>
      <p:sp>
        <p:nvSpPr>
          <p:cNvPr id="3" name="Platshållare för innehåll 2"/>
          <p:cNvSpPr>
            <a:spLocks noGrp="1"/>
          </p:cNvSpPr>
          <p:nvPr>
            <p:ph idx="1"/>
          </p:nvPr>
        </p:nvSpPr>
        <p:spPr/>
        <p:txBody>
          <a:bodyPr/>
          <a:lstStyle/>
          <a:p>
            <a:r>
              <a:rPr lang="sv-SE" dirty="0" smtClean="0"/>
              <a:t>Martina Niklasson, kurator</a:t>
            </a:r>
          </a:p>
          <a:p>
            <a:r>
              <a:rPr lang="sv-SE" dirty="0" smtClean="0"/>
              <a:t>Kristin Andreasson, kurator</a:t>
            </a:r>
          </a:p>
          <a:p>
            <a:r>
              <a:rPr lang="sv-SE" dirty="0" smtClean="0"/>
              <a:t>Helene Strömdahl , kurator</a:t>
            </a:r>
          </a:p>
          <a:p>
            <a:endParaRPr lang="sv-S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3405661"/>
            <a:ext cx="546735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040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err="1" smtClean="0"/>
              <a:t>FöräldraResursen</a:t>
            </a:r>
            <a:endParaRPr lang="sv-SE" b="1" dirty="0"/>
          </a:p>
        </p:txBody>
      </p:sp>
      <p:sp>
        <p:nvSpPr>
          <p:cNvPr id="3" name="Platshållare för innehåll 2"/>
          <p:cNvSpPr>
            <a:spLocks noGrp="1"/>
          </p:cNvSpPr>
          <p:nvPr>
            <p:ph idx="1"/>
          </p:nvPr>
        </p:nvSpPr>
        <p:spPr/>
        <p:txBody>
          <a:bodyPr/>
          <a:lstStyle/>
          <a:p>
            <a:r>
              <a:rPr lang="sv-SE" dirty="0" smtClean="0"/>
              <a:t>Är nu inne på sitt fjärde år.</a:t>
            </a:r>
          </a:p>
          <a:p>
            <a:r>
              <a:rPr lang="sv-SE" dirty="0" smtClean="0"/>
              <a:t>Finansierade med medel ur social investeringsfond.</a:t>
            </a:r>
          </a:p>
          <a:p>
            <a:r>
              <a:rPr lang="sv-SE" dirty="0" smtClean="0"/>
              <a:t>Utvecklingsarbete kring förebyggande stöd i föräldraskapet 6-12 år.</a:t>
            </a:r>
          </a:p>
          <a:p>
            <a:r>
              <a:rPr lang="sv-SE" dirty="0" smtClean="0"/>
              <a:t>Samverkan mellan skola och socialtjänst i Uddevalla kommun.</a:t>
            </a:r>
            <a:endParaRPr lang="sv-SE" dirty="0"/>
          </a:p>
        </p:txBody>
      </p:sp>
    </p:spTree>
    <p:extLst>
      <p:ext uri="{BB962C8B-B14F-4D97-AF65-F5344CB8AC3E}">
        <p14:creationId xmlns:p14="http://schemas.microsoft.com/office/powerpoint/2010/main" val="15326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Vad gör vi?</a:t>
            </a:r>
            <a:endParaRPr lang="sv-SE" b="1" dirty="0"/>
          </a:p>
        </p:txBody>
      </p:sp>
      <p:sp>
        <p:nvSpPr>
          <p:cNvPr id="3" name="Platshållare för innehåll 2"/>
          <p:cNvSpPr>
            <a:spLocks noGrp="1"/>
          </p:cNvSpPr>
          <p:nvPr>
            <p:ph idx="1"/>
          </p:nvPr>
        </p:nvSpPr>
        <p:spPr/>
        <p:txBody>
          <a:bodyPr/>
          <a:lstStyle/>
          <a:p>
            <a:r>
              <a:rPr lang="sv-SE" dirty="0" smtClean="0"/>
              <a:t>Vi erbjuder samtal, råd och stöd kring föräldraskap.</a:t>
            </a:r>
          </a:p>
          <a:p>
            <a:r>
              <a:rPr lang="sv-SE" dirty="0" smtClean="0"/>
              <a:t>Det är alltid föräldern som styr vad vi ska prata om.</a:t>
            </a:r>
          </a:p>
          <a:p>
            <a:r>
              <a:rPr lang="sv-SE" dirty="0" smtClean="0"/>
              <a:t>Man väljer själv hur länge man vill träffas.</a:t>
            </a:r>
          </a:p>
          <a:p>
            <a:r>
              <a:rPr lang="sv-SE" dirty="0" smtClean="0"/>
              <a:t>Vi har ingen dokumentation.</a:t>
            </a:r>
            <a:endParaRPr lang="sv-SE" dirty="0"/>
          </a:p>
        </p:txBody>
      </p:sp>
    </p:spTree>
    <p:extLst>
      <p:ext uri="{BB962C8B-B14F-4D97-AF65-F5344CB8AC3E}">
        <p14:creationId xmlns:p14="http://schemas.microsoft.com/office/powerpoint/2010/main" val="163081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Vi kan vara med som stöd vid olika möten tex. Skolmöten, möte med socialtjänst eller annat</a:t>
            </a:r>
          </a:p>
          <a:p>
            <a:r>
              <a:rPr lang="sv-SE" dirty="0" smtClean="0"/>
              <a:t>Vi har god kännedom om kommunens andra resurser och kunna hjälpa föräldrar rätt.</a:t>
            </a:r>
            <a:endParaRPr lang="sv-SE" dirty="0"/>
          </a:p>
        </p:txBody>
      </p:sp>
    </p:spTree>
    <p:extLst>
      <p:ext uri="{BB962C8B-B14F-4D97-AF65-F5344CB8AC3E}">
        <p14:creationId xmlns:p14="http://schemas.microsoft.com/office/powerpoint/2010/main" val="166334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23528" y="836712"/>
            <a:ext cx="8229600" cy="4680520"/>
          </a:xfrm>
        </p:spPr>
        <p:txBody>
          <a:bodyPr/>
          <a:lstStyle/>
          <a:p>
            <a:r>
              <a:rPr lang="sv-SE" dirty="0" smtClean="0"/>
              <a:t>Vi arbetar med grupper.</a:t>
            </a:r>
          </a:p>
          <a:p>
            <a:pPr marL="0" indent="0">
              <a:buNone/>
            </a:pPr>
            <a:r>
              <a:rPr lang="sv-SE" dirty="0" smtClean="0"/>
              <a:t>    - ABC, alla barn i centrum</a:t>
            </a:r>
          </a:p>
          <a:p>
            <a:pPr marL="0" indent="0">
              <a:buNone/>
            </a:pPr>
            <a:r>
              <a:rPr lang="sv-SE" dirty="0"/>
              <a:t> </a:t>
            </a:r>
            <a:r>
              <a:rPr lang="sv-SE" dirty="0" smtClean="0"/>
              <a:t>   - Andra grupper</a:t>
            </a:r>
            <a:r>
              <a:rPr lang="sv-SE" dirty="0"/>
              <a:t> </a:t>
            </a:r>
            <a:r>
              <a:rPr lang="sv-SE" dirty="0" smtClean="0"/>
              <a:t>tex. Nyanlända</a:t>
            </a:r>
          </a:p>
          <a:p>
            <a:pPr marL="0" indent="0">
              <a:buNone/>
            </a:pPr>
            <a:endParaRPr lang="sv-SE" dirty="0" smtClean="0"/>
          </a:p>
          <a:p>
            <a:r>
              <a:rPr lang="sv-SE" dirty="0" smtClean="0"/>
              <a:t>Vi samverkar med skolan</a:t>
            </a:r>
          </a:p>
          <a:p>
            <a:pPr marL="0" indent="0">
              <a:buNone/>
            </a:pPr>
            <a:r>
              <a:rPr lang="sv-SE" dirty="0" smtClean="0"/>
              <a:t>    - Ska träffa alla elevhälsoteam </a:t>
            </a:r>
          </a:p>
          <a:p>
            <a:pPr marL="0" indent="0">
              <a:buNone/>
            </a:pPr>
            <a:r>
              <a:rPr lang="sv-SE" dirty="0"/>
              <a:t> </a:t>
            </a:r>
            <a:r>
              <a:rPr lang="sv-SE" dirty="0" smtClean="0"/>
              <a:t>     på varje skola minst 1ggr/termin</a:t>
            </a:r>
          </a:p>
          <a:p>
            <a:pPr marL="0" indent="0">
              <a:buNone/>
            </a:pPr>
            <a:r>
              <a:rPr lang="sv-SE" dirty="0"/>
              <a:t> </a:t>
            </a:r>
            <a:r>
              <a:rPr lang="sv-SE" dirty="0" smtClean="0"/>
              <a:t>   - Kan var med på föräldraråd/APT</a:t>
            </a:r>
          </a:p>
          <a:p>
            <a:pPr marL="0" indent="0">
              <a:buNone/>
            </a:pPr>
            <a:endParaRPr lang="sv-SE" dirty="0"/>
          </a:p>
        </p:txBody>
      </p:sp>
    </p:spTree>
    <p:extLst>
      <p:ext uri="{BB962C8B-B14F-4D97-AF65-F5344CB8AC3E}">
        <p14:creationId xmlns:p14="http://schemas.microsoft.com/office/powerpoint/2010/main" val="127294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548680"/>
            <a:ext cx="8229600" cy="5544616"/>
          </a:xfrm>
        </p:spPr>
        <p:txBody>
          <a:bodyPr/>
          <a:lstStyle/>
          <a:p>
            <a:pPr marL="0" indent="0">
              <a:buNone/>
            </a:pPr>
            <a:r>
              <a:rPr lang="sv-SE" dirty="0" smtClean="0"/>
              <a:t>    - Föreläsning</a:t>
            </a:r>
          </a:p>
          <a:p>
            <a:pPr marL="0" indent="0">
              <a:buNone/>
            </a:pPr>
            <a:r>
              <a:rPr lang="sv-SE" dirty="0" smtClean="0"/>
              <a:t>    - Samverkar kring familjer där föräldrar</a:t>
            </a:r>
          </a:p>
          <a:p>
            <a:pPr marL="0" indent="0">
              <a:buNone/>
            </a:pPr>
            <a:r>
              <a:rPr lang="sv-SE" dirty="0"/>
              <a:t> </a:t>
            </a:r>
            <a:r>
              <a:rPr lang="sv-SE" dirty="0" smtClean="0"/>
              <a:t>     givit sitt samtycke.</a:t>
            </a:r>
          </a:p>
          <a:p>
            <a:pPr marL="0" indent="0">
              <a:buNone/>
            </a:pPr>
            <a:r>
              <a:rPr lang="sv-SE" dirty="0"/>
              <a:t> </a:t>
            </a:r>
            <a:r>
              <a:rPr lang="sv-SE" dirty="0" smtClean="0"/>
              <a:t>   - Vi har som ambition att vara på alla </a:t>
            </a:r>
          </a:p>
          <a:p>
            <a:pPr marL="0" indent="0">
              <a:buNone/>
            </a:pPr>
            <a:r>
              <a:rPr lang="sv-SE" dirty="0"/>
              <a:t> </a:t>
            </a:r>
            <a:r>
              <a:rPr lang="sv-SE" dirty="0" smtClean="0"/>
              <a:t>      skolors föräldramöten.</a:t>
            </a:r>
          </a:p>
          <a:p>
            <a:pPr marL="0" indent="0">
              <a:buNone/>
            </a:pPr>
            <a:endParaRPr lang="sv-SE" dirty="0" smtClean="0"/>
          </a:p>
          <a:p>
            <a:pPr marL="0" indent="0">
              <a:buNone/>
            </a:pPr>
            <a:r>
              <a:rPr lang="sv-SE" dirty="0" smtClean="0"/>
              <a:t>     </a:t>
            </a:r>
            <a:endParaRPr lang="sv-SE" dirty="0"/>
          </a:p>
        </p:txBody>
      </p:sp>
    </p:spTree>
    <p:extLst>
      <p:ext uri="{BB962C8B-B14F-4D97-AF65-F5344CB8AC3E}">
        <p14:creationId xmlns:p14="http://schemas.microsoft.com/office/powerpoint/2010/main" val="1537699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484784"/>
            <a:ext cx="8218487" cy="3231703"/>
          </a:xfrm>
        </p:spPr>
        <p:txBody>
          <a:bodyPr/>
          <a:lstStyle/>
          <a:p>
            <a:pPr algn="ctr"/>
            <a:r>
              <a:rPr lang="sv-SE" sz="4800" b="1" dirty="0" smtClean="0"/>
              <a:t>Vad kan föräldrar vända sig till Föräldraresursen om?</a:t>
            </a:r>
            <a:r>
              <a:rPr lang="sv-SE" dirty="0" smtClean="0"/>
              <a:t/>
            </a:r>
            <a:br>
              <a:rPr lang="sv-SE" dirty="0" smtClean="0"/>
            </a:br>
            <a:endParaRPr lang="sv-SE" dirty="0"/>
          </a:p>
        </p:txBody>
      </p:sp>
    </p:spTree>
    <p:extLst>
      <p:ext uri="{BB962C8B-B14F-4D97-AF65-F5344CB8AC3E}">
        <p14:creationId xmlns:p14="http://schemas.microsoft.com/office/powerpoint/2010/main" val="4146339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liggande med startbild">
  <a:themeElements>
    <a:clrScheme name="Powerpointmall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mall_liggan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mall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mall_ligga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mall_ligga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mall_ligga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mall_ligga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mall_ligga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mall_liggan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mall_ligga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mall_ligga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mall_ligga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mall_ligga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mall_ligga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liggande med startbild</Template>
  <TotalTime>560</TotalTime>
  <Words>659</Words>
  <Application>Microsoft Office PowerPoint</Application>
  <PresentationFormat>Bildspel på skärmen (4:3)</PresentationFormat>
  <Paragraphs>99</Paragraphs>
  <Slides>17</Slides>
  <Notes>11</Notes>
  <HiddenSlides>0</HiddenSlides>
  <MMClips>0</MMClips>
  <ScaleCrop>false</ScaleCrop>
  <HeadingPairs>
    <vt:vector size="4" baseType="variant">
      <vt:variant>
        <vt:lpstr>Tema</vt:lpstr>
      </vt:variant>
      <vt:variant>
        <vt:i4>1</vt:i4>
      </vt:variant>
      <vt:variant>
        <vt:lpstr>Bildrubriker</vt:lpstr>
      </vt:variant>
      <vt:variant>
        <vt:i4>17</vt:i4>
      </vt:variant>
    </vt:vector>
  </HeadingPairs>
  <TitlesOfParts>
    <vt:vector size="18" baseType="lpstr">
      <vt:lpstr>Powerpoint liggande med startbild</vt:lpstr>
      <vt:lpstr>FöräldraResursen</vt:lpstr>
      <vt:lpstr>PowerPoint-presentation</vt:lpstr>
      <vt:lpstr>Vilka är vi?</vt:lpstr>
      <vt:lpstr>FöräldraResursen</vt:lpstr>
      <vt:lpstr>Vad gör vi?</vt:lpstr>
      <vt:lpstr>PowerPoint-presentation</vt:lpstr>
      <vt:lpstr>PowerPoint-presentation</vt:lpstr>
      <vt:lpstr>PowerPoint-presentation</vt:lpstr>
      <vt:lpstr>Vad kan föräldrar vända sig till Föräldraresursen om? </vt:lpstr>
      <vt:lpstr>PowerPoint-presentation</vt:lpstr>
      <vt:lpstr>PowerPoint-presentation</vt:lpstr>
      <vt:lpstr>ABC –alla barn i centrum</vt:lpstr>
      <vt:lpstr>Övergripande syfte med ABC</vt:lpstr>
      <vt:lpstr>Vad får föräldrarna?</vt:lpstr>
      <vt:lpstr>Upplägg</vt:lpstr>
      <vt:lpstr>PowerPoint-presentation</vt:lpstr>
      <vt:lpstr>Länk till hemsida, kontaktuppgifter</vt:lpstr>
    </vt:vector>
  </TitlesOfParts>
  <Company>Uddevalla kommun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FöräldraResursen</dc:title>
  <dc:creator>Kristin Andreasson</dc:creator>
  <cp:lastModifiedBy>Kristin Andreasson</cp:lastModifiedBy>
  <cp:revision>50</cp:revision>
  <cp:lastPrinted>2013-06-25T05:56:26Z</cp:lastPrinted>
  <dcterms:created xsi:type="dcterms:W3CDTF">2016-10-04T08:06:32Z</dcterms:created>
  <dcterms:modified xsi:type="dcterms:W3CDTF">2018-06-12T08:31:35Z</dcterms:modified>
</cp:coreProperties>
</file>