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7" r:id="rId3"/>
    <p:sldId id="279" r:id="rId4"/>
    <p:sldId id="280" r:id="rId5"/>
    <p:sldId id="298" r:id="rId6"/>
    <p:sldId id="268" r:id="rId7"/>
    <p:sldId id="277" r:id="rId8"/>
    <p:sldId id="276" r:id="rId9"/>
    <p:sldId id="271" r:id="rId10"/>
    <p:sldId id="272" r:id="rId11"/>
    <p:sldId id="293" r:id="rId12"/>
    <p:sldId id="299" r:id="rId13"/>
    <p:sldId id="273" r:id="rId14"/>
    <p:sldId id="263" r:id="rId15"/>
    <p:sldId id="266" r:id="rId16"/>
    <p:sldId id="278" r:id="rId17"/>
    <p:sldId id="281" r:id="rId18"/>
    <p:sldId id="282" r:id="rId19"/>
  </p:sldIdLst>
  <p:sldSz cx="12192000" cy="6858000"/>
  <p:notesSz cx="6811963" cy="99425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CED01-15A2-4915-B167-1999785351FE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BC581-B84F-47C0-B9CB-EA20874C3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8495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B63BA-52BA-430F-A36A-C02E882CD243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CA3D2-1A6A-47BF-9577-8336AF5657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1386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På vilka nivåer (individ, arbetsgrupp/kollegium, mellan chefer) – för att skapa handlingsutrymme till att använda sin professionella kunskap?</a:t>
            </a: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4CA3D2-1A6A-47BF-9577-8336AF5657F6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6801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9123-1B68-4394-9649-14D5A1C6EE09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C0F0-8B1F-4CD2-B3C9-17FB2E8E1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533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9123-1B68-4394-9649-14D5A1C6EE09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C0F0-8B1F-4CD2-B3C9-17FB2E8E1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308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9123-1B68-4394-9649-14D5A1C6EE09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C0F0-8B1F-4CD2-B3C9-17FB2E8E1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861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9123-1B68-4394-9649-14D5A1C6EE09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C0F0-8B1F-4CD2-B3C9-17FB2E8E1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659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9123-1B68-4394-9649-14D5A1C6EE09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C0F0-8B1F-4CD2-B3C9-17FB2E8E1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121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9123-1B68-4394-9649-14D5A1C6EE09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C0F0-8B1F-4CD2-B3C9-17FB2E8E1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29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9123-1B68-4394-9649-14D5A1C6EE09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C0F0-8B1F-4CD2-B3C9-17FB2E8E1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5017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9123-1B68-4394-9649-14D5A1C6EE09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C0F0-8B1F-4CD2-B3C9-17FB2E8E1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107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9123-1B68-4394-9649-14D5A1C6EE09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C0F0-8B1F-4CD2-B3C9-17FB2E8E1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5591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9123-1B68-4394-9649-14D5A1C6EE09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C0F0-8B1F-4CD2-B3C9-17FB2E8E1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0255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9123-1B68-4394-9649-14D5A1C6EE09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C0F0-8B1F-4CD2-B3C9-17FB2E8E1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055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A9123-1B68-4394-9649-14D5A1C6EE09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DC0F0-8B1F-4CD2-B3C9-17FB2E8E1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696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0762" y="802641"/>
            <a:ext cx="10171610" cy="2387600"/>
          </a:xfrm>
        </p:spPr>
        <p:txBody>
          <a:bodyPr>
            <a:normAutofit/>
          </a:bodyPr>
          <a:lstStyle/>
          <a:p>
            <a:r>
              <a:rPr lang="sv-SE" sz="5300" dirty="0" smtClean="0"/>
              <a:t>Att </a:t>
            </a:r>
            <a:r>
              <a:rPr lang="sv-SE" sz="5300" dirty="0"/>
              <a:t>jamma eller spela efter </a:t>
            </a:r>
            <a:r>
              <a:rPr lang="sv-SE" sz="5300" dirty="0" smtClean="0"/>
              <a:t>noter</a:t>
            </a:r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/>
              <a:t/>
            </a:r>
            <a:br>
              <a:rPr lang="sv-SE" sz="4000" dirty="0"/>
            </a:br>
            <a:r>
              <a:rPr lang="sv-SE" sz="4000" dirty="0" smtClean="0"/>
              <a:t>O</a:t>
            </a:r>
            <a:r>
              <a:rPr lang="sv-SE" sz="4400" dirty="0" smtClean="0"/>
              <a:t>m </a:t>
            </a:r>
            <a:r>
              <a:rPr lang="sv-SE" sz="4400" dirty="0"/>
              <a:t>handlingsutrymme </a:t>
            </a:r>
            <a:r>
              <a:rPr lang="sv-SE" sz="4400" dirty="0"/>
              <a:t>i </a:t>
            </a:r>
            <a:r>
              <a:rPr lang="sv-SE" sz="4400" dirty="0" smtClean="0"/>
              <a:t>socialt arbete</a:t>
            </a:r>
            <a:endParaRPr lang="sv-SE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 </a:t>
            </a:r>
            <a:br>
              <a:rPr lang="sv-SE" dirty="0" smtClean="0"/>
            </a:br>
            <a:endParaRPr lang="sv-SE" dirty="0"/>
          </a:p>
        </p:txBody>
      </p:sp>
      <p:pic>
        <p:nvPicPr>
          <p:cNvPr id="4" name="Picture 2" descr="Bildresultat för musicia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523" y="3602038"/>
            <a:ext cx="10436349" cy="3261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8001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det jag undersöker?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2889"/>
          </a:xfrm>
        </p:spPr>
        <p:txBody>
          <a:bodyPr>
            <a:normAutofit/>
          </a:bodyPr>
          <a:lstStyle/>
          <a:p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I </a:t>
            </a:r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vilken mån arbetar </a:t>
            </a: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socialarbetare metodstyrt/utifrån </a:t>
            </a:r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krav på </a:t>
            </a: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evidens? </a:t>
            </a:r>
          </a:p>
          <a:p>
            <a:endParaRPr lang="sv-SE" dirty="0" smtClean="0"/>
          </a:p>
          <a:p>
            <a:r>
              <a:rPr lang="sv-SE" dirty="0" smtClean="0"/>
              <a:t>Vilket </a:t>
            </a:r>
            <a:r>
              <a:rPr lang="sv-SE" dirty="0"/>
              <a:t>handlingsutrymme har/upplever </a:t>
            </a:r>
            <a:r>
              <a:rPr lang="sv-SE" dirty="0" smtClean="0"/>
              <a:t>de att </a:t>
            </a:r>
            <a:r>
              <a:rPr lang="sv-SE" dirty="0"/>
              <a:t>de har? </a:t>
            </a:r>
            <a:r>
              <a:rPr lang="sv-SE" dirty="0" smtClean="0"/>
              <a:t>(Hur </a:t>
            </a:r>
            <a:r>
              <a:rPr lang="sv-SE" dirty="0"/>
              <a:t>påverkar </a:t>
            </a:r>
            <a:r>
              <a:rPr lang="sv-SE" dirty="0" smtClean="0"/>
              <a:t>kraven på evidens deras </a:t>
            </a:r>
            <a:r>
              <a:rPr lang="sv-SE" dirty="0"/>
              <a:t>arbete</a:t>
            </a:r>
            <a:r>
              <a:rPr lang="sv-SE" dirty="0" smtClean="0"/>
              <a:t>?) </a:t>
            </a:r>
            <a:r>
              <a:rPr lang="sv-SE" dirty="0"/>
              <a:t>I vilken mån använder socialarbetare </a:t>
            </a:r>
            <a:r>
              <a:rPr lang="sv-SE" dirty="0" err="1"/>
              <a:t>fronetisk</a:t>
            </a:r>
            <a:r>
              <a:rPr lang="sv-SE" dirty="0"/>
              <a:t> kunskap?  </a:t>
            </a:r>
          </a:p>
          <a:p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3772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Fronetisk</a:t>
            </a:r>
            <a:r>
              <a:rPr lang="sv-SE" dirty="0" smtClean="0"/>
              <a:t> kunskap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 smtClean="0"/>
              <a:t>fronesis</a:t>
            </a:r>
            <a:r>
              <a:rPr lang="sv-SE" dirty="0" smtClean="0"/>
              <a:t> (gr.) = gott </a:t>
            </a:r>
            <a:r>
              <a:rPr lang="sv-SE" dirty="0"/>
              <a:t>omdöme eller </a:t>
            </a:r>
            <a:r>
              <a:rPr lang="sv-SE" dirty="0" smtClean="0"/>
              <a:t>handlingsklokhet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Jfr: praxis-kunskap (</a:t>
            </a:r>
            <a:r>
              <a:rPr lang="sv-SE" dirty="0" err="1" smtClean="0"/>
              <a:t>Thomassen</a:t>
            </a:r>
            <a:r>
              <a:rPr lang="sv-SE" dirty="0" smtClean="0"/>
              <a:t>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3276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det jag undersöker?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2889"/>
          </a:xfrm>
        </p:spPr>
        <p:txBody>
          <a:bodyPr>
            <a:normAutofit/>
          </a:bodyPr>
          <a:lstStyle/>
          <a:p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I </a:t>
            </a:r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vilken mån arbetar </a:t>
            </a: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socialarbetare metodstyrt/utifrån </a:t>
            </a:r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krav på </a:t>
            </a: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evidens? </a:t>
            </a:r>
          </a:p>
          <a:p>
            <a:endParaRPr lang="sv-SE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Vilket handlingsutrymme har/upplever de att de har? (Hur påverkar kraven på evidens deras arbete?) I vilken mån använder socialarbetare </a:t>
            </a:r>
            <a:r>
              <a:rPr lang="sv-SE" dirty="0" err="1">
                <a:solidFill>
                  <a:schemeClr val="bg1">
                    <a:lumMod val="75000"/>
                  </a:schemeClr>
                </a:solidFill>
              </a:rPr>
              <a:t>fronetisk</a:t>
            </a:r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 kunskap?  </a:t>
            </a:r>
          </a:p>
          <a:p>
            <a:endParaRPr lang="sv-SE" dirty="0" smtClean="0"/>
          </a:p>
          <a:p>
            <a:r>
              <a:rPr lang="sv-SE" dirty="0" smtClean="0"/>
              <a:t>Vad händer med yrkets status? </a:t>
            </a:r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6290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det jag undersöker?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2889"/>
          </a:xfrm>
        </p:spPr>
        <p:txBody>
          <a:bodyPr>
            <a:normAutofit/>
          </a:bodyPr>
          <a:lstStyle/>
          <a:p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I </a:t>
            </a:r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vilken mån arbetar </a:t>
            </a: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socialarbetare metodstyrt/utifrån </a:t>
            </a:r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krav på </a:t>
            </a: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evidens? </a:t>
            </a:r>
          </a:p>
          <a:p>
            <a:endParaRPr lang="sv-SE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Vilket handlingsutrymme har/upplever de att de har? (Hur påverkar kraven på evidens deras arbete?) I vilken mån använder socialarbetare </a:t>
            </a:r>
            <a:r>
              <a:rPr lang="sv-SE" dirty="0" err="1">
                <a:solidFill>
                  <a:schemeClr val="bg1">
                    <a:lumMod val="75000"/>
                  </a:schemeClr>
                </a:solidFill>
              </a:rPr>
              <a:t>fronetisk</a:t>
            </a:r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 kunskap?  </a:t>
            </a:r>
          </a:p>
          <a:p>
            <a:endParaRPr lang="sv-SE" dirty="0" smtClean="0"/>
          </a:p>
          <a:p>
            <a:r>
              <a:rPr lang="sv-SE" dirty="0" smtClean="0"/>
              <a:t>Vad händer med yrkets status? </a:t>
            </a:r>
            <a:r>
              <a:rPr lang="sv-SE" dirty="0" smtClean="0"/>
              <a:t>Och: vad </a:t>
            </a:r>
            <a:r>
              <a:rPr lang="sv-SE" u="sng" dirty="0" smtClean="0"/>
              <a:t>är</a:t>
            </a:r>
            <a:r>
              <a:rPr lang="sv-SE" dirty="0" smtClean="0"/>
              <a:t> status?  </a:t>
            </a:r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2007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det jag undersöker?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2889"/>
          </a:xfrm>
        </p:spPr>
        <p:txBody>
          <a:bodyPr>
            <a:normAutofit/>
          </a:bodyPr>
          <a:lstStyle/>
          <a:p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I </a:t>
            </a:r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vilken mån arbetar </a:t>
            </a: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socialarbetare metodstyrt/utifrån </a:t>
            </a:r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krav på </a:t>
            </a: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evidens? </a:t>
            </a:r>
          </a:p>
          <a:p>
            <a:endParaRPr lang="sv-SE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Vilket handlingsutrymme har/upplever de att de har? (Hur påverkar kraven på evidens deras arbete?) I vilken mån använder socialarbetare </a:t>
            </a:r>
            <a:r>
              <a:rPr lang="sv-SE" dirty="0" err="1">
                <a:solidFill>
                  <a:schemeClr val="bg1">
                    <a:lumMod val="75000"/>
                  </a:schemeClr>
                </a:solidFill>
              </a:rPr>
              <a:t>fronetisk</a:t>
            </a:r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 kunskap?  </a:t>
            </a:r>
          </a:p>
          <a:p>
            <a:endParaRPr lang="sv-SE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Vad händer med yrkets status? </a:t>
            </a:r>
          </a:p>
          <a:p>
            <a:endParaRPr lang="sv-SE" dirty="0" smtClean="0"/>
          </a:p>
          <a:p>
            <a:r>
              <a:rPr lang="sv-SE" dirty="0" smtClean="0"/>
              <a:t>Vilka </a:t>
            </a:r>
            <a:r>
              <a:rPr lang="sv-SE" dirty="0"/>
              <a:t>strategier </a:t>
            </a:r>
            <a:r>
              <a:rPr lang="sv-SE" dirty="0" smtClean="0"/>
              <a:t>används? </a:t>
            </a: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2792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Metod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Intervjuer: Enskilt och i fokusgrupper</a:t>
            </a:r>
          </a:p>
          <a:p>
            <a:endParaRPr lang="sv-SE" dirty="0" smtClean="0"/>
          </a:p>
          <a:p>
            <a:r>
              <a:rPr lang="sv-SE" dirty="0" smtClean="0"/>
              <a:t>Vilka? Professionella på olika nivåer/med olika funktioner</a:t>
            </a:r>
          </a:p>
          <a:p>
            <a:endParaRPr lang="sv-SE" dirty="0"/>
          </a:p>
          <a:p>
            <a:r>
              <a:rPr lang="sv-SE" dirty="0" smtClean="0"/>
              <a:t>Var? Insats inom </a:t>
            </a:r>
            <a:r>
              <a:rPr lang="sv-SE" dirty="0" smtClean="0"/>
              <a:t>socialtjänsten, </a:t>
            </a:r>
            <a:r>
              <a:rPr lang="sv-SE" dirty="0" smtClean="0"/>
              <a:t>Råd och stöd-verksamhet, </a:t>
            </a:r>
            <a:r>
              <a:rPr lang="sv-SE" dirty="0" smtClean="0"/>
              <a:t>HVB-hem, MST-team</a:t>
            </a: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1224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4345" cy="1325563"/>
          </a:xfrm>
        </p:spPr>
        <p:txBody>
          <a:bodyPr>
            <a:normAutofit/>
          </a:bodyPr>
          <a:lstStyle/>
          <a:p>
            <a:r>
              <a:rPr lang="sv-SE" sz="4000" dirty="0"/>
              <a:t>Utifrån det jag sett hittills – hur vill jag gå vidare? </a:t>
            </a:r>
            <a:r>
              <a:rPr lang="sv-SE" sz="4000" dirty="0" smtClean="0"/>
              <a:t> </a:t>
            </a:r>
            <a:endParaRPr lang="sv-S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/>
              <a:t>D</a:t>
            </a:r>
            <a:r>
              <a:rPr lang="sv-SE" dirty="0" smtClean="0"/>
              <a:t>en </a:t>
            </a:r>
            <a:r>
              <a:rPr lang="sv-SE" dirty="0" err="1" smtClean="0"/>
              <a:t>fronetiska</a:t>
            </a:r>
            <a:r>
              <a:rPr lang="sv-SE" dirty="0" smtClean="0"/>
              <a:t> kunskapen; lärande och samspel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75135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4345" cy="1325563"/>
          </a:xfrm>
        </p:spPr>
        <p:txBody>
          <a:bodyPr>
            <a:normAutofit/>
          </a:bodyPr>
          <a:lstStyle/>
          <a:p>
            <a:r>
              <a:rPr lang="sv-SE" sz="4000" dirty="0"/>
              <a:t>Utifrån det jag sett hittills – hur vill jag gå vidare? </a:t>
            </a:r>
            <a:r>
              <a:rPr lang="sv-SE" sz="4000" dirty="0" smtClean="0"/>
              <a:t> </a:t>
            </a:r>
            <a:endParaRPr lang="sv-S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Den </a:t>
            </a:r>
            <a:r>
              <a:rPr lang="sv-SE" dirty="0" err="1">
                <a:solidFill>
                  <a:schemeClr val="bg1">
                    <a:lumMod val="75000"/>
                  </a:schemeClr>
                </a:solidFill>
              </a:rPr>
              <a:t>fronetiska</a:t>
            </a:r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 kunskapen; lärande och samspel</a:t>
            </a:r>
          </a:p>
          <a:p>
            <a:endParaRPr lang="sv-SE" dirty="0" smtClean="0"/>
          </a:p>
          <a:p>
            <a:r>
              <a:rPr lang="sv-SE" dirty="0" smtClean="0"/>
              <a:t>Kombination av metoder och frihet – </a:t>
            </a:r>
            <a:r>
              <a:rPr lang="sv-SE" dirty="0" smtClean="0"/>
              <a:t>smörgåsbord/ryggsäck</a:t>
            </a:r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416377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4345" cy="1325563"/>
          </a:xfrm>
        </p:spPr>
        <p:txBody>
          <a:bodyPr>
            <a:normAutofit/>
          </a:bodyPr>
          <a:lstStyle/>
          <a:p>
            <a:r>
              <a:rPr lang="sv-SE" sz="4000" dirty="0"/>
              <a:t>Utifrån det jag sett hittills – hur vill jag gå vidare? </a:t>
            </a:r>
            <a:r>
              <a:rPr lang="sv-SE" sz="4000" dirty="0" smtClean="0"/>
              <a:t> </a:t>
            </a:r>
            <a:endParaRPr lang="sv-S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Den </a:t>
            </a:r>
            <a:r>
              <a:rPr lang="sv-SE" dirty="0" err="1">
                <a:solidFill>
                  <a:schemeClr val="bg1">
                    <a:lumMod val="75000"/>
                  </a:schemeClr>
                </a:solidFill>
              </a:rPr>
              <a:t>fronetiska</a:t>
            </a:r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 kunskapen; lärande och samspel</a:t>
            </a:r>
          </a:p>
          <a:p>
            <a:endParaRPr lang="sv-SE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Kombination av metoder och frihet – </a:t>
            </a: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smörgåsbord/ryggsäck</a:t>
            </a: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sv-SE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sv-SE" dirty="0" smtClean="0"/>
          </a:p>
          <a:p>
            <a:r>
              <a:rPr lang="sv-SE" dirty="0" smtClean="0"/>
              <a:t>Vem/hur avgör(s) vilka metoder som används? (Licenser, upphandling, NPM-logiken)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4087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det som intresserar mig?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Utveckling: Ökade krav på att evidens och kvalitetssäkring.</a:t>
            </a:r>
          </a:p>
          <a:p>
            <a:endParaRPr lang="sv-SE" sz="3200" dirty="0"/>
          </a:p>
          <a:p>
            <a:r>
              <a:rPr lang="sv-SE" sz="3200" dirty="0" smtClean="0"/>
              <a:t>New Public Management  </a:t>
            </a:r>
          </a:p>
          <a:p>
            <a:endParaRPr lang="sv-SE" sz="3200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099711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det som intresserar mig?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200" dirty="0" smtClean="0">
                <a:solidFill>
                  <a:schemeClr val="bg1">
                    <a:lumMod val="75000"/>
                  </a:schemeClr>
                </a:solidFill>
              </a:rPr>
              <a:t>Utveckling: Ökade krav på att evidens och kvalitetssäkring. New Public Management  </a:t>
            </a:r>
          </a:p>
          <a:p>
            <a:endParaRPr lang="sv-SE" sz="3200" dirty="0" smtClean="0"/>
          </a:p>
          <a:p>
            <a:r>
              <a:rPr lang="sv-SE" sz="3200" dirty="0" smtClean="0"/>
              <a:t>Metoder/manualer – ”noter” </a:t>
            </a:r>
          </a:p>
          <a:p>
            <a:endParaRPr lang="sv-SE" sz="3200" dirty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268978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det som intresserar mig?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200" dirty="0" smtClean="0">
                <a:solidFill>
                  <a:schemeClr val="bg1">
                    <a:lumMod val="75000"/>
                  </a:schemeClr>
                </a:solidFill>
              </a:rPr>
              <a:t>Utveckling: Ökade krav på att evidens och kvalitetssäkring. New Public Management  </a:t>
            </a:r>
          </a:p>
          <a:p>
            <a:endParaRPr lang="sv-SE" sz="3200" dirty="0" smtClean="0"/>
          </a:p>
          <a:p>
            <a:r>
              <a:rPr lang="sv-SE" sz="3200" dirty="0" smtClean="0"/>
              <a:t>Metoder/manualer – ”noter” </a:t>
            </a:r>
          </a:p>
          <a:p>
            <a:endParaRPr lang="sv-SE" sz="3200" dirty="0"/>
          </a:p>
          <a:p>
            <a:r>
              <a:rPr lang="sv-SE" sz="3200" dirty="0" smtClean="0"/>
              <a:t>Professionell kunskap – ”att jamma”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951736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899920" y="2133600"/>
            <a:ext cx="3464560" cy="3403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Oval 4"/>
          <p:cNvSpPr/>
          <p:nvPr/>
        </p:nvSpPr>
        <p:spPr>
          <a:xfrm>
            <a:off x="3789680" y="2143760"/>
            <a:ext cx="3464560" cy="3403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Oval 5"/>
          <p:cNvSpPr/>
          <p:nvPr/>
        </p:nvSpPr>
        <p:spPr>
          <a:xfrm>
            <a:off x="2844800" y="690880"/>
            <a:ext cx="3464560" cy="3403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ctangle 6"/>
          <p:cNvSpPr/>
          <p:nvPr/>
        </p:nvSpPr>
        <p:spPr>
          <a:xfrm>
            <a:off x="3830801" y="911632"/>
            <a:ext cx="196733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dirty="0" smtClean="0"/>
              <a:t>Uppdraget</a:t>
            </a:r>
          </a:p>
          <a:p>
            <a:r>
              <a:rPr lang="sv-SE" sz="2400" dirty="0" smtClean="0"/>
              <a:t>(mål</a:t>
            </a:r>
            <a:r>
              <a:rPr lang="sv-SE" sz="2400" dirty="0" smtClean="0"/>
              <a:t>, kvalitet, </a:t>
            </a:r>
          </a:p>
          <a:p>
            <a:r>
              <a:rPr lang="sv-SE" sz="2400" dirty="0"/>
              <a:t>e</a:t>
            </a:r>
            <a:r>
              <a:rPr lang="sv-SE" sz="2400" dirty="0" smtClean="0"/>
              <a:t>videns</a:t>
            </a:r>
            <a:r>
              <a:rPr lang="sv-SE" sz="2400" dirty="0" smtClean="0"/>
              <a:t>)</a:t>
            </a:r>
            <a:endParaRPr lang="sv-SE" sz="2400" dirty="0"/>
          </a:p>
          <a:p>
            <a:endParaRPr lang="sv-SE" dirty="0"/>
          </a:p>
        </p:txBody>
      </p:sp>
      <p:sp>
        <p:nvSpPr>
          <p:cNvPr id="8" name="Rectangle 7"/>
          <p:cNvSpPr/>
          <p:nvPr/>
        </p:nvSpPr>
        <p:spPr>
          <a:xfrm>
            <a:off x="2277850" y="3899434"/>
            <a:ext cx="1282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dirty="0"/>
              <a:t>Klienten </a:t>
            </a:r>
            <a:endParaRPr lang="sv-SE" sz="2400" dirty="0" smtClean="0"/>
          </a:p>
          <a:p>
            <a:r>
              <a:rPr lang="sv-SE" sz="2400" dirty="0" smtClean="0"/>
              <a:t>i </a:t>
            </a:r>
            <a:r>
              <a:rPr lang="sv-SE" sz="2400" dirty="0"/>
              <a:t>fokus</a:t>
            </a:r>
          </a:p>
        </p:txBody>
      </p:sp>
      <p:sp>
        <p:nvSpPr>
          <p:cNvPr id="9" name="Rectangle 8"/>
          <p:cNvSpPr/>
          <p:nvPr/>
        </p:nvSpPr>
        <p:spPr>
          <a:xfrm>
            <a:off x="5450525" y="3899434"/>
            <a:ext cx="18471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dirty="0" smtClean="0"/>
              <a:t>Professionell </a:t>
            </a:r>
          </a:p>
          <a:p>
            <a:r>
              <a:rPr lang="sv-SE" sz="2400" dirty="0" smtClean="0"/>
              <a:t>kunskap</a:t>
            </a:r>
            <a:endParaRPr lang="sv-SE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100288" y="1032600"/>
            <a:ext cx="4815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dirty="0" smtClean="0"/>
              <a:t>Handlingsutrymme</a:t>
            </a:r>
            <a:endParaRPr lang="sv-SE" sz="4400" dirty="0"/>
          </a:p>
        </p:txBody>
      </p:sp>
    </p:spTree>
    <p:extLst>
      <p:ext uri="{BB962C8B-B14F-4D97-AF65-F5344CB8AC3E}">
        <p14:creationId xmlns:p14="http://schemas.microsoft.com/office/powerpoint/2010/main" val="4047695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927" y="2298938"/>
            <a:ext cx="3168073" cy="45590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väcktes mitt intresse för detta?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185727" cy="4351338"/>
          </a:xfrm>
        </p:spPr>
        <p:txBody>
          <a:bodyPr/>
          <a:lstStyle/>
          <a:p>
            <a:endParaRPr lang="sv-SE" dirty="0" smtClean="0"/>
          </a:p>
          <a:p>
            <a:r>
              <a:rPr lang="sv-SE" dirty="0" smtClean="0"/>
              <a:t>Forskningscirkel </a:t>
            </a:r>
            <a:r>
              <a:rPr lang="sv-SE" dirty="0" smtClean="0"/>
              <a:t>för Fyrbodal </a:t>
            </a:r>
          </a:p>
          <a:p>
            <a:endParaRPr lang="sv-SE" dirty="0" smtClean="0"/>
          </a:p>
          <a:p>
            <a:r>
              <a:rPr lang="sv-SE" dirty="0" smtClean="0"/>
              <a:t>Barn och unga som använder våld i familjen – hur kan man arbeta stödjande?   </a:t>
            </a:r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r>
              <a:rPr lang="sv-SE" sz="1400" dirty="0"/>
              <a:t>http://fyrbodal.se/nyheter/nyheter2018/nyrapportombarnsvaldmotforaldrar.5.3211303d1639e8262267b744.html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1402630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väcktes mitt intresse för detta?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Child-to-</a:t>
            </a:r>
            <a:r>
              <a:rPr lang="sv-SE" dirty="0" err="1" smtClean="0"/>
              <a:t>parent</a:t>
            </a:r>
            <a:r>
              <a:rPr lang="sv-SE" dirty="0" smtClean="0"/>
              <a:t>-</a:t>
            </a:r>
            <a:r>
              <a:rPr lang="sv-SE" dirty="0" err="1" smtClean="0"/>
              <a:t>violence</a:t>
            </a:r>
            <a:r>
              <a:rPr lang="sv-SE" dirty="0" smtClean="0"/>
              <a:t>, Forskningscirkel för Fyrbodal </a:t>
            </a:r>
          </a:p>
          <a:p>
            <a:endParaRPr lang="sv-SE" dirty="0" smtClean="0"/>
          </a:p>
          <a:p>
            <a:r>
              <a:rPr lang="sv-SE" dirty="0" smtClean="0"/>
              <a:t>Barn och unga som använder våld i familjen – hur kan man arbeta stödjande?   </a:t>
            </a:r>
            <a:endParaRPr lang="sv-SE" dirty="0"/>
          </a:p>
          <a:p>
            <a:endParaRPr lang="sv-SE" dirty="0" smtClean="0"/>
          </a:p>
          <a:p>
            <a:r>
              <a:rPr lang="sv-SE" dirty="0" smtClean="0"/>
              <a:t>Nu: pilotstudie 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2717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innebär ”pilot”?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4000" dirty="0" smtClean="0"/>
              <a:t>Explorativt och prövande: </a:t>
            </a:r>
            <a:r>
              <a:rPr lang="sv-SE" sz="4000" dirty="0" smtClean="0"/>
              <a:t>vad </a:t>
            </a:r>
            <a:r>
              <a:rPr lang="sv-SE" sz="4000" dirty="0" smtClean="0"/>
              <a:t>tänker de professionella? </a:t>
            </a:r>
          </a:p>
          <a:p>
            <a:pPr marL="0" indent="0">
              <a:buNone/>
            </a:pPr>
            <a:endParaRPr lang="sv-SE" sz="4000" dirty="0" smtClean="0"/>
          </a:p>
          <a:p>
            <a:r>
              <a:rPr lang="sv-SE" sz="4000" dirty="0" smtClean="0"/>
              <a:t>Ett första </a:t>
            </a:r>
            <a:r>
              <a:rPr lang="sv-SE" sz="4000" dirty="0" smtClean="0"/>
              <a:t>steg: </a:t>
            </a:r>
            <a:r>
              <a:rPr lang="sv-SE" sz="4000" dirty="0" smtClean="0"/>
              <a:t>ringa in och ta avstamp i detta för en större </a:t>
            </a:r>
            <a:r>
              <a:rPr lang="sv-SE" sz="4000" dirty="0" smtClean="0"/>
              <a:t>studie</a:t>
            </a:r>
            <a:r>
              <a:rPr lang="sv-SE" sz="4000" dirty="0" smtClean="0"/>
              <a:t> </a:t>
            </a:r>
            <a:r>
              <a:rPr lang="sv-SE" sz="4000" dirty="0" smtClean="0"/>
              <a:t>– vad är </a:t>
            </a:r>
            <a:r>
              <a:rPr lang="sv-SE" sz="4000" dirty="0" smtClean="0"/>
              <a:t>relevant att veta mer </a:t>
            </a:r>
            <a:r>
              <a:rPr lang="sv-SE" sz="4000" dirty="0" smtClean="0"/>
              <a:t>om?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3722208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det jag undersöker?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2889"/>
          </a:xfrm>
        </p:spPr>
        <p:txBody>
          <a:bodyPr>
            <a:normAutofit/>
          </a:bodyPr>
          <a:lstStyle/>
          <a:p>
            <a:r>
              <a:rPr lang="sv-SE" dirty="0" smtClean="0"/>
              <a:t>I </a:t>
            </a:r>
            <a:r>
              <a:rPr lang="sv-SE" dirty="0"/>
              <a:t>vilken mån arbetar </a:t>
            </a:r>
            <a:r>
              <a:rPr lang="sv-SE" dirty="0" smtClean="0"/>
              <a:t>socialarbetare metodstyrt/utifrån </a:t>
            </a:r>
            <a:r>
              <a:rPr lang="sv-SE" dirty="0"/>
              <a:t>krav på </a:t>
            </a:r>
            <a:r>
              <a:rPr lang="sv-SE" dirty="0" smtClean="0"/>
              <a:t>evidens? </a:t>
            </a:r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3735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6105</TotalTime>
  <Words>556</Words>
  <Application>Microsoft Office PowerPoint</Application>
  <PresentationFormat>Widescreen</PresentationFormat>
  <Paragraphs>99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Att jamma eller spela efter noter  Om handlingsutrymme i socialt arbete</vt:lpstr>
      <vt:lpstr>Vad är det som intresserar mig? </vt:lpstr>
      <vt:lpstr>Vad är det som intresserar mig? </vt:lpstr>
      <vt:lpstr>Vad är det som intresserar mig? </vt:lpstr>
      <vt:lpstr>PowerPoint Presentation</vt:lpstr>
      <vt:lpstr>Hur väcktes mitt intresse för detta? </vt:lpstr>
      <vt:lpstr>Hur väcktes mitt intresse för detta? </vt:lpstr>
      <vt:lpstr>Vad innebär ”pilot”?</vt:lpstr>
      <vt:lpstr>Vad är det jag undersöker? </vt:lpstr>
      <vt:lpstr>Vad är det jag undersöker? </vt:lpstr>
      <vt:lpstr>Fronetisk kunskap </vt:lpstr>
      <vt:lpstr>Vad är det jag undersöker? </vt:lpstr>
      <vt:lpstr>Vad är det jag undersöker? </vt:lpstr>
      <vt:lpstr>Vad är det jag undersöker? </vt:lpstr>
      <vt:lpstr>Metod </vt:lpstr>
      <vt:lpstr>Utifrån det jag sett hittills – hur vill jag gå vidare?  </vt:lpstr>
      <vt:lpstr>Utifrån det jag sett hittills – hur vill jag gå vidare?  </vt:lpstr>
      <vt:lpstr>Utifrån det jag sett hittills – hur vill jag gå vidare?  </vt:lpstr>
    </vt:vector>
  </TitlesOfParts>
  <Company>Högskolan Väst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 jamma eller spela efter noter – om handlingsutrymme i socialt arbete.</dc:title>
  <dc:creator>Annika Theodorsson (HV)</dc:creator>
  <cp:lastModifiedBy>Annika Theodorsson (HV)</cp:lastModifiedBy>
  <cp:revision>53</cp:revision>
  <cp:lastPrinted>2018-05-04T09:05:11Z</cp:lastPrinted>
  <dcterms:created xsi:type="dcterms:W3CDTF">2018-05-02T04:00:56Z</dcterms:created>
  <dcterms:modified xsi:type="dcterms:W3CDTF">2018-06-13T05:32:17Z</dcterms:modified>
</cp:coreProperties>
</file>