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8" r:id="rId3"/>
    <p:sldId id="259" r:id="rId4"/>
    <p:sldId id="257" r:id="rId5"/>
    <p:sldId id="261" r:id="rId6"/>
    <p:sldId id="260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B9F15-131B-45AC-B885-449E80DCF7C0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DBA76-973D-4B1F-8F64-904402F6DA6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Statistiskt vet vi att ca 5-20% drabbas av PPD – Erfarenhet och forskning -&gt; når inte alla.</a:t>
            </a:r>
          </a:p>
          <a:p>
            <a:r>
              <a:rPr lang="sv-SE" dirty="0" err="1" smtClean="0"/>
              <a:t>Inklusionskriterium</a:t>
            </a:r>
            <a:r>
              <a:rPr lang="sv-SE" dirty="0" smtClean="0"/>
              <a:t> - svenska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DBA76-973D-4B1F-8F64-904402F6DA66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Utåtriktat och hälsofrämjande:</a:t>
            </a:r>
            <a:r>
              <a:rPr lang="sv-SE" baseline="0" dirty="0" smtClean="0"/>
              <a:t> </a:t>
            </a:r>
            <a:r>
              <a:rPr lang="sv-SE" dirty="0" smtClean="0"/>
              <a:t>nå ut med kunskap om psykologiska processer kopplade till graviditet, förlossning och föräldraskap under småbarnsåren</a:t>
            </a:r>
          </a:p>
          <a:p>
            <a:endParaRPr lang="sv-S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Nå ut med kunskap om P-MBHV: var kan man söka hjälp? Om vad?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Öka tillgänglighet till psykologisk behandling ( fånga upp de i behov av mer)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r>
              <a:rPr lang="sv-SE" dirty="0" smtClean="0"/>
              <a:t>för att nå ut (organisatoriska, praktiska, kulturella)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Öka generella insatser för att på sikt minska behov av riktade insatser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DBA76-973D-4B1F-8F64-904402F6DA66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Frågestunder:</a:t>
            </a:r>
            <a:r>
              <a:rPr lang="sv-SE" baseline="0" dirty="0" smtClean="0"/>
              <a:t> sätt att fånga föräldrars egna frågor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Vi kan nå ut, med hjälp och samverkan. Hitta nyckelpersoner och naturliga mötesplatser. Språk </a:t>
            </a:r>
            <a:r>
              <a:rPr lang="sv-SE" baseline="0" dirty="0" err="1" smtClean="0"/>
              <a:t>a&amp;o</a:t>
            </a:r>
            <a:r>
              <a:rPr lang="sv-SE" baseline="0" dirty="0" smtClean="0"/>
              <a:t>!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Rannsaka egna organisationen: hur gör vi för att nå ut? Hur presenterar vi uppdraget? (Specifikt </a:t>
            </a:r>
            <a:r>
              <a:rPr lang="sv-SE" baseline="0" smtClean="0"/>
              <a:t>för psyklog i F-BHV).</a:t>
            </a:r>
            <a:endParaRPr lang="sv-SE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DBA76-973D-4B1F-8F64-904402F6DA66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1705-8DB8-496A-B126-97BE79AD0ED5}" type="datetimeFigureOut">
              <a:rPr lang="sv-SE" smtClean="0"/>
              <a:pPr/>
              <a:t>2018-06-29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FFA50-DDD9-4A95-A6B0-BD9B37AD2E3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sv-SE" sz="4900" dirty="0" smtClean="0"/>
              <a:t>”Med barn i Nordost”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sz="4000" dirty="0" smtClean="0"/>
              <a:t>- ett utåtriktat och föräldrastödjande</a:t>
            </a:r>
            <a:br>
              <a:rPr lang="sv-SE" sz="4000" dirty="0" smtClean="0"/>
            </a:br>
            <a:r>
              <a:rPr lang="sv-SE" sz="4000" dirty="0" smtClean="0"/>
              <a:t>projekt i Angered och Bergsjön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sz="3100" dirty="0" smtClean="0"/>
              <a:t>Amina </a:t>
            </a:r>
            <a:r>
              <a:rPr lang="sv-SE" sz="3100" dirty="0" err="1" smtClean="0"/>
              <a:t>Abdullahi</a:t>
            </a:r>
            <a:r>
              <a:rPr lang="sv-SE" sz="3100" dirty="0" smtClean="0"/>
              <a:t>, Linn </a:t>
            </a:r>
            <a:r>
              <a:rPr lang="sv-SE" sz="3100" dirty="0" err="1" smtClean="0"/>
              <a:t>Arbeus</a:t>
            </a:r>
            <a:r>
              <a:rPr lang="sv-SE" sz="3100" dirty="0" smtClean="0"/>
              <a:t> och Astrid Lindström</a:t>
            </a:r>
            <a:endParaRPr lang="sv-SE" sz="3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Frågor/funderingar?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 algn="ctr">
              <a:buNone/>
            </a:pPr>
            <a:r>
              <a:rPr lang="sv-SE" dirty="0" smtClean="0"/>
              <a:t>Hör gärna av er till oss!</a:t>
            </a:r>
          </a:p>
          <a:p>
            <a:endParaRPr lang="sv-SE" dirty="0" smtClean="0"/>
          </a:p>
          <a:p>
            <a:r>
              <a:rPr lang="sv-SE" sz="2800" dirty="0" smtClean="0"/>
              <a:t>Amina </a:t>
            </a:r>
            <a:r>
              <a:rPr lang="sv-SE" sz="2800" dirty="0" err="1" smtClean="0"/>
              <a:t>Abdullahi</a:t>
            </a:r>
            <a:r>
              <a:rPr lang="sv-SE" sz="2800" dirty="0" smtClean="0"/>
              <a:t> 0769-402810</a:t>
            </a:r>
          </a:p>
          <a:p>
            <a:r>
              <a:rPr lang="sv-SE" sz="2800" dirty="0" smtClean="0"/>
              <a:t>Linn </a:t>
            </a:r>
            <a:r>
              <a:rPr lang="sv-SE" sz="2800" dirty="0" err="1" smtClean="0"/>
              <a:t>Arbeus</a:t>
            </a:r>
            <a:r>
              <a:rPr lang="sv-SE" sz="2800" dirty="0" smtClean="0"/>
              <a:t> 031-7479672</a:t>
            </a:r>
          </a:p>
          <a:p>
            <a:r>
              <a:rPr lang="sv-SE" sz="2800" dirty="0" smtClean="0"/>
              <a:t>Astrid Lindström 0702-965279</a:t>
            </a:r>
            <a:endParaRPr lang="sv-SE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4"/>
          <p:cNvGrpSpPr>
            <a:grpSpLocks/>
          </p:cNvGrpSpPr>
          <p:nvPr/>
        </p:nvGrpSpPr>
        <p:grpSpPr bwMode="auto">
          <a:xfrm>
            <a:off x="1979712" y="1196752"/>
            <a:ext cx="4824412" cy="2232025"/>
            <a:chOff x="395536" y="1484784"/>
            <a:chExt cx="4392488" cy="1944216"/>
          </a:xfrm>
        </p:grpSpPr>
        <p:sp>
          <p:nvSpPr>
            <p:cNvPr id="5" name="Ellips 4"/>
            <p:cNvSpPr/>
            <p:nvPr/>
          </p:nvSpPr>
          <p:spPr>
            <a:xfrm>
              <a:off x="395536" y="1484784"/>
              <a:ext cx="1368768" cy="1295683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200" dirty="0">
                  <a:solidFill>
                    <a:schemeClr val="tx1"/>
                  </a:solidFill>
                </a:rPr>
                <a:t>Barnmorske-</a:t>
              </a:r>
            </a:p>
            <a:p>
              <a:pPr algn="ctr">
                <a:defRPr/>
              </a:pPr>
              <a:r>
                <a:rPr lang="sv-SE" sz="1200" dirty="0">
                  <a:solidFill>
                    <a:schemeClr val="tx1"/>
                  </a:solidFill>
                </a:rPr>
                <a:t>mottagning</a:t>
              </a:r>
            </a:p>
            <a:p>
              <a:pPr algn="ctr">
                <a:defRPr/>
              </a:pPr>
              <a:r>
                <a:rPr lang="sv-SE" sz="1200" dirty="0">
                  <a:solidFill>
                    <a:schemeClr val="tx1"/>
                  </a:solidFill>
                </a:rPr>
                <a:t>(BMM)</a:t>
              </a:r>
            </a:p>
          </p:txBody>
        </p:sp>
        <p:sp>
          <p:nvSpPr>
            <p:cNvPr id="6" name="Ellips 5"/>
            <p:cNvSpPr/>
            <p:nvPr/>
          </p:nvSpPr>
          <p:spPr>
            <a:xfrm>
              <a:off x="1907396" y="1484784"/>
              <a:ext cx="1368768" cy="1295683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200" dirty="0">
                  <a:solidFill>
                    <a:schemeClr val="tx1"/>
                  </a:solidFill>
                </a:rPr>
                <a:t>Barnavårds- central </a:t>
              </a:r>
            </a:p>
            <a:p>
              <a:pPr algn="ctr">
                <a:defRPr/>
              </a:pPr>
              <a:r>
                <a:rPr lang="sv-SE" sz="1200" dirty="0">
                  <a:solidFill>
                    <a:schemeClr val="tx1"/>
                  </a:solidFill>
                </a:rPr>
                <a:t>(BVC)</a:t>
              </a:r>
            </a:p>
          </p:txBody>
        </p:sp>
        <p:sp>
          <p:nvSpPr>
            <p:cNvPr id="7" name="Ellips 6"/>
            <p:cNvSpPr/>
            <p:nvPr/>
          </p:nvSpPr>
          <p:spPr>
            <a:xfrm>
              <a:off x="3419256" y="1484784"/>
              <a:ext cx="1368768" cy="1295683"/>
            </a:xfrm>
            <a:prstGeom prst="ellipse">
              <a:avLst/>
            </a:prstGeom>
            <a:noFill/>
            <a:ln w="412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v-SE" sz="1150" b="1" dirty="0" err="1" smtClean="0">
                  <a:solidFill>
                    <a:schemeClr val="tx1"/>
                  </a:solidFill>
                </a:rPr>
                <a:t>Psykolog-enheten</a:t>
              </a:r>
              <a:r>
                <a:rPr lang="sv-SE" sz="1150" b="1" dirty="0" smtClean="0">
                  <a:solidFill>
                    <a:schemeClr val="tx1"/>
                  </a:solidFill>
                </a:rPr>
                <a:t> </a:t>
              </a:r>
              <a:r>
                <a:rPr lang="sv-SE" sz="1150" b="1" dirty="0" err="1" smtClean="0">
                  <a:solidFill>
                    <a:schemeClr val="tx1"/>
                  </a:solidFill>
                </a:rPr>
                <a:t>mödra</a:t>
              </a:r>
              <a:r>
                <a:rPr lang="sv-SE" sz="1150" b="1" dirty="0" smtClean="0">
                  <a:solidFill>
                    <a:schemeClr val="tx1"/>
                  </a:solidFill>
                </a:rPr>
                <a:t> och barnhälsovård</a:t>
              </a:r>
              <a:endParaRPr lang="sv-SE" sz="11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Uppåtböjd 7"/>
            <p:cNvSpPr/>
            <p:nvPr/>
          </p:nvSpPr>
          <p:spPr>
            <a:xfrm>
              <a:off x="2484099" y="2852372"/>
              <a:ext cx="1425138" cy="413457"/>
            </a:xfrm>
            <a:prstGeom prst="curvedUp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9" name="Uppåtböjd 8"/>
            <p:cNvSpPr/>
            <p:nvPr/>
          </p:nvSpPr>
          <p:spPr>
            <a:xfrm>
              <a:off x="827702" y="2852372"/>
              <a:ext cx="3600425" cy="576628"/>
            </a:xfrm>
            <a:prstGeom prst="curvedUp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SE">
                <a:solidFill>
                  <a:schemeClr val="tx1"/>
                </a:solidFill>
              </a:endParaRPr>
            </a:p>
          </p:txBody>
        </p:sp>
      </p:grpSp>
      <p:sp>
        <p:nvSpPr>
          <p:cNvPr id="10" name="Underrubrik 2"/>
          <p:cNvSpPr txBox="1">
            <a:spLocks noGrp="1"/>
          </p:cNvSpPr>
          <p:nvPr>
            <p:ph idx="1"/>
          </p:nvPr>
        </p:nvSpPr>
        <p:spPr bwMode="auto">
          <a:xfrm>
            <a:off x="1043608" y="3645024"/>
            <a:ext cx="6717432" cy="3013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54689" tIns="77345" rIns="154689" bIns="77345">
            <a:normAutofit fontScale="92500" lnSpcReduction="20000"/>
          </a:bodyPr>
          <a:lstStyle/>
          <a:p>
            <a:pPr marL="579438" indent="-579438" defTabSz="1546225">
              <a:spcBef>
                <a:spcPct val="70000"/>
              </a:spcBef>
              <a:buNone/>
              <a:defRPr/>
            </a:pPr>
            <a:r>
              <a:rPr lang="sv-SE" sz="1600" b="1" dirty="0" smtClean="0">
                <a:latin typeface="+mn-lt"/>
                <a:cs typeface="+mn-cs"/>
              </a:rPr>
              <a:t>Vi arbetar med…</a:t>
            </a:r>
            <a:endParaRPr lang="sv-SE" sz="1600" b="1" dirty="0">
              <a:latin typeface="+mn-lt"/>
              <a:cs typeface="+mn-cs"/>
            </a:endParaRPr>
          </a:p>
          <a:p>
            <a:pPr marL="579438" indent="-579438" defTabSz="1546225">
              <a:spcBef>
                <a:spcPts val="0"/>
              </a:spcBef>
              <a:spcAft>
                <a:spcPts val="0"/>
              </a:spcAft>
              <a:defRPr/>
            </a:pPr>
            <a:endParaRPr lang="sv-SE" sz="1600" dirty="0">
              <a:latin typeface="+mn-lt"/>
              <a:cs typeface="+mn-cs"/>
            </a:endParaRPr>
          </a:p>
          <a:p>
            <a:pPr>
              <a:buFont typeface="Arial" pitchFamily="34" charset="0"/>
              <a:buChar char="•"/>
              <a:tabLst>
                <a:tab pos="88900" algn="l"/>
              </a:tabLst>
              <a:defRPr/>
            </a:pPr>
            <a:r>
              <a:rPr lang="sv-SE" sz="1600" dirty="0"/>
              <a:t> stöd i graviditet, i att bli förälder eller inför/efter </a:t>
            </a:r>
            <a:r>
              <a:rPr lang="sv-SE" sz="1600" dirty="0" smtClean="0"/>
              <a:t>förlossning</a:t>
            </a:r>
            <a:endParaRPr lang="sv-SE" sz="1600" dirty="0"/>
          </a:p>
          <a:p>
            <a:pPr>
              <a:buFont typeface="Arial" pitchFamily="34" charset="0"/>
              <a:buChar char="•"/>
              <a:tabLst>
                <a:tab pos="88900" algn="l"/>
              </a:tabLst>
              <a:defRPr/>
            </a:pPr>
            <a:endParaRPr lang="sv-SE" sz="1600" dirty="0"/>
          </a:p>
          <a:p>
            <a:pPr>
              <a:buFont typeface="Arial" pitchFamily="34" charset="0"/>
              <a:buChar char="•"/>
              <a:tabLst>
                <a:tab pos="88900" algn="l"/>
              </a:tabLst>
              <a:defRPr/>
            </a:pPr>
            <a:r>
              <a:rPr lang="sv-SE" sz="1600" dirty="0"/>
              <a:t> stöd i att vara förälder: t ex relationen </a:t>
            </a:r>
            <a:r>
              <a:rPr lang="sv-SE" sz="1600" dirty="0" smtClean="0"/>
              <a:t>till </a:t>
            </a:r>
            <a:r>
              <a:rPr lang="sv-SE" sz="1600" dirty="0"/>
              <a:t>barn, </a:t>
            </a:r>
            <a:r>
              <a:rPr lang="sv-SE" sz="1600" dirty="0" smtClean="0"/>
              <a:t>barns känslor</a:t>
            </a:r>
            <a:r>
              <a:rPr lang="sv-SE" sz="1600" dirty="0"/>
              <a:t>, gränssättning, frågor kring sömn och </a:t>
            </a:r>
            <a:r>
              <a:rPr lang="sv-SE" sz="1600" dirty="0" smtClean="0"/>
              <a:t>mat</a:t>
            </a:r>
            <a:endParaRPr lang="sv-SE" sz="1600" dirty="0"/>
          </a:p>
          <a:p>
            <a:pPr>
              <a:buFont typeface="Arial" pitchFamily="34" charset="0"/>
              <a:buChar char="•"/>
              <a:tabLst>
                <a:tab pos="88900" algn="l"/>
              </a:tabLst>
              <a:defRPr/>
            </a:pPr>
            <a:endParaRPr lang="sv-SE" sz="1600" dirty="0"/>
          </a:p>
          <a:p>
            <a:pPr>
              <a:buFont typeface="Arial" pitchFamily="34" charset="0"/>
              <a:buChar char="•"/>
              <a:tabLst>
                <a:tab pos="88900" algn="l"/>
              </a:tabLst>
              <a:defRPr/>
            </a:pPr>
            <a:r>
              <a:rPr lang="sv-SE" sz="1600" dirty="0"/>
              <a:t> stöd vid oro/nedstämdhet kopplat till att vara </a:t>
            </a:r>
            <a:r>
              <a:rPr lang="sv-SE" sz="1600" dirty="0" smtClean="0"/>
              <a:t>förälder</a:t>
            </a:r>
            <a:endParaRPr lang="sv-SE" sz="1600" dirty="0"/>
          </a:p>
          <a:p>
            <a:pPr>
              <a:buFont typeface="Arial" pitchFamily="34" charset="0"/>
              <a:buChar char="•"/>
              <a:tabLst>
                <a:tab pos="88900" algn="l"/>
              </a:tabLst>
              <a:defRPr/>
            </a:pPr>
            <a:endParaRPr lang="sv-SE" sz="1600" dirty="0"/>
          </a:p>
          <a:p>
            <a:pPr>
              <a:buFont typeface="Arial" pitchFamily="34" charset="0"/>
              <a:buChar char="•"/>
              <a:defRPr/>
            </a:pPr>
            <a:r>
              <a:rPr lang="sv-SE" sz="1600" dirty="0"/>
              <a:t> stöd i föräldraskap genom </a:t>
            </a:r>
            <a:r>
              <a:rPr lang="sv-SE" sz="1600" dirty="0" smtClean="0"/>
              <a:t>föräldragrupper</a:t>
            </a:r>
            <a:endParaRPr lang="sv-SE" sz="1600" dirty="0"/>
          </a:p>
          <a:p>
            <a:pPr>
              <a:buFont typeface="Arial" pitchFamily="34" charset="0"/>
              <a:buChar char="•"/>
              <a:defRPr/>
            </a:pPr>
            <a:endParaRPr lang="sv-SE" sz="1600" dirty="0"/>
          </a:p>
          <a:p>
            <a:pPr>
              <a:buFont typeface="Arial" pitchFamily="34" charset="0"/>
              <a:buChar char="•"/>
              <a:defRPr/>
            </a:pPr>
            <a:r>
              <a:rPr lang="sv-SE" sz="1600" dirty="0"/>
              <a:t> hjälp att kartlägga och </a:t>
            </a:r>
            <a:r>
              <a:rPr lang="sv-SE" sz="1600" dirty="0" smtClean="0"/>
              <a:t>stötta </a:t>
            </a:r>
            <a:r>
              <a:rPr lang="sv-SE" sz="1600" dirty="0"/>
              <a:t>barns </a:t>
            </a:r>
            <a:r>
              <a:rPr lang="sv-SE" sz="1600" dirty="0" smtClean="0"/>
              <a:t>utveckling</a:t>
            </a:r>
            <a:endParaRPr lang="sv-SE" sz="1600" dirty="0"/>
          </a:p>
        </p:txBody>
      </p:sp>
      <p:sp>
        <p:nvSpPr>
          <p:cNvPr id="11" name="textruta 10"/>
          <p:cNvSpPr txBox="1"/>
          <p:nvPr/>
        </p:nvSpPr>
        <p:spPr>
          <a:xfrm>
            <a:off x="755576" y="260648"/>
            <a:ext cx="7409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Psykologer för föräldrar och barn 0-6år</a:t>
            </a:r>
            <a:endParaRPr lang="sv-SE" sz="3600" dirty="0"/>
          </a:p>
        </p:txBody>
      </p:sp>
      <p:pic>
        <p:nvPicPr>
          <p:cNvPr id="15" name="Bildobjekt 14" descr="Närhälsan VGR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5856413"/>
            <a:ext cx="1619672" cy="1001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Åtta mottagningar i Göteborg</a:t>
            </a:r>
          </a:p>
          <a:p>
            <a:r>
              <a:rPr lang="sv-SE" sz="2400" dirty="0" smtClean="0"/>
              <a:t>Angered, Bergsjön, Kortedala</a:t>
            </a:r>
          </a:p>
          <a:p>
            <a:endParaRPr lang="sv-SE" sz="2400" dirty="0"/>
          </a:p>
          <a:p>
            <a:r>
              <a:rPr lang="sv-SE" sz="2400" dirty="0" smtClean="0"/>
              <a:t>Växande stadsdelar</a:t>
            </a:r>
          </a:p>
          <a:p>
            <a:r>
              <a:rPr lang="sv-SE" sz="2400" dirty="0" smtClean="0"/>
              <a:t>Stor andel utrikesfödda, mångspråkigt</a:t>
            </a:r>
          </a:p>
          <a:p>
            <a:r>
              <a:rPr lang="sv-SE" sz="2400" dirty="0" smtClean="0"/>
              <a:t>Socioekonomisk utsatthet</a:t>
            </a:r>
          </a:p>
          <a:p>
            <a:r>
              <a:rPr lang="sv-SE" sz="2400" dirty="0"/>
              <a:t>F</a:t>
            </a:r>
            <a:r>
              <a:rPr lang="sv-SE" sz="2400" dirty="0" smtClean="0"/>
              <a:t>lykt, trauma, förlorade sociala nätverk</a:t>
            </a:r>
          </a:p>
          <a:p>
            <a:r>
              <a:rPr lang="sv-SE" sz="2400" dirty="0" smtClean="0"/>
              <a:t>Skillnader i tillgång och tillit till samhällets stödfunktioner</a:t>
            </a:r>
          </a:p>
          <a:p>
            <a:r>
              <a:rPr lang="sv-SE" sz="2400" dirty="0" smtClean="0"/>
              <a:t>Riskfaktorer som kan leda till psykisk och fysisk ohälsa </a:t>
            </a:r>
          </a:p>
          <a:p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484784"/>
            <a:ext cx="8388424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400" dirty="0" smtClean="0"/>
              <a:t>Projektmedel SKL: 2016-2018</a:t>
            </a:r>
          </a:p>
          <a:p>
            <a:pPr>
              <a:buNone/>
            </a:pPr>
            <a:endParaRPr lang="sv-SE" sz="2400" dirty="0" smtClean="0"/>
          </a:p>
          <a:p>
            <a:pPr lvl="0">
              <a:buNone/>
            </a:pPr>
            <a:r>
              <a:rPr lang="sv-SE" sz="2400" dirty="0"/>
              <a:t>Klinisk </a:t>
            </a:r>
            <a:r>
              <a:rPr lang="sv-SE" sz="2400" dirty="0" smtClean="0"/>
              <a:t>erfarenhet och forskning: </a:t>
            </a:r>
          </a:p>
          <a:p>
            <a:pPr lvl="0"/>
            <a:r>
              <a:rPr lang="sv-SE" sz="2400" dirty="0" smtClean="0"/>
              <a:t>Kvinnor </a:t>
            </a:r>
            <a:r>
              <a:rPr lang="sv-SE" sz="2400" dirty="0"/>
              <a:t>i </a:t>
            </a:r>
            <a:r>
              <a:rPr lang="sv-SE" sz="2400" dirty="0" smtClean="0"/>
              <a:t>områden som nordöstra Göteborg </a:t>
            </a:r>
            <a:r>
              <a:rPr lang="sv-SE" sz="2400" dirty="0"/>
              <a:t>nås inte av hälsofrämjande och behandlande insatser i önskad utsträckning</a:t>
            </a:r>
            <a:r>
              <a:rPr lang="sv-SE" sz="2400" dirty="0" smtClean="0"/>
              <a:t>.</a:t>
            </a:r>
          </a:p>
          <a:p>
            <a:r>
              <a:rPr lang="sv-SE" sz="2400" dirty="0" smtClean="0"/>
              <a:t>BVC-nivå: svårigheter att genomföra samtal om psykisk ohälsa med föräldrar som pratar andra språk än svenska.</a:t>
            </a:r>
          </a:p>
          <a:p>
            <a:pPr lvl="0"/>
            <a:r>
              <a:rPr lang="sv-SE" sz="2400" dirty="0" smtClean="0"/>
              <a:t>Föräldragrupper </a:t>
            </a:r>
            <a:r>
              <a:rPr lang="sv-SE" sz="2400" dirty="0"/>
              <a:t>fylls inte i ordinarie verksamhet  + </a:t>
            </a:r>
            <a:r>
              <a:rPr lang="sv-SE" sz="2400" dirty="0" err="1" smtClean="0"/>
              <a:t>inklusionskriterium</a:t>
            </a:r>
            <a:endParaRPr lang="sv-SE" sz="2400" dirty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endParaRPr lang="sv-SE" sz="2400" dirty="0" smtClean="0"/>
          </a:p>
          <a:p>
            <a:endParaRPr lang="sv-SE" sz="2400" dirty="0" smtClean="0"/>
          </a:p>
          <a:p>
            <a:endParaRPr lang="sv-SE" sz="2400" dirty="0"/>
          </a:p>
          <a:p>
            <a:endParaRPr lang="sv-SE" sz="2400" dirty="0"/>
          </a:p>
        </p:txBody>
      </p:sp>
      <p:sp>
        <p:nvSpPr>
          <p:cNvPr id="4" name="textruta 3"/>
          <p:cNvSpPr txBox="1"/>
          <p:nvPr/>
        </p:nvSpPr>
        <p:spPr>
          <a:xfrm>
            <a:off x="2051720" y="260648"/>
            <a:ext cx="4670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 smtClean="0"/>
              <a:t>Med barn i Nordost</a:t>
            </a:r>
            <a:endParaRPr lang="sv-S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sv-SE" sz="2800" dirty="0" smtClean="0"/>
              <a:t>Aktivt utåtriktat arbete, hälsofrämjande</a:t>
            </a:r>
          </a:p>
          <a:p>
            <a:pPr lvl="0"/>
            <a:r>
              <a:rPr lang="sv-SE" sz="2800" dirty="0" smtClean="0"/>
              <a:t>Nå ut med kunskap om P-MBHV</a:t>
            </a:r>
          </a:p>
          <a:p>
            <a:pPr lvl="0"/>
            <a:r>
              <a:rPr lang="sv-SE" sz="2800" dirty="0" smtClean="0"/>
              <a:t>Öka tillgänglighet till psykologisk behandling</a:t>
            </a:r>
          </a:p>
          <a:p>
            <a:pPr lvl="0"/>
            <a:r>
              <a:rPr lang="sv-SE" sz="2800" dirty="0" smtClean="0"/>
              <a:t>Föräldragrupper på fler arenor – naturliga mötesplatser</a:t>
            </a:r>
          </a:p>
          <a:p>
            <a:pPr lvl="0"/>
            <a:r>
              <a:rPr lang="sv-SE" sz="2800" dirty="0" smtClean="0"/>
              <a:t>Ökad samverkan</a:t>
            </a:r>
          </a:p>
          <a:p>
            <a:pPr lvl="0"/>
            <a:r>
              <a:rPr lang="sv-SE" sz="2800" dirty="0"/>
              <a:t>V</a:t>
            </a:r>
            <a:r>
              <a:rPr lang="sv-SE" sz="2800" dirty="0" smtClean="0"/>
              <a:t>ägar förbi hinder</a:t>
            </a:r>
          </a:p>
          <a:p>
            <a:pPr lvl="0"/>
            <a:r>
              <a:rPr lang="sv-SE" sz="2800" dirty="0" smtClean="0"/>
              <a:t>Öka generella insatser</a:t>
            </a:r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596671" y="260648"/>
            <a:ext cx="32714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sv-SE" sz="4400" dirty="0" smtClean="0"/>
              <a:t>Syfte och mål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Exempel på insatser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46856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sv-SE" dirty="0" smtClean="0"/>
          </a:p>
          <a:p>
            <a:r>
              <a:rPr lang="sv-SE" sz="3000" dirty="0" smtClean="0"/>
              <a:t>Ökad samverkan: familjecentraler, ideella föreningar, kulturtolkar och </a:t>
            </a:r>
            <a:r>
              <a:rPr lang="sv-SE" sz="3000" dirty="0" err="1" smtClean="0"/>
              <a:t>doulor</a:t>
            </a:r>
            <a:r>
              <a:rPr lang="sv-SE" sz="3000" dirty="0" smtClean="0"/>
              <a:t>.</a:t>
            </a:r>
          </a:p>
          <a:p>
            <a:r>
              <a:rPr lang="sv-SE" sz="3000" dirty="0" err="1" smtClean="0"/>
              <a:t>Kick-off</a:t>
            </a:r>
            <a:r>
              <a:rPr lang="sv-SE" sz="3000" dirty="0" smtClean="0"/>
              <a:t> – familjedagar</a:t>
            </a:r>
          </a:p>
          <a:p>
            <a:r>
              <a:rPr lang="sv-SE" sz="3000" dirty="0" smtClean="0"/>
              <a:t>Öppna tematräffar med tolk</a:t>
            </a:r>
          </a:p>
          <a:p>
            <a:r>
              <a:rPr lang="sv-SE" sz="3000" dirty="0" smtClean="0"/>
              <a:t>Strukturerade tematräffar med tolk</a:t>
            </a:r>
          </a:p>
          <a:p>
            <a:r>
              <a:rPr lang="sv-SE" sz="3000" dirty="0" smtClean="0"/>
              <a:t>Föreläsningar på öppna förskola</a:t>
            </a:r>
          </a:p>
          <a:p>
            <a:endParaRPr lang="sv-SE" dirty="0" smtClean="0"/>
          </a:p>
          <a:p>
            <a:r>
              <a:rPr lang="sv-SE" sz="3000" dirty="0" smtClean="0"/>
              <a:t>Fokus idag: Grupper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Öppna tematräffar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Antal: tre grupper, 4 tillfällen, 2h.</a:t>
            </a:r>
          </a:p>
          <a:p>
            <a:r>
              <a:rPr lang="sv-SE" dirty="0" smtClean="0"/>
              <a:t>Inventering: kulturtolkar och </a:t>
            </a:r>
            <a:r>
              <a:rPr lang="sv-SE" dirty="0" err="1" smtClean="0"/>
              <a:t>doulor</a:t>
            </a:r>
            <a:endParaRPr lang="sv-SE" dirty="0" smtClean="0"/>
          </a:p>
          <a:p>
            <a:r>
              <a:rPr lang="sv-SE" dirty="0" smtClean="0"/>
              <a:t>Familjecentral och kulturhus</a:t>
            </a:r>
          </a:p>
          <a:p>
            <a:r>
              <a:rPr lang="sv-SE" dirty="0" smtClean="0"/>
              <a:t>Språktolk: arabiska och somaliska</a:t>
            </a:r>
          </a:p>
          <a:p>
            <a:r>
              <a:rPr lang="sv-SE" dirty="0" smtClean="0"/>
              <a:t>Teman: </a:t>
            </a:r>
          </a:p>
          <a:p>
            <a:pPr>
              <a:buNone/>
            </a:pPr>
            <a:r>
              <a:rPr lang="sv-SE" sz="2000" dirty="0" smtClean="0"/>
              <a:t>			- Möjligheter och utmaningar</a:t>
            </a:r>
          </a:p>
          <a:p>
            <a:pPr>
              <a:buNone/>
            </a:pPr>
            <a:r>
              <a:rPr lang="sv-SE" sz="2000" dirty="0" smtClean="0"/>
              <a:t>			- Anknytning</a:t>
            </a:r>
          </a:p>
          <a:p>
            <a:pPr>
              <a:buNone/>
            </a:pPr>
            <a:r>
              <a:rPr lang="sv-SE" sz="2000" dirty="0" smtClean="0"/>
              <a:t>			- Kropp och psyke</a:t>
            </a:r>
          </a:p>
          <a:p>
            <a:pPr>
              <a:buNone/>
            </a:pPr>
            <a:r>
              <a:rPr lang="sv-SE" sz="2000" dirty="0" smtClean="0"/>
              <a:t>			- Valfritt tema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sz="2000" dirty="0" smtClean="0"/>
              <a:t>Tot. deltagare: 29 blivande och nyblivna föräldrar</a:t>
            </a:r>
          </a:p>
          <a:p>
            <a:pPr>
              <a:buNone/>
            </a:pPr>
            <a:endParaRPr lang="sv-SE" sz="2000" dirty="0"/>
          </a:p>
          <a:p>
            <a:pPr>
              <a:buFont typeface="Wingdings" pitchFamily="2" charset="2"/>
              <a:buChar char="v"/>
            </a:pPr>
            <a:r>
              <a:rPr lang="sv-SE" sz="2000" dirty="0" smtClean="0"/>
              <a:t>Fånga upp föräldrafrågor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Strukturerad föräldragrupp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400" dirty="0" smtClean="0"/>
              <a:t>Föräldrafrågor: </a:t>
            </a:r>
          </a:p>
          <a:p>
            <a:pPr>
              <a:buNone/>
            </a:pPr>
            <a:r>
              <a:rPr lang="sv-SE" sz="2400" dirty="0" smtClean="0"/>
              <a:t>			- Relation </a:t>
            </a:r>
            <a:r>
              <a:rPr lang="sv-SE" sz="2400" dirty="0" err="1" smtClean="0"/>
              <a:t>förälder-barn</a:t>
            </a:r>
            <a:r>
              <a:rPr lang="sv-SE" sz="2400" dirty="0" smtClean="0"/>
              <a:t> 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		- Gränssättning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		- Möta intensiva känslor hos barn</a:t>
            </a:r>
          </a:p>
          <a:p>
            <a:endParaRPr lang="sv-SE" sz="2400" dirty="0" smtClean="0"/>
          </a:p>
          <a:p>
            <a:r>
              <a:rPr lang="sv-SE" sz="2400" dirty="0" smtClean="0"/>
              <a:t>Antal: två grupper, fyra tillfällen, 2h</a:t>
            </a:r>
          </a:p>
          <a:p>
            <a:r>
              <a:rPr lang="sv-SE" sz="2400" dirty="0" smtClean="0"/>
              <a:t>Informationsträff: språktolk, kulturtolk</a:t>
            </a:r>
          </a:p>
          <a:p>
            <a:r>
              <a:rPr lang="sv-SE" sz="2400" dirty="0" smtClean="0"/>
              <a:t>Öppna förskolor på familjecentraler</a:t>
            </a:r>
          </a:p>
          <a:p>
            <a:r>
              <a:rPr lang="sv-SE" sz="2400" dirty="0" smtClean="0"/>
              <a:t>Anpassat material</a:t>
            </a:r>
          </a:p>
          <a:p>
            <a:r>
              <a:rPr lang="sv-SE" sz="2400" dirty="0" smtClean="0"/>
              <a:t>Blandad grupp</a:t>
            </a:r>
          </a:p>
          <a:p>
            <a:endParaRPr lang="sv-SE" sz="2400" dirty="0"/>
          </a:p>
          <a:p>
            <a:r>
              <a:rPr lang="sv-SE" sz="2400" dirty="0" smtClean="0"/>
              <a:t>Tot. </a:t>
            </a:r>
            <a:r>
              <a:rPr lang="sv-SE" sz="2400" dirty="0"/>
              <a:t>d</a:t>
            </a:r>
            <a:r>
              <a:rPr lang="sv-SE" sz="2400" dirty="0" smtClean="0"/>
              <a:t>eltagare: 25</a:t>
            </a:r>
          </a:p>
        </p:txBody>
      </p:sp>
      <p:sp>
        <p:nvSpPr>
          <p:cNvPr id="4" name="Höger klammerparentes 3"/>
          <p:cNvSpPr/>
          <p:nvPr/>
        </p:nvSpPr>
        <p:spPr>
          <a:xfrm>
            <a:off x="6228184" y="1916832"/>
            <a:ext cx="216024" cy="1152128"/>
          </a:xfrm>
          <a:prstGeom prst="rightBrac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6516216" y="2276872"/>
            <a:ext cx="170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Trygghetscirkeln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Kan vi nå ut? JA</a:t>
            </a:r>
          </a:p>
          <a:p>
            <a:r>
              <a:rPr lang="sv-SE" dirty="0" smtClean="0"/>
              <a:t>54 enskilda deltagare, fem grupper</a:t>
            </a:r>
          </a:p>
          <a:p>
            <a:r>
              <a:rPr lang="sv-SE" dirty="0" smtClean="0"/>
              <a:t>Frågestunder</a:t>
            </a:r>
          </a:p>
          <a:p>
            <a:r>
              <a:rPr lang="sv-SE" dirty="0" smtClean="0"/>
              <a:t>Fånga upp/erbjuda mer</a:t>
            </a:r>
          </a:p>
          <a:p>
            <a:r>
              <a:rPr lang="sv-SE" dirty="0" smtClean="0"/>
              <a:t>Semistrukturerad intervju</a:t>
            </a:r>
          </a:p>
          <a:p>
            <a:r>
              <a:rPr lang="sv-SE" dirty="0" smtClean="0"/>
              <a:t>Önskemål om fler träffar</a:t>
            </a:r>
          </a:p>
          <a:p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har insatserna givit för resultat?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8792</TotalTime>
  <Words>485</Words>
  <Application>Microsoft Office PowerPoint</Application>
  <PresentationFormat>On-screen Show (4:3)</PresentationFormat>
  <Paragraphs>116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Office-tema</vt:lpstr>
      <vt:lpstr>”Med barn i Nordost”  - ett utåtriktat och föräldrastödjande projekt i Angered och Bergsjön   Amina Abdullahi, Linn Arbeus och Astrid Lindström</vt:lpstr>
      <vt:lpstr>PowerPoint Presentation</vt:lpstr>
      <vt:lpstr>Förutsättningar</vt:lpstr>
      <vt:lpstr>PowerPoint Presentation</vt:lpstr>
      <vt:lpstr>PowerPoint Presentation</vt:lpstr>
      <vt:lpstr>Exempel på insatser </vt:lpstr>
      <vt:lpstr>Öppna tematräffar</vt:lpstr>
      <vt:lpstr>Strukturerad föräldragrupp</vt:lpstr>
      <vt:lpstr>Vad har insatserna givit för resultat?</vt:lpstr>
      <vt:lpstr>Frågor/funderingar?</vt:lpstr>
      <vt:lpstr>Tack!</vt:lpstr>
    </vt:vector>
  </TitlesOfParts>
  <Company>VGR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amiab2</dc:creator>
  <cp:lastModifiedBy>Claudia Preisig (HV)</cp:lastModifiedBy>
  <cp:revision>245</cp:revision>
  <dcterms:created xsi:type="dcterms:W3CDTF">2018-05-29T10:10:40Z</dcterms:created>
  <dcterms:modified xsi:type="dcterms:W3CDTF">2018-06-29T12:49:12Z</dcterms:modified>
</cp:coreProperties>
</file>