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460" r:id="rId2"/>
    <p:sldId id="459" r:id="rId3"/>
    <p:sldId id="541" r:id="rId4"/>
    <p:sldId id="511" r:id="rId5"/>
    <p:sldId id="422" r:id="rId6"/>
    <p:sldId id="388" r:id="rId7"/>
    <p:sldId id="417" r:id="rId8"/>
    <p:sldId id="364" r:id="rId9"/>
    <p:sldId id="384" r:id="rId10"/>
    <p:sldId id="466" r:id="rId11"/>
    <p:sldId id="4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77244" autoAdjust="0"/>
  </p:normalViewPr>
  <p:slideViewPr>
    <p:cSldViewPr snapToGrid="0">
      <p:cViewPr varScale="1">
        <p:scale>
          <a:sx n="79" d="100"/>
          <a:sy n="79" d="100"/>
        </p:scale>
        <p:origin x="240" y="2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81C19-EFA0-43F4-B87C-02733515E8DA}"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sv-SE"/>
        </a:p>
      </dgm:t>
    </dgm:pt>
    <dgm:pt modelId="{DA03002D-6D45-469A-9486-5542C2DF4091}">
      <dgm:prSet phldrT="[Text]"/>
      <dgm:spPr/>
      <dgm:t>
        <a:bodyPr/>
        <a:lstStyle/>
        <a:p>
          <a:r>
            <a:rPr lang="sv-SE" dirty="0"/>
            <a:t>Verksamheten</a:t>
          </a:r>
        </a:p>
      </dgm:t>
    </dgm:pt>
    <dgm:pt modelId="{5059FA4C-CF2A-4BBA-9061-A7E970E0CE98}" type="parTrans" cxnId="{3FA03F9B-EE65-42B8-82C6-52F45AA553C5}">
      <dgm:prSet/>
      <dgm:spPr/>
      <dgm:t>
        <a:bodyPr/>
        <a:lstStyle/>
        <a:p>
          <a:endParaRPr lang="sv-SE"/>
        </a:p>
      </dgm:t>
    </dgm:pt>
    <dgm:pt modelId="{598F5A7A-148D-4CA3-AEA6-85241201B4DA}" type="sibTrans" cxnId="{3FA03F9B-EE65-42B8-82C6-52F45AA553C5}">
      <dgm:prSet/>
      <dgm:spPr/>
      <dgm:t>
        <a:bodyPr/>
        <a:lstStyle/>
        <a:p>
          <a:endParaRPr lang="sv-SE"/>
        </a:p>
      </dgm:t>
    </dgm:pt>
    <dgm:pt modelId="{3100F228-66F2-4324-8407-A3E1E70D11D6}">
      <dgm:prSet phldrT="[Text]"/>
      <dgm:spPr/>
      <dgm:t>
        <a:bodyPr/>
        <a:lstStyle/>
        <a:p>
          <a:r>
            <a:rPr lang="sv-SE" dirty="0"/>
            <a:t>Individen</a:t>
          </a:r>
        </a:p>
      </dgm:t>
    </dgm:pt>
    <dgm:pt modelId="{889ECA61-9BCC-42FE-B2E8-248C91A936D3}" type="parTrans" cxnId="{E630C81A-E7EB-47EB-AB3E-65ACA61C2849}">
      <dgm:prSet/>
      <dgm:spPr/>
      <dgm:t>
        <a:bodyPr/>
        <a:lstStyle/>
        <a:p>
          <a:endParaRPr lang="sv-SE"/>
        </a:p>
      </dgm:t>
    </dgm:pt>
    <dgm:pt modelId="{95024937-7C8D-446A-A2AF-6D6A6D1575F5}" type="sibTrans" cxnId="{E630C81A-E7EB-47EB-AB3E-65ACA61C2849}">
      <dgm:prSet/>
      <dgm:spPr/>
      <dgm:t>
        <a:bodyPr/>
        <a:lstStyle/>
        <a:p>
          <a:endParaRPr lang="sv-SE"/>
        </a:p>
      </dgm:t>
    </dgm:pt>
    <dgm:pt modelId="{0749FA93-67F8-4AD1-B8D4-82478894996F}" type="pres">
      <dgm:prSet presAssocID="{DF381C19-EFA0-43F4-B87C-02733515E8DA}" presName="compositeShape" presStyleCnt="0">
        <dgm:presLayoutVars>
          <dgm:chMax val="2"/>
          <dgm:dir/>
          <dgm:resizeHandles val="exact"/>
        </dgm:presLayoutVars>
      </dgm:prSet>
      <dgm:spPr/>
    </dgm:pt>
    <dgm:pt modelId="{A0BC96CB-DFB9-43E7-8D84-B65889EF6672}" type="pres">
      <dgm:prSet presAssocID="{DF381C19-EFA0-43F4-B87C-02733515E8DA}" presName="divider" presStyleLbl="fgShp" presStyleIdx="0" presStyleCnt="1"/>
      <dgm:spPr/>
    </dgm:pt>
    <dgm:pt modelId="{3663F2D1-CE73-4D14-B329-4E1065F52F8A}" type="pres">
      <dgm:prSet presAssocID="{DA03002D-6D45-469A-9486-5542C2DF4091}" presName="downArrow" presStyleLbl="node1" presStyleIdx="0" presStyleCnt="2"/>
      <dgm:spPr/>
    </dgm:pt>
    <dgm:pt modelId="{E960E8DC-E8D2-4CDC-823C-612A2179B1A0}" type="pres">
      <dgm:prSet presAssocID="{DA03002D-6D45-469A-9486-5542C2DF4091}" presName="downArrowText" presStyleLbl="revTx" presStyleIdx="0" presStyleCnt="2">
        <dgm:presLayoutVars>
          <dgm:bulletEnabled val="1"/>
        </dgm:presLayoutVars>
      </dgm:prSet>
      <dgm:spPr/>
    </dgm:pt>
    <dgm:pt modelId="{20B360AF-724C-4266-85B7-31D46F359FCA}" type="pres">
      <dgm:prSet presAssocID="{3100F228-66F2-4324-8407-A3E1E70D11D6}" presName="upArrow" presStyleLbl="node1" presStyleIdx="1" presStyleCnt="2"/>
      <dgm:spPr/>
    </dgm:pt>
    <dgm:pt modelId="{08D25E43-BC5A-467C-8FE9-4F7CF060D349}" type="pres">
      <dgm:prSet presAssocID="{3100F228-66F2-4324-8407-A3E1E70D11D6}" presName="upArrowText" presStyleLbl="revTx" presStyleIdx="1" presStyleCnt="2">
        <dgm:presLayoutVars>
          <dgm:bulletEnabled val="1"/>
        </dgm:presLayoutVars>
      </dgm:prSet>
      <dgm:spPr/>
    </dgm:pt>
  </dgm:ptLst>
  <dgm:cxnLst>
    <dgm:cxn modelId="{9B4EB910-1A74-4212-9E91-4D2886553AF9}" type="presOf" srcId="{DA03002D-6D45-469A-9486-5542C2DF4091}" destId="{E960E8DC-E8D2-4CDC-823C-612A2179B1A0}" srcOrd="0" destOrd="0" presId="urn:microsoft.com/office/officeart/2005/8/layout/arrow3"/>
    <dgm:cxn modelId="{E630C81A-E7EB-47EB-AB3E-65ACA61C2849}" srcId="{DF381C19-EFA0-43F4-B87C-02733515E8DA}" destId="{3100F228-66F2-4324-8407-A3E1E70D11D6}" srcOrd="1" destOrd="0" parTransId="{889ECA61-9BCC-42FE-B2E8-248C91A936D3}" sibTransId="{95024937-7C8D-446A-A2AF-6D6A6D1575F5}"/>
    <dgm:cxn modelId="{E71B704E-4244-4728-9A7D-93CA7C808746}" type="presOf" srcId="{3100F228-66F2-4324-8407-A3E1E70D11D6}" destId="{08D25E43-BC5A-467C-8FE9-4F7CF060D349}" srcOrd="0" destOrd="0" presId="urn:microsoft.com/office/officeart/2005/8/layout/arrow3"/>
    <dgm:cxn modelId="{382DB852-5F37-4369-A6D3-EAD4FAF3EC6C}" type="presOf" srcId="{DF381C19-EFA0-43F4-B87C-02733515E8DA}" destId="{0749FA93-67F8-4AD1-B8D4-82478894996F}" srcOrd="0" destOrd="0" presId="urn:microsoft.com/office/officeart/2005/8/layout/arrow3"/>
    <dgm:cxn modelId="{3FA03F9B-EE65-42B8-82C6-52F45AA553C5}" srcId="{DF381C19-EFA0-43F4-B87C-02733515E8DA}" destId="{DA03002D-6D45-469A-9486-5542C2DF4091}" srcOrd="0" destOrd="0" parTransId="{5059FA4C-CF2A-4BBA-9061-A7E970E0CE98}" sibTransId="{598F5A7A-148D-4CA3-AEA6-85241201B4DA}"/>
    <dgm:cxn modelId="{32224FB8-3F97-480F-84BC-C9E560A19CA9}" type="presParOf" srcId="{0749FA93-67F8-4AD1-B8D4-82478894996F}" destId="{A0BC96CB-DFB9-43E7-8D84-B65889EF6672}" srcOrd="0" destOrd="0" presId="urn:microsoft.com/office/officeart/2005/8/layout/arrow3"/>
    <dgm:cxn modelId="{C89C127A-294B-4AC5-919E-F7603240CF80}" type="presParOf" srcId="{0749FA93-67F8-4AD1-B8D4-82478894996F}" destId="{3663F2D1-CE73-4D14-B329-4E1065F52F8A}" srcOrd="1" destOrd="0" presId="urn:microsoft.com/office/officeart/2005/8/layout/arrow3"/>
    <dgm:cxn modelId="{0C940CF5-2CE3-4F00-90DC-CEA0E0B3681F}" type="presParOf" srcId="{0749FA93-67F8-4AD1-B8D4-82478894996F}" destId="{E960E8DC-E8D2-4CDC-823C-612A2179B1A0}" srcOrd="2" destOrd="0" presId="urn:microsoft.com/office/officeart/2005/8/layout/arrow3"/>
    <dgm:cxn modelId="{68E23BAA-4ACC-4385-910E-4FE14283BFFF}" type="presParOf" srcId="{0749FA93-67F8-4AD1-B8D4-82478894996F}" destId="{20B360AF-724C-4266-85B7-31D46F359FCA}" srcOrd="3" destOrd="0" presId="urn:microsoft.com/office/officeart/2005/8/layout/arrow3"/>
    <dgm:cxn modelId="{2FFD4D91-3B10-468C-9E3D-02335E82A4EC}" type="presParOf" srcId="{0749FA93-67F8-4AD1-B8D4-82478894996F}" destId="{08D25E43-BC5A-467C-8FE9-4F7CF060D349}"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0BEFD-AB23-41CC-ADF9-AA1E3063DA0D}" type="doc">
      <dgm:prSet loTypeId="urn:microsoft.com/office/officeart/2009/3/layout/BlockDescendingList" loCatId="list" qsTypeId="urn:microsoft.com/office/officeart/2005/8/quickstyle/3d4" qsCatId="3D" csTypeId="urn:microsoft.com/office/officeart/2005/8/colors/accent2_1" csCatId="accent2" phldr="1"/>
      <dgm:spPr/>
    </dgm:pt>
    <dgm:pt modelId="{5F063BDD-D5DD-4F47-A4F7-B7DDC0312965}">
      <dgm:prSet phldrT="[Text]"/>
      <dgm:spPr/>
      <dgm:t>
        <a:bodyPr/>
        <a:lstStyle/>
        <a:p>
          <a:r>
            <a:rPr lang="sv-SE" dirty="0"/>
            <a:t>Privat</a:t>
          </a:r>
        </a:p>
      </dgm:t>
    </dgm:pt>
    <dgm:pt modelId="{9BD1FB0F-97BF-43D7-B8FD-D5B30888817E}" type="parTrans" cxnId="{F71FACC4-ED41-4076-ACB8-8EBB66AF7858}">
      <dgm:prSet/>
      <dgm:spPr/>
      <dgm:t>
        <a:bodyPr/>
        <a:lstStyle/>
        <a:p>
          <a:endParaRPr lang="sv-SE"/>
        </a:p>
      </dgm:t>
    </dgm:pt>
    <dgm:pt modelId="{A6355AA9-1F56-4805-8E3A-E02D353741C2}" type="sibTrans" cxnId="{F71FACC4-ED41-4076-ACB8-8EBB66AF7858}">
      <dgm:prSet/>
      <dgm:spPr/>
      <dgm:t>
        <a:bodyPr/>
        <a:lstStyle/>
        <a:p>
          <a:endParaRPr lang="sv-SE"/>
        </a:p>
      </dgm:t>
    </dgm:pt>
    <dgm:pt modelId="{EDEA9749-6B91-4206-B5F4-521A612402C4}">
      <dgm:prSet phldrT="[Text]"/>
      <dgm:spPr/>
      <dgm:t>
        <a:bodyPr/>
        <a:lstStyle/>
        <a:p>
          <a:r>
            <a:rPr lang="sv-SE" dirty="0"/>
            <a:t>Personlig</a:t>
          </a:r>
        </a:p>
      </dgm:t>
    </dgm:pt>
    <dgm:pt modelId="{A02B1849-D0B1-4CA6-9985-BA069D89889D}" type="parTrans" cxnId="{955B9C5E-9D02-4FEC-AAD3-AE065DC5DEA3}">
      <dgm:prSet/>
      <dgm:spPr/>
      <dgm:t>
        <a:bodyPr/>
        <a:lstStyle/>
        <a:p>
          <a:endParaRPr lang="sv-SE"/>
        </a:p>
      </dgm:t>
    </dgm:pt>
    <dgm:pt modelId="{3A58A1FE-4462-4CE1-8CB1-2233A6D99F9F}" type="sibTrans" cxnId="{955B9C5E-9D02-4FEC-AAD3-AE065DC5DEA3}">
      <dgm:prSet/>
      <dgm:spPr/>
      <dgm:t>
        <a:bodyPr/>
        <a:lstStyle/>
        <a:p>
          <a:endParaRPr lang="sv-SE"/>
        </a:p>
      </dgm:t>
    </dgm:pt>
    <dgm:pt modelId="{52DFCF7A-6E1B-4F68-8B01-4EB77B330DBE}">
      <dgm:prSet phldrT="[Text]"/>
      <dgm:spPr/>
      <dgm:t>
        <a:bodyPr/>
        <a:lstStyle/>
        <a:p>
          <a:r>
            <a:rPr lang="sv-SE"/>
            <a:t>Professionell</a:t>
          </a:r>
          <a:endParaRPr lang="sv-SE" dirty="0"/>
        </a:p>
      </dgm:t>
    </dgm:pt>
    <dgm:pt modelId="{F44594C4-E0DD-4CD1-8E1B-47F33722DBE6}" type="parTrans" cxnId="{EFE07242-4030-4381-97BE-06BA397E9DB8}">
      <dgm:prSet/>
      <dgm:spPr/>
      <dgm:t>
        <a:bodyPr/>
        <a:lstStyle/>
        <a:p>
          <a:endParaRPr lang="sv-SE"/>
        </a:p>
      </dgm:t>
    </dgm:pt>
    <dgm:pt modelId="{2888410D-FE51-4C79-986A-3FCCDC0F5CB3}" type="sibTrans" cxnId="{EFE07242-4030-4381-97BE-06BA397E9DB8}">
      <dgm:prSet/>
      <dgm:spPr/>
      <dgm:t>
        <a:bodyPr/>
        <a:lstStyle/>
        <a:p>
          <a:endParaRPr lang="sv-SE"/>
        </a:p>
      </dgm:t>
    </dgm:pt>
    <dgm:pt modelId="{6E622DF6-D753-470A-9F7E-EA9EE9717E9A}" type="pres">
      <dgm:prSet presAssocID="{2C50BEFD-AB23-41CC-ADF9-AA1E3063DA0D}" presName="Name0" presStyleCnt="0">
        <dgm:presLayoutVars>
          <dgm:chMax val="7"/>
          <dgm:chPref val="7"/>
          <dgm:dir/>
          <dgm:animLvl val="lvl"/>
        </dgm:presLayoutVars>
      </dgm:prSet>
      <dgm:spPr/>
    </dgm:pt>
    <dgm:pt modelId="{A231A5EC-7CA2-4E20-BEB6-929B092A04D0}" type="pres">
      <dgm:prSet presAssocID="{5F063BDD-D5DD-4F47-A4F7-B7DDC0312965}" presName="parentText_1" presStyleLbl="node1" presStyleIdx="0" presStyleCnt="3">
        <dgm:presLayoutVars>
          <dgm:chMax val="1"/>
          <dgm:chPref val="1"/>
          <dgm:bulletEnabled val="1"/>
        </dgm:presLayoutVars>
      </dgm:prSet>
      <dgm:spPr/>
    </dgm:pt>
    <dgm:pt modelId="{92855AA8-4A7F-4E01-A4F3-C82130826812}" type="pres">
      <dgm:prSet presAssocID="{5F063BDD-D5DD-4F47-A4F7-B7DDC0312965}" presName="childText_1" presStyleLbl="node1" presStyleIdx="0" presStyleCnt="3">
        <dgm:presLayoutVars>
          <dgm:chMax val="0"/>
          <dgm:chPref val="0"/>
          <dgm:bulletEnabled val="1"/>
        </dgm:presLayoutVars>
      </dgm:prSet>
      <dgm:spPr/>
    </dgm:pt>
    <dgm:pt modelId="{BED50374-865E-428A-B09A-AE74E4BE3453}" type="pres">
      <dgm:prSet presAssocID="{5F063BDD-D5DD-4F47-A4F7-B7DDC0312965}" presName="accentShape_1" presStyleCnt="0"/>
      <dgm:spPr/>
    </dgm:pt>
    <dgm:pt modelId="{B5C53969-A9E5-431A-B41A-E3AD4ACB11AE}" type="pres">
      <dgm:prSet presAssocID="{5F063BDD-D5DD-4F47-A4F7-B7DDC0312965}" presName="imageRepeatNode" presStyleLbl="node1" presStyleIdx="0" presStyleCnt="3" custScaleX="95054" custScaleY="76924" custLinFactNeighborX="-34154" custLinFactNeighborY="5133"/>
      <dgm:spPr/>
    </dgm:pt>
    <dgm:pt modelId="{540B1FE5-8604-42F0-B49F-5D0EEF06DDAA}" type="pres">
      <dgm:prSet presAssocID="{EDEA9749-6B91-4206-B5F4-521A612402C4}" presName="parentText_2" presStyleLbl="node1" presStyleIdx="0" presStyleCnt="3">
        <dgm:presLayoutVars>
          <dgm:chMax val="1"/>
          <dgm:chPref val="1"/>
          <dgm:bulletEnabled val="1"/>
        </dgm:presLayoutVars>
      </dgm:prSet>
      <dgm:spPr/>
    </dgm:pt>
    <dgm:pt modelId="{725A1FC0-E3B6-4D37-924C-E6D8E84C13FD}" type="pres">
      <dgm:prSet presAssocID="{EDEA9749-6B91-4206-B5F4-521A612402C4}" presName="childText_2" presStyleLbl="node1" presStyleIdx="0" presStyleCnt="3">
        <dgm:presLayoutVars>
          <dgm:chMax val="0"/>
          <dgm:chPref val="0"/>
          <dgm:bulletEnabled val="1"/>
        </dgm:presLayoutVars>
      </dgm:prSet>
      <dgm:spPr/>
    </dgm:pt>
    <dgm:pt modelId="{FE210638-9CD7-4D7C-B177-9C589A3DAFBD}" type="pres">
      <dgm:prSet presAssocID="{EDEA9749-6B91-4206-B5F4-521A612402C4}" presName="accentShape_2" presStyleCnt="0"/>
      <dgm:spPr/>
    </dgm:pt>
    <dgm:pt modelId="{7CD80E6D-0926-405A-8C91-7B668149489C}" type="pres">
      <dgm:prSet presAssocID="{EDEA9749-6B91-4206-B5F4-521A612402C4}" presName="imageRepeatNode" presStyleLbl="node1" presStyleIdx="1" presStyleCnt="3" custScaleX="98027" custScaleY="106646" custLinFactNeighborX="-12723" custLinFactNeighborY="755"/>
      <dgm:spPr/>
    </dgm:pt>
    <dgm:pt modelId="{AEB0AE55-6649-4CD6-990B-B153EDA3087C}" type="pres">
      <dgm:prSet presAssocID="{52DFCF7A-6E1B-4F68-8B01-4EB77B330DBE}" presName="parentText_3" presStyleLbl="node1" presStyleIdx="1" presStyleCnt="3">
        <dgm:presLayoutVars>
          <dgm:chMax val="1"/>
          <dgm:chPref val="1"/>
          <dgm:bulletEnabled val="1"/>
        </dgm:presLayoutVars>
      </dgm:prSet>
      <dgm:spPr/>
    </dgm:pt>
    <dgm:pt modelId="{D48367DE-3249-40BD-A4EF-CED7D3E925AF}" type="pres">
      <dgm:prSet presAssocID="{52DFCF7A-6E1B-4F68-8B01-4EB77B330DBE}" presName="childText_3" presStyleLbl="node1" presStyleIdx="1" presStyleCnt="3">
        <dgm:presLayoutVars>
          <dgm:chMax val="0"/>
          <dgm:chPref val="0"/>
          <dgm:bulletEnabled val="1"/>
        </dgm:presLayoutVars>
      </dgm:prSet>
      <dgm:spPr/>
    </dgm:pt>
    <dgm:pt modelId="{EAD48762-56FB-4585-A0EE-A2F168AFD3F0}" type="pres">
      <dgm:prSet presAssocID="{52DFCF7A-6E1B-4F68-8B01-4EB77B330DBE}" presName="accentShape_3" presStyleCnt="0"/>
      <dgm:spPr/>
    </dgm:pt>
    <dgm:pt modelId="{9796D0E3-E8B1-4ACB-955A-D4A9BE7BD82D}" type="pres">
      <dgm:prSet presAssocID="{52DFCF7A-6E1B-4F68-8B01-4EB77B330DBE}" presName="imageRepeatNode" presStyleLbl="node1" presStyleIdx="2" presStyleCnt="3" custScaleX="115099" custScaleY="133351" custLinFactNeighborX="6939" custLinFactNeighborY="-8044"/>
      <dgm:spPr/>
    </dgm:pt>
  </dgm:ptLst>
  <dgm:cxnLst>
    <dgm:cxn modelId="{2DCAFC25-6715-4944-8D08-EFFE343C9150}" type="presOf" srcId="{EDEA9749-6B91-4206-B5F4-521A612402C4}" destId="{7CD80E6D-0926-405A-8C91-7B668149489C}" srcOrd="1" destOrd="0" presId="urn:microsoft.com/office/officeart/2009/3/layout/BlockDescendingList"/>
    <dgm:cxn modelId="{5784A227-D96B-4067-BC86-96A3A0CE0187}" type="presOf" srcId="{52DFCF7A-6E1B-4F68-8B01-4EB77B330DBE}" destId="{AEB0AE55-6649-4CD6-990B-B153EDA3087C}" srcOrd="0" destOrd="0" presId="urn:microsoft.com/office/officeart/2009/3/layout/BlockDescendingList"/>
    <dgm:cxn modelId="{955B9C5E-9D02-4FEC-AAD3-AE065DC5DEA3}" srcId="{2C50BEFD-AB23-41CC-ADF9-AA1E3063DA0D}" destId="{EDEA9749-6B91-4206-B5F4-521A612402C4}" srcOrd="1" destOrd="0" parTransId="{A02B1849-D0B1-4CA6-9985-BA069D89889D}" sibTransId="{3A58A1FE-4462-4CE1-8CB1-2233A6D99F9F}"/>
    <dgm:cxn modelId="{EFE07242-4030-4381-97BE-06BA397E9DB8}" srcId="{2C50BEFD-AB23-41CC-ADF9-AA1E3063DA0D}" destId="{52DFCF7A-6E1B-4F68-8B01-4EB77B330DBE}" srcOrd="2" destOrd="0" parTransId="{F44594C4-E0DD-4CD1-8E1B-47F33722DBE6}" sibTransId="{2888410D-FE51-4C79-986A-3FCCDC0F5CB3}"/>
    <dgm:cxn modelId="{DE99BA43-865A-47F2-ADAC-D773ABF25DAC}" type="presOf" srcId="{EDEA9749-6B91-4206-B5F4-521A612402C4}" destId="{540B1FE5-8604-42F0-B49F-5D0EEF06DDAA}" srcOrd="0" destOrd="0" presId="urn:microsoft.com/office/officeart/2009/3/layout/BlockDescendingList"/>
    <dgm:cxn modelId="{8808E346-C94B-429F-A421-D1D30AB1DF44}" type="presOf" srcId="{5F063BDD-D5DD-4F47-A4F7-B7DDC0312965}" destId="{B5C53969-A9E5-431A-B41A-E3AD4ACB11AE}" srcOrd="1" destOrd="0" presId="urn:microsoft.com/office/officeart/2009/3/layout/BlockDescendingList"/>
    <dgm:cxn modelId="{C3B66F97-248E-4508-8D9C-B78FCAE55C62}" type="presOf" srcId="{5F063BDD-D5DD-4F47-A4F7-B7DDC0312965}" destId="{A231A5EC-7CA2-4E20-BEB6-929B092A04D0}" srcOrd="0" destOrd="0" presId="urn:microsoft.com/office/officeart/2009/3/layout/BlockDescendingList"/>
    <dgm:cxn modelId="{C4FCC89D-A88F-4055-AA39-297AE1C8F1B9}" type="presOf" srcId="{52DFCF7A-6E1B-4F68-8B01-4EB77B330DBE}" destId="{9796D0E3-E8B1-4ACB-955A-D4A9BE7BD82D}" srcOrd="1" destOrd="0" presId="urn:microsoft.com/office/officeart/2009/3/layout/BlockDescendingList"/>
    <dgm:cxn modelId="{CF1F87A3-6F62-4693-85B8-70A317CA1BB6}" type="presOf" srcId="{2C50BEFD-AB23-41CC-ADF9-AA1E3063DA0D}" destId="{6E622DF6-D753-470A-9F7E-EA9EE9717E9A}" srcOrd="0" destOrd="0" presId="urn:microsoft.com/office/officeart/2009/3/layout/BlockDescendingList"/>
    <dgm:cxn modelId="{F71FACC4-ED41-4076-ACB8-8EBB66AF7858}" srcId="{2C50BEFD-AB23-41CC-ADF9-AA1E3063DA0D}" destId="{5F063BDD-D5DD-4F47-A4F7-B7DDC0312965}" srcOrd="0" destOrd="0" parTransId="{9BD1FB0F-97BF-43D7-B8FD-D5B30888817E}" sibTransId="{A6355AA9-1F56-4805-8E3A-E02D353741C2}"/>
    <dgm:cxn modelId="{4C94AFFB-B75C-4FB6-BD3B-151EC519136D}" type="presParOf" srcId="{6E622DF6-D753-470A-9F7E-EA9EE9717E9A}" destId="{A231A5EC-7CA2-4E20-BEB6-929B092A04D0}" srcOrd="0" destOrd="0" presId="urn:microsoft.com/office/officeart/2009/3/layout/BlockDescendingList"/>
    <dgm:cxn modelId="{5F8EBD5F-E857-4302-8B3A-6960DDEA8B6E}" type="presParOf" srcId="{6E622DF6-D753-470A-9F7E-EA9EE9717E9A}" destId="{92855AA8-4A7F-4E01-A4F3-C82130826812}" srcOrd="1" destOrd="0" presId="urn:microsoft.com/office/officeart/2009/3/layout/BlockDescendingList"/>
    <dgm:cxn modelId="{E8CFBBA8-1456-40F0-AF44-8ABD8AC27790}" type="presParOf" srcId="{6E622DF6-D753-470A-9F7E-EA9EE9717E9A}" destId="{BED50374-865E-428A-B09A-AE74E4BE3453}" srcOrd="2" destOrd="0" presId="urn:microsoft.com/office/officeart/2009/3/layout/BlockDescendingList"/>
    <dgm:cxn modelId="{6998A5DE-89F6-4468-BF2E-0999805EB883}" type="presParOf" srcId="{BED50374-865E-428A-B09A-AE74E4BE3453}" destId="{B5C53969-A9E5-431A-B41A-E3AD4ACB11AE}" srcOrd="0" destOrd="0" presId="urn:microsoft.com/office/officeart/2009/3/layout/BlockDescendingList"/>
    <dgm:cxn modelId="{926FA940-B1F9-4943-BA69-95E75BA22990}" type="presParOf" srcId="{6E622DF6-D753-470A-9F7E-EA9EE9717E9A}" destId="{540B1FE5-8604-42F0-B49F-5D0EEF06DDAA}" srcOrd="3" destOrd="0" presId="urn:microsoft.com/office/officeart/2009/3/layout/BlockDescendingList"/>
    <dgm:cxn modelId="{F295ADF9-DB26-469B-87EC-CC0FA9918177}" type="presParOf" srcId="{6E622DF6-D753-470A-9F7E-EA9EE9717E9A}" destId="{725A1FC0-E3B6-4D37-924C-E6D8E84C13FD}" srcOrd="4" destOrd="0" presId="urn:microsoft.com/office/officeart/2009/3/layout/BlockDescendingList"/>
    <dgm:cxn modelId="{FE98AFF6-8938-41EB-86FC-64F8F6D71992}" type="presParOf" srcId="{6E622DF6-D753-470A-9F7E-EA9EE9717E9A}" destId="{FE210638-9CD7-4D7C-B177-9C589A3DAFBD}" srcOrd="5" destOrd="0" presId="urn:microsoft.com/office/officeart/2009/3/layout/BlockDescendingList"/>
    <dgm:cxn modelId="{9BA318FE-388B-42F1-A19E-260FB9F95EC1}" type="presParOf" srcId="{FE210638-9CD7-4D7C-B177-9C589A3DAFBD}" destId="{7CD80E6D-0926-405A-8C91-7B668149489C}" srcOrd="0" destOrd="0" presId="urn:microsoft.com/office/officeart/2009/3/layout/BlockDescendingList"/>
    <dgm:cxn modelId="{D4628DD2-282F-44F7-A15B-A8A21E215303}" type="presParOf" srcId="{6E622DF6-D753-470A-9F7E-EA9EE9717E9A}" destId="{AEB0AE55-6649-4CD6-990B-B153EDA3087C}" srcOrd="6" destOrd="0" presId="urn:microsoft.com/office/officeart/2009/3/layout/BlockDescendingList"/>
    <dgm:cxn modelId="{DAA11444-BE0A-41CD-B152-DE3BFE1E4F84}" type="presParOf" srcId="{6E622DF6-D753-470A-9F7E-EA9EE9717E9A}" destId="{D48367DE-3249-40BD-A4EF-CED7D3E925AF}" srcOrd="7" destOrd="0" presId="urn:microsoft.com/office/officeart/2009/3/layout/BlockDescendingList"/>
    <dgm:cxn modelId="{C59FD139-40B5-4C83-982E-C20C2A07C09B}" type="presParOf" srcId="{6E622DF6-D753-470A-9F7E-EA9EE9717E9A}" destId="{EAD48762-56FB-4585-A0EE-A2F168AFD3F0}" srcOrd="8" destOrd="0" presId="urn:microsoft.com/office/officeart/2009/3/layout/BlockDescendingList"/>
    <dgm:cxn modelId="{64601D44-F007-48F5-9B91-8317ED99C18E}" type="presParOf" srcId="{EAD48762-56FB-4585-A0EE-A2F168AFD3F0}" destId="{9796D0E3-E8B1-4ACB-955A-D4A9BE7BD82D}"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C96CB-DFB9-43E7-8D84-B65889EF6672}">
      <dsp:nvSpPr>
        <dsp:cNvPr id="0" name=""/>
        <dsp:cNvSpPr/>
      </dsp:nvSpPr>
      <dsp:spPr>
        <a:xfrm rot="21300000">
          <a:off x="23149" y="1582074"/>
          <a:ext cx="7497500" cy="858576"/>
        </a:xfrm>
        <a:prstGeom prst="mathMinus">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3F2D1-CE73-4D14-B329-4E1065F52F8A}">
      <dsp:nvSpPr>
        <dsp:cNvPr id="0" name=""/>
        <dsp:cNvSpPr/>
      </dsp:nvSpPr>
      <dsp:spPr>
        <a:xfrm>
          <a:off x="905256" y="201136"/>
          <a:ext cx="2263140" cy="1609090"/>
        </a:xfrm>
        <a:prstGeom prst="downArrow">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0E8DC-E8D2-4CDC-823C-612A2179B1A0}">
      <dsp:nvSpPr>
        <dsp:cNvPr id="0" name=""/>
        <dsp:cNvSpPr/>
      </dsp:nvSpPr>
      <dsp:spPr>
        <a:xfrm>
          <a:off x="3998214" y="0"/>
          <a:ext cx="2414016" cy="168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sv-SE" sz="2700" kern="1200" dirty="0"/>
            <a:t>Verksamheten</a:t>
          </a:r>
        </a:p>
      </dsp:txBody>
      <dsp:txXfrm>
        <a:off x="3998214" y="0"/>
        <a:ext cx="2414016" cy="1689544"/>
      </dsp:txXfrm>
    </dsp:sp>
    <dsp:sp modelId="{20B360AF-724C-4266-85B7-31D46F359FCA}">
      <dsp:nvSpPr>
        <dsp:cNvPr id="0" name=""/>
        <dsp:cNvSpPr/>
      </dsp:nvSpPr>
      <dsp:spPr>
        <a:xfrm>
          <a:off x="4375404" y="2212498"/>
          <a:ext cx="2263140" cy="1609090"/>
        </a:xfrm>
        <a:prstGeom prst="upArrow">
          <a:avLst/>
        </a:prstGeom>
        <a:solidFill>
          <a:schemeClr val="accent4">
            <a:hueOff val="-2377205"/>
            <a:satOff val="43560"/>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25E43-BC5A-467C-8FE9-4F7CF060D349}">
      <dsp:nvSpPr>
        <dsp:cNvPr id="0" name=""/>
        <dsp:cNvSpPr/>
      </dsp:nvSpPr>
      <dsp:spPr>
        <a:xfrm>
          <a:off x="1131570" y="2333180"/>
          <a:ext cx="2414016" cy="1689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sv-SE" sz="2700" kern="1200" dirty="0"/>
            <a:t>Individen</a:t>
          </a:r>
        </a:p>
      </dsp:txBody>
      <dsp:txXfrm>
        <a:off x="1131570" y="2333180"/>
        <a:ext cx="2414016" cy="1689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6D0E3-E8B1-4ACB-955A-D4A9BE7BD82D}">
      <dsp:nvSpPr>
        <dsp:cNvPr id="0" name=""/>
        <dsp:cNvSpPr/>
      </dsp:nvSpPr>
      <dsp:spPr>
        <a:xfrm>
          <a:off x="4708889" y="14"/>
          <a:ext cx="1796060" cy="395899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sv-SE" sz="2500" kern="1200"/>
            <a:t>Professionell</a:t>
          </a:r>
          <a:endParaRPr lang="sv-SE" sz="2500" kern="1200" dirty="0"/>
        </a:p>
      </dsp:txBody>
      <dsp:txXfrm rot="16200000">
        <a:off x="4445564" y="1548075"/>
        <a:ext cx="3563097" cy="466975"/>
      </dsp:txXfrm>
    </dsp:sp>
    <dsp:sp modelId="{7CD80E6D-0926-405A-8C91-7B668149489C}">
      <dsp:nvSpPr>
        <dsp:cNvPr id="0" name=""/>
        <dsp:cNvSpPr/>
      </dsp:nvSpPr>
      <dsp:spPr>
        <a:xfrm>
          <a:off x="2835300" y="144026"/>
          <a:ext cx="1529660" cy="369857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sv-SE" sz="2500" kern="1200" dirty="0"/>
            <a:t>Personlig</a:t>
          </a:r>
        </a:p>
      </dsp:txBody>
      <dsp:txXfrm rot="16200000">
        <a:off x="2463975" y="1609528"/>
        <a:ext cx="3328716" cy="397711"/>
      </dsp:txXfrm>
    </dsp:sp>
    <dsp:sp modelId="{B5C53969-A9E5-431A-B41A-E3AD4ACB11AE}">
      <dsp:nvSpPr>
        <dsp:cNvPr id="0" name=""/>
        <dsp:cNvSpPr/>
      </dsp:nvSpPr>
      <dsp:spPr>
        <a:xfrm>
          <a:off x="819079" y="418011"/>
          <a:ext cx="1483268" cy="303080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0" rIns="142875" bIns="31750" numCol="1" spcCol="1270" anchor="ctr" anchorCtr="0">
          <a:noAutofit/>
        </a:bodyPr>
        <a:lstStyle/>
        <a:p>
          <a:pPr marL="0" lvl="0" indent="0" algn="r" defTabSz="1111250">
            <a:lnSpc>
              <a:spcPct val="90000"/>
            </a:lnSpc>
            <a:spcBef>
              <a:spcPct val="0"/>
            </a:spcBef>
            <a:spcAft>
              <a:spcPct val="35000"/>
            </a:spcAft>
            <a:buNone/>
          </a:pPr>
          <a:r>
            <a:rPr lang="sv-SE" sz="2500" kern="1200" dirty="0"/>
            <a:t>Privat</a:t>
          </a:r>
        </a:p>
      </dsp:txBody>
      <dsp:txXfrm rot="16200000">
        <a:off x="709036" y="1589047"/>
        <a:ext cx="2727723" cy="385649"/>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27T17:37:24.729"/>
    </inkml:context>
    <inkml:brush xml:id="br0">
      <inkml:brushProperty name="width" value="0.06667" units="cm"/>
      <inkml:brushProperty name="height" value="0.06667" units="cm"/>
      <inkml:brushProperty name="ignorePressure" value="1"/>
    </inkml:brush>
  </inkml:definitions>
  <inkml:trace contextRef="#ctx0" brushRef="#br0">7540 5963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27T17:37:25.228"/>
    </inkml:context>
    <inkml:brush xml:id="br0">
      <inkml:brushProperty name="width" value="0.06667" units="cm"/>
      <inkml:brushProperty name="height" value="0.06667" units="cm"/>
      <inkml:brushProperty name="ignorePressure" value="1"/>
    </inkml:brush>
  </inkml:definitions>
  <inkml:trace contextRef="#ctx0" brushRef="#br0">7540 5963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27T17:36:44.506"/>
    </inkml:context>
    <inkml:brush xml:id="br0">
      <inkml:brushProperty name="width" value="0.15875" units="cm"/>
      <inkml:brushProperty name="height" value="0.15875" units="cm"/>
      <inkml:brushProperty name="ignorePressure" value="1"/>
    </inkml:brush>
  </inkml:definitions>
  <inkml:trace contextRef="#ctx0" brushRef="#br0">4603 2885,'-4'0,"-6"-7,-6-9,-3-17,-4-8,-2-9,-1-1,0-1,-5 6,-1 3,2 3,-1 4,7 5,3 4,-1 0,1 1,3-2,6-1,-1 0,-2-4,2 1,3 2,-2 6,2 1,3 0,2 1,2 0,2 1,-4 0,-1 1,2-1,0-2,1-2,1-3,2-1,-1-2,6 1,1 1,3 0,7 0,2 6,4 3,-3 2,5-1,2 4,1 5,1 3,-1 4,-1 1,1 2,-2 0,1 1,4 0,1 0,3-1,1 3,-1 6,-3 4,-6 2,1 4,0-2,1-1,0 4,-6 3,-5 0,-2 0,1 0,-1-1,-3-1,-5 0,-2 0,-3 0,0-1,-1 0,-1 1,1-1,-10 0,-6-2,-5-6,-3-4,-2 0,-1-2,5 2,1 0,0-2,-1-1,-1-3,0-1,-1-1,4-3,5-5,5-5,4-4,3-2,2-1,2 0,0-6,0 0,0-3,0 0,0 1,-1 2,0 2,0 2,4-3,6 3,5 2,5 4,7 5,4 5,1 2,2 3,6-2,-1-1,-2 0,-5 2,-1 0,-2 0,-3 2,-1 0,5 0,0 0,0 0,12 0,2 0,0 0,-5 1,-5-1,-3 0,-2 0,-8 3,-5 5,-7 5,-5 3,-2 2,-2 2,-2 6,1-1,0 1,0-1,0-1,1-2,0 0,0 2,0 1,0 0,0-2,-5 0,-4-4,-3-3,-2 1,-3 3,1 2,-1 1,-2 1,-3-5,0-5,-2-6,-1-3,0-2,4-7,2-5,2-4,7-4,2-3,4 0,3-2,1 0,1 1,0-1,0 2,-1-1,1 0,0-3,-1-1,4 0,6 5,5 1,5 5,3 1,1 3,3 2,3 5,2-1,0 4,-2 0,-2-3,0-1,3-3,0-1,0 1,-2 2,-1 2,-1 1,-1 2,3-1,7 2,-1-1,1 0,-4 0,2 0,0 0,-2 0,2 0,0 0,-2 0,-1 0,-4 0,0 0,8 0,2 0,-2 4,4 4,-3 1,-2 6,-6 4,-5-2,2 1,3 0,4 1,4 0,10 0,15 6,5 3,0-2,-4 1,-2 1,-3-3,9-1,7 2,-5-3,-5 1,3 8,5 1,6-2,-2-2,9-3,3-5,-1-4,15 7,-1 2,-6 1,4-2,2-1,-7-4,-7-3,-1-1,3 2,3 3,11 2,11 5,3 0,3 2,11 5,1-2,-5 0,-16-1,-12-2,-12-7,-15-4,-11-5,-3-4,-2-6,-3-1,11 4,8 2,6-1,1-2,6-2,0-1,-1 1,8 1,4 0,13-2,-1-1,5-1,-5 1,-12-2,-5 0,-9-1,-5 1,5-1,-2 1,-2 0,4 0,8 0,16 0,11-3,7-5,-4-1,2-6,-4-11,-8-5,-8 1,-16 0,-11 0,-9 0,-8-8,-4-5,-7 3,-6-5,-7 0,-9 1,-8 0,-7-2,-5-1,-3-3,-2-6,0-5,0 1,-1 1,1 0,0-1,1-4,0-2,-1 4,2 2,-1 1,-5 2,-5-2,-5-1,-1 2,-1 4,-3 8,-1 8,-2 11,-6 9,-2 9,0 5,-2 3,-7 3,2 0,-3-1,-6 1,-5 3,3 4,6 4,5-1,6 2,2 2,4-2,-3 0,-2 2,2 4,4 3,0 0,-7 2,0-7,0 0,1 0,2-1,1 1,6 4,7 3,1-1,3 3,4 1,2-2,2-1,3 3,0 2,0 4,2-1,-2 1,0-2,1 2,-1 1,0-3,0 2,0 5,9 2,11 3,11-5,8-1,15 8,7 1,-2-2,-4-3,-2-4,3 0,-3-1,6-4,-3-4,-3-3,-1-4,3-1,6 6,-4 3,5-2,9-1,-1-2,-7-2,-3-4,3-3,2 0,1-3,-2 4,-3-2,1 4,-1 2,-8-2,-8-5,-2-4,-1-2,1 3,-2-1,0 1,-2 0,1-1,10 4,10 5,-2 3,-1 2,3-4,-1-2,-7-3,2-2,-5-2,-5 0,-8-1,1 0,-4-1,7 1,4 0,0-3,-4-3,-4 7,-9 3,-3 0,-3 1,-5-3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27T17:36:58.670"/>
    </inkml:context>
    <inkml:brush xml:id="br0">
      <inkml:brushProperty name="width" value="0.15875" units="cm"/>
      <inkml:brushProperty name="height" value="0.15875" units="cm"/>
      <inkml:brushProperty name="ignorePressure" value="1"/>
    </inkml:brush>
  </inkml:definitions>
  <inkml:trace contextRef="#ctx0" brushRef="#br0">21365 4536,'-4'-4,"-3"-11,1-7,2-19,0-12,1-4,3-8,-1-6,1 0,0 2,1 4,-1 10,-4 7,-2 5,0 4,1 4,-3 0,-5 0,0-3,1-4,4 1,-2 3,-4-2,1 1,1 0,-1-5,3 1,1 4,-1 0,-1 0,4 0,2 0,2-2,-4-3,0 1,-4 4,1 4,-3 2,-5 5,-3 4,-7 7,-5 8,-5 3,-1 5,-3 1,0 1,4 1,2-1,3 0,3-1,2 6,1 5,4 5,1 10,7 5,-1-4,2-1,5 0,2 0,4-1,2 6,1 1,0 0,1 0,4-2,7-2,5-3,5-9,3-1,3-3,0-4,1-3,0-2,-1-2,1-6,-1-7,-1-5,1-1,-5 0,-1-3,-1-8,2-1,1-1,2-1,-5 1,-4 1,-7 2,-4 1,2 0,3-5,1-1,3-9,-3-1,4 6,-3 4,-3 4,-2 2,-4 3,3-7,0-1,-1 0,-2 1,-2 2,0 0,-2 1,0 1,0 0,0-5,0-1,0 2,-5-1,-6 2,-6 1,-4 5,-5 7,-5 7,-4 4,0 4,-3 1,0 3,1-1,2 1,4-1,1 0,2-1,0 0,1 0,0 0,-1 0,2 0,3 5,6 5,6 6,6 10,2 5,3 2,5-1,12 0,7-8,10 4,3-4,0-2,-1-3,-4-7,5-9,-1-5,-2-11,-6-9,-4-14,-5-5,-2 5,-3 2,0 4,3-1,-2-3,-3 2,-4 1,-3 2,2 0,0 2,4-1,0 1,-3 0,2 2,5-16,0-4,-2 0,-6 5,-2 3,-2-1,-1 2,-2 2,0-3,-2 2,1 1,1 2,0 1,-5 8,-6 6,-1 2,-13-2,-11-1,-19-3,-14 3,-9-2,-19 5,-17-7,-3 3,-6-2,5-1,-2-1,17 2,4 7,12-2,10 0,9-4,6 4,11 3,8 3,7 4,-1 4,-2 1,-4 1,-5 1,2 0,-2 0,-5 3,-4 8,-7 5,4-1,2 3,2 2,6 1,1 3,5 2,1-1,-3 1,-2 0,-2 1,-2-1,-3 0,0 0,0 5,-10 2,-4-3,7-3,-6-4,-6 0,-3-2,-14 3,-13 9,-13 4,-11 8,-1 2,6-2,6-5,9-6,9 2,10-2,8-1,12-8,9-2,11-7,-3-1,5-3,-4-3,-4-4,-1 1,0 0,-1 4,1-1,-5-2,-5-2,-7-2,-9-2,-4-2,2 0,6 0,3 0,1-1,1 1,5 0,5-1,4 1,1 0,-1 0,-7 0,-1 0,2 0,-3 0,3 0,0 0,3 0,3 5,3 2,0-2,6 0,1 3,0 4,-1 6,4-1,-1-3,-1 0,-1 4,-3-3,2-4,3-2,-3 0,5-1,4 3,-1 5,4-2,-3-1,-2-5,-1 2,5-2,2 5,5-3,2 3,1 4,-3 3,-2-1,-4 0,0-3,3 0,1-1,-3-1,0-1,-2 1,-4 3,0-1,-3-4,0 0,-5 4,-1 3,-6 3,-4-1,5-6,4 0,-1 2,5-3,7 3,-4 1,-4-1,3 0,-1-2,3-4,0-4,8 1,5 6,4 2,-4 1,1-5,-1 2,-4 3,0-3,1-2,3-3,0-5,-3-1,-4-2,-5-1,-1-1,-1 5,-7 10,0 4,1-2,4-3,-5-5,-1-3,3-2,0-3,1 0,-1 4,-2 2,5-1,-1-1,5-1,0 4,-3-1,-1 0,-3-1,-2-1,-1-2,-1 3,0 1,-6 0,0-2,-6-1,1-1,0 3,4 2,2-1,3-2,5-1,3 3,5 1,5 0,4-2,4-3,3 0,5-10,22-22,18-29,9-9,3-2,2-4,1 4,-2 7,0 11,-1 5,5 0,0 5,-1-1,4 0,15-4,2-3,-8 3,-2-3,6-5,-6 5,-2 0,3 5,-2 1,-4 3,5-1,0 7,3 1,-3 0,-4 7,-4 3,-3 2,-3 3,-2 7,-1 4,0 4,0 2,0 2,0 0,5 2,1-2,1 1,8 0,1-1,-6 4,-4 7,-5 11,-5 4,-8 5,-1 0,-3 0,-4-1,-2 0,-3 3,-1-1,-1 1,-1-1,0-2,1 4,-1 4,-4 6,-6-1,-6-2,-5-4,2-5,-5 3,-9 5,-2-1,5-2,-3 2,1-2,1-1,2 1,-5-1,0-5,-4-1,0 0,8 0,-2-1,-4 4,-9 0,-8 1,-3-2,-1-3,-1 0,-3-1,-1-1,-5 10,-4 1,6-4,9-10,4-1,3-2,-5-5,2-5,-3 1,-2-2,-1 2,1 3,5-1,3 2,5-1,-1 0,5 4,4-4,-2 3,-2 1,0-2,-2 1,2 2,2-3,0 0,-4 3,0-3,0 0,1-1,-1-2,-8 5,-9 1,-3-1,-2-6,3 1,-4-2,2-3,0 1,3-1,2 3,2-1,0 2,2 4,-9-2,-3 3,0 1,3 3,7-2,9-1,6 2,9 1,2 2,4-4,5 1,3 0,-1 1,3 3,4-5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27T17:37:32.782"/>
    </inkml:context>
    <inkml:brush xml:id="br0">
      <inkml:brushProperty name="width" value="0.06667" units="cm"/>
      <inkml:brushProperty name="height" value="0.06667" units="cm"/>
      <inkml:brushProperty name="ignorePressure" value="1"/>
    </inkml:brush>
  </inkml:definitions>
  <inkml:trace contextRef="#ctx0" brushRef="#br0">6227 5588,'-7'0,"-2"0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27T17:37:33.501"/>
    </inkml:context>
    <inkml:brush xml:id="br0">
      <inkml:brushProperty name="width" value="0.06667" units="cm"/>
      <inkml:brushProperty name="height" value="0.06667" units="cm"/>
      <inkml:brushProperty name="ignorePressure" value="1"/>
    </inkml:brush>
  </inkml:definitions>
  <inkml:trace contextRef="#ctx0" brushRef="#br0">6215 5722,'-7'0,"-2"0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2B2C0-B48D-4B21-B6A9-4879B2EDF2D0}" type="datetimeFigureOut">
              <a:rPr lang="sv-SE" smtClean="0"/>
              <a:t>2019-04-08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6064C-4C0A-4660-AC89-B42E8ABB724A}" type="slidenum">
              <a:rPr lang="sv-SE" smtClean="0"/>
              <a:t>‹#›</a:t>
            </a:fld>
            <a:endParaRPr lang="sv-SE"/>
          </a:p>
        </p:txBody>
      </p:sp>
    </p:spTree>
    <p:extLst>
      <p:ext uri="{BB962C8B-B14F-4D97-AF65-F5344CB8AC3E}">
        <p14:creationId xmlns:p14="http://schemas.microsoft.com/office/powerpoint/2010/main" val="346793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F26064C-4C0A-4660-AC89-B42E8ABB724A}" type="slidenum">
              <a:rPr lang="sv-SE" smtClean="0"/>
              <a:t>1</a:t>
            </a:fld>
            <a:endParaRPr lang="sv-SE"/>
          </a:p>
        </p:txBody>
      </p:sp>
    </p:spTree>
    <p:extLst>
      <p:ext uri="{BB962C8B-B14F-4D97-AF65-F5344CB8AC3E}">
        <p14:creationId xmlns:p14="http://schemas.microsoft.com/office/powerpoint/2010/main" val="113041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40751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arbeta evidensbaserat behöver man granska den egna verksamheten med kritiska ögon.</a:t>
            </a:r>
          </a:p>
          <a:p>
            <a:r>
              <a:rPr lang="sv-SE" dirty="0"/>
              <a:t>Man behöver också kunskap om var man hittar information om aktuell forskning och forskningsbaserade metoder samt om hur man kritiskt granskar dem. </a:t>
            </a:r>
          </a:p>
          <a:p>
            <a:r>
              <a:rPr lang="sv-SE" dirty="0"/>
              <a:t>Dessutom behövs tid för reflektion och kritisk granskning av egna erfarenheter. </a:t>
            </a:r>
          </a:p>
          <a:p>
            <a:r>
              <a:rPr lang="sv-SE" dirty="0"/>
              <a:t>Det är också viktigt att följa upp den egna verksamheten systematiskt. </a:t>
            </a:r>
          </a:p>
          <a:p>
            <a:r>
              <a:rPr lang="sv-SE" dirty="0"/>
              <a:t>Vad tycker klienterna om de insatser som ges? Har deras situation förbättrats efter genomförda insatser? Slutligen är det nödvändigt att kontinuerligt dokumenteras vilken inverkan som forskning, praktikers erfarenhet och expertis samt klienternas erfarenheter och önskemål har haft på utredningar och beslut av insatser.</a:t>
            </a:r>
          </a:p>
          <a:p>
            <a:endParaRPr lang="sv-SE" dirty="0"/>
          </a:p>
          <a:p>
            <a:r>
              <a:rPr lang="sv-SE" dirty="0"/>
              <a:t>Och VAR HITTAR MAN DÅ FORSKNINGEN? NYA RÖN och HUR HTTAR MAN DEN? ……. VAD tänker ni</a:t>
            </a:r>
          </a:p>
        </p:txBody>
      </p:sp>
    </p:spTree>
    <p:extLst>
      <p:ext uri="{BB962C8B-B14F-4D97-AF65-F5344CB8AC3E}">
        <p14:creationId xmlns:p14="http://schemas.microsoft.com/office/powerpoint/2010/main" val="215854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v-SE"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FFCD4192-188B-48F6-B3D3-2A288AD3810E}" type="datetimeFigureOut">
              <a:rPr lang="sv-SE" smtClean="0"/>
              <a:t>2019-04-08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F17509-7C14-4DFB-962E-BC9FF9530EF6}"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9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FCD4192-188B-48F6-B3D3-2A288AD3810E}" type="datetimeFigureOut">
              <a:rPr lang="sv-SE" smtClean="0"/>
              <a:t>2019-04-08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30190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FCD4192-188B-48F6-B3D3-2A288AD3810E}" type="datetimeFigureOut">
              <a:rPr lang="sv-SE" smtClean="0"/>
              <a:t>2019-04-08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118337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FCD4192-188B-48F6-B3D3-2A288AD3810E}" type="datetimeFigureOut">
              <a:rPr lang="sv-SE" smtClean="0"/>
              <a:t>2019-04-08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342082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FFCD4192-188B-48F6-B3D3-2A288AD3810E}" type="datetimeFigureOut">
              <a:rPr lang="sv-SE" smtClean="0"/>
              <a:t>2019-04-08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0F17509-7C14-4DFB-962E-BC9FF9530EF6}"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81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FCD4192-188B-48F6-B3D3-2A288AD3810E}" type="datetimeFigureOut">
              <a:rPr lang="sv-SE" smtClean="0"/>
              <a:t>2019-04-08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38911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9728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17920" y="2582334"/>
            <a:ext cx="4937760" cy="3378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FCD4192-188B-48F6-B3D3-2A288AD3810E}" type="datetimeFigureOut">
              <a:rPr lang="sv-SE" smtClean="0"/>
              <a:t>2019-04-08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103833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FFCD4192-188B-48F6-B3D3-2A288AD3810E}" type="datetimeFigureOut">
              <a:rPr lang="sv-SE" smtClean="0"/>
              <a:t>2019-04-08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285411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CD4192-188B-48F6-B3D3-2A288AD3810E}" type="datetimeFigureOut">
              <a:rPr lang="sv-SE" smtClean="0"/>
              <a:t>2019-04-08</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224506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CD4192-188B-48F6-B3D3-2A288AD3810E}" type="datetimeFigureOut">
              <a:rPr lang="sv-SE" smtClean="0"/>
              <a:t>2019-04-08</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F17509-7C14-4DFB-962E-BC9FF9530EF6}" type="slidenum">
              <a:rPr lang="sv-SE" smtClean="0"/>
              <a:t>‹#›</a:t>
            </a:fld>
            <a:endParaRPr lang="sv-SE"/>
          </a:p>
        </p:txBody>
      </p:sp>
    </p:spTree>
    <p:extLst>
      <p:ext uri="{BB962C8B-B14F-4D97-AF65-F5344CB8AC3E}">
        <p14:creationId xmlns:p14="http://schemas.microsoft.com/office/powerpoint/2010/main" val="382872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FFCD4192-188B-48F6-B3D3-2A288AD3810E}" type="datetimeFigureOut">
              <a:rPr lang="sv-SE" smtClean="0"/>
              <a:t>2019-04-08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0F17509-7C14-4DFB-962E-BC9FF9530EF6}" type="slidenum">
              <a:rPr lang="sv-SE" smtClean="0"/>
              <a:t>‹#›</a:t>
            </a:fld>
            <a:endParaRPr lang="sv-SE"/>
          </a:p>
        </p:txBody>
      </p:sp>
    </p:spTree>
    <p:extLst>
      <p:ext uri="{BB962C8B-B14F-4D97-AF65-F5344CB8AC3E}">
        <p14:creationId xmlns:p14="http://schemas.microsoft.com/office/powerpoint/2010/main" val="227115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CD4192-188B-48F6-B3D3-2A288AD3810E}" type="datetimeFigureOut">
              <a:rPr lang="sv-SE" smtClean="0"/>
              <a:t>2019-04-08</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F17509-7C14-4DFB-962E-BC9FF9530EF6}"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182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customXml" Target="../ink/ink2.xml"/><Relationship Id="rId18" Type="http://schemas.openxmlformats.org/officeDocument/2006/relationships/customXml" Target="../ink/ink5.xml"/><Relationship Id="rId3" Type="http://schemas.openxmlformats.org/officeDocument/2006/relationships/diagramLayout" Target="../diagrams/layout1.xml"/><Relationship Id="rId21" Type="http://schemas.openxmlformats.org/officeDocument/2006/relationships/image" Target="../media/image14.png"/><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image" Target="../media/image12.png"/><Relationship Id="rId2" Type="http://schemas.openxmlformats.org/officeDocument/2006/relationships/diagramData" Target="../diagrams/data1.xml"/><Relationship Id="rId16" Type="http://schemas.openxmlformats.org/officeDocument/2006/relationships/customXml" Target="../ink/ink4.xml"/><Relationship Id="rId20" Type="http://schemas.openxmlformats.org/officeDocument/2006/relationships/customXml" Target="../ink/ink6.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customXml" Target="../ink/ink1.xml"/><Relationship Id="rId5" Type="http://schemas.openxmlformats.org/officeDocument/2006/relationships/diagramColors" Target="../diagrams/colors1.xml"/><Relationship Id="rId15" Type="http://schemas.openxmlformats.org/officeDocument/2006/relationships/image" Target="../media/image11.png"/><Relationship Id="rId10" Type="http://schemas.microsoft.com/office/2007/relationships/hdphoto" Target="../media/hdphoto2.wdp"/><Relationship Id="rId19" Type="http://schemas.openxmlformats.org/officeDocument/2006/relationships/image" Target="../media/image13.png"/><Relationship Id="rId4" Type="http://schemas.openxmlformats.org/officeDocument/2006/relationships/diagramQuickStyle" Target="../diagrams/quickStyle1.xml"/><Relationship Id="rId9" Type="http://schemas.openxmlformats.org/officeDocument/2006/relationships/image" Target="../media/image9.png"/><Relationship Id="rId14" Type="http://schemas.openxmlformats.org/officeDocument/2006/relationships/customXml" Target="../ink/ink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1.jpeg"/><Relationship Id="rId5" Type="http://schemas.openxmlformats.org/officeDocument/2006/relationships/diagramQuickStyle" Target="../diagrams/quickStyle2.xml"/><Relationship Id="rId10" Type="http://schemas.openxmlformats.org/officeDocument/2006/relationships/image" Target="../media/image20.jpeg"/><Relationship Id="rId4" Type="http://schemas.openxmlformats.org/officeDocument/2006/relationships/diagramLayout" Target="../diagrams/layout2.xml"/><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AAB92977-0B19-43E0-8F81-0C0308FA4CAC}"/>
              </a:ext>
            </a:extLst>
          </p:cNvPr>
          <p:cNvSpPr>
            <a:spLocks noGrp="1"/>
          </p:cNvSpPr>
          <p:nvPr>
            <p:ph type="ctrTitle"/>
          </p:nvPr>
        </p:nvSpPr>
        <p:spPr>
          <a:xfrm>
            <a:off x="5289754" y="639097"/>
            <a:ext cx="6253317" cy="3686015"/>
          </a:xfrm>
        </p:spPr>
        <p:txBody>
          <a:bodyPr>
            <a:normAutofit/>
          </a:bodyPr>
          <a:lstStyle/>
          <a:p>
            <a:pPr algn="ctr"/>
            <a:r>
              <a:rPr lang="sv-SE" sz="4800" dirty="0">
                <a:latin typeface="Gabriola" panose="04040605051002020D02" pitchFamily="82" charset="0"/>
              </a:rPr>
              <a:t>Mellan makt, hjälp och ekonomi- en stund för reflektion</a:t>
            </a:r>
            <a:br>
              <a:rPr lang="sv-SE" sz="4800" dirty="0">
                <a:latin typeface="Gabriola" panose="04040605051002020D02" pitchFamily="82" charset="0"/>
              </a:rPr>
            </a:br>
            <a:br>
              <a:rPr lang="sv-SE" sz="4800" dirty="0">
                <a:latin typeface="Gabriola" panose="04040605051002020D02" pitchFamily="82" charset="0"/>
              </a:rPr>
            </a:br>
            <a:endParaRPr lang="sv-SE" sz="4800" dirty="0">
              <a:latin typeface="Gabriola" panose="04040605051002020D02" pitchFamily="82" charset="0"/>
            </a:endParaRPr>
          </a:p>
        </p:txBody>
      </p:sp>
      <p:sp>
        <p:nvSpPr>
          <p:cNvPr id="3" name="Underrubrik 2">
            <a:extLst>
              <a:ext uri="{FF2B5EF4-FFF2-40B4-BE49-F238E27FC236}">
                <a16:creationId xmlns:a16="http://schemas.microsoft.com/office/drawing/2014/main" id="{471C1BC3-84FE-4289-BEE9-5BAC1331BD11}"/>
              </a:ext>
            </a:extLst>
          </p:cNvPr>
          <p:cNvSpPr>
            <a:spLocks noGrp="1"/>
          </p:cNvSpPr>
          <p:nvPr>
            <p:ph type="subTitle" idx="1"/>
          </p:nvPr>
        </p:nvSpPr>
        <p:spPr>
          <a:xfrm>
            <a:off x="5447071" y="4010862"/>
            <a:ext cx="6744929" cy="1238616"/>
          </a:xfrm>
        </p:spPr>
        <p:txBody>
          <a:bodyPr>
            <a:normAutofit fontScale="25000" lnSpcReduction="20000"/>
          </a:bodyPr>
          <a:lstStyle/>
          <a:p>
            <a:endParaRPr lang="sv-SE" dirty="0">
              <a:solidFill>
                <a:schemeClr val="tx1">
                  <a:lumMod val="85000"/>
                  <a:lumOff val="15000"/>
                </a:schemeClr>
              </a:solidFill>
            </a:endParaRPr>
          </a:p>
          <a:p>
            <a:endParaRPr lang="sv-SE" dirty="0">
              <a:solidFill>
                <a:schemeClr val="tx1">
                  <a:lumMod val="85000"/>
                  <a:lumOff val="15000"/>
                </a:schemeClr>
              </a:solidFill>
            </a:endParaRPr>
          </a:p>
          <a:p>
            <a:pPr algn="ctr"/>
            <a:r>
              <a:rPr lang="sv-SE" sz="4800" b="1" dirty="0">
                <a:latin typeface="Lucida Calligraphy" panose="03010101010101010101" pitchFamily="66" charset="0"/>
              </a:rPr>
              <a:t>Jenny Wallentin</a:t>
            </a:r>
          </a:p>
          <a:p>
            <a:pPr algn="ctr"/>
            <a:r>
              <a:rPr lang="sv-SE" sz="4800" dirty="0">
                <a:latin typeface="Lucida Calligraphy" panose="03010101010101010101" pitchFamily="66" charset="0"/>
              </a:rPr>
              <a:t>Socialpedagog</a:t>
            </a:r>
          </a:p>
          <a:p>
            <a:pPr algn="ctr"/>
            <a:r>
              <a:rPr lang="sv-SE" sz="4800" dirty="0">
                <a:latin typeface="Lucida Calligraphy" panose="03010101010101010101" pitchFamily="66" charset="0"/>
              </a:rPr>
              <a:t>Utbildare &amp;  handledare </a:t>
            </a:r>
          </a:p>
          <a:p>
            <a:pPr algn="ctr"/>
            <a:r>
              <a:rPr lang="sv-SE" sz="4800" dirty="0">
                <a:latin typeface="Lucida Calligraphy" panose="03010101010101010101" pitchFamily="66" charset="0"/>
              </a:rPr>
              <a:t>Fil. Kandidat Socialt arbete</a:t>
            </a:r>
          </a:p>
          <a:p>
            <a:pPr algn="ctr"/>
            <a:r>
              <a:rPr lang="sv-SE" sz="4800" dirty="0">
                <a:latin typeface="Lucida Calligraphy" panose="03010101010101010101" pitchFamily="66" charset="0"/>
              </a:rPr>
              <a:t>Fil. Magister Barn- och ungdomsvetenskap</a:t>
            </a:r>
          </a:p>
          <a:p>
            <a:pPr algn="ctr"/>
            <a:r>
              <a:rPr lang="sv-SE" sz="4800" dirty="0">
                <a:latin typeface="Lucida Calligraphy" panose="03010101010101010101" pitchFamily="66" charset="0"/>
              </a:rPr>
              <a:t>Verksamhetschef Dagkollo Katteberg Gård</a:t>
            </a:r>
          </a:p>
        </p:txBody>
      </p:sp>
      <p:cxnSp>
        <p:nvCxnSpPr>
          <p:cNvPr id="12" name="Straight Connector 11">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AB8ECB2-FB64-476F-A62F-36D68C8C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89CEAD5-ED2F-4675-9E4C-80B8A0E8A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Bildobjekt 12">
            <a:extLst>
              <a:ext uri="{FF2B5EF4-FFF2-40B4-BE49-F238E27FC236}">
                <a16:creationId xmlns:a16="http://schemas.microsoft.com/office/drawing/2014/main" id="{103466C8-4A1C-4849-906F-EF5943475BCB}"/>
              </a:ext>
            </a:extLst>
          </p:cNvPr>
          <p:cNvPicPr>
            <a:picLocks noChangeAspect="1"/>
          </p:cNvPicPr>
          <p:nvPr/>
        </p:nvPicPr>
        <p:blipFill>
          <a:blip r:embed="rId3"/>
          <a:stretch>
            <a:fillRect/>
          </a:stretch>
        </p:blipFill>
        <p:spPr>
          <a:xfrm>
            <a:off x="11442042" y="6071191"/>
            <a:ext cx="749957" cy="802732"/>
          </a:xfrm>
          <a:prstGeom prst="rect">
            <a:avLst/>
          </a:prstGeom>
          <a:ln>
            <a:noFill/>
          </a:ln>
          <a:effectLst>
            <a:softEdge rad="112500"/>
          </a:effectLst>
        </p:spPr>
      </p:pic>
      <p:pic>
        <p:nvPicPr>
          <p:cNvPr id="15" name="Bildobjekt 14">
            <a:extLst>
              <a:ext uri="{FF2B5EF4-FFF2-40B4-BE49-F238E27FC236}">
                <a16:creationId xmlns:a16="http://schemas.microsoft.com/office/drawing/2014/main" id="{9D9F3EDA-40C9-454F-AAC1-AFA83F366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822" y="523684"/>
            <a:ext cx="3999965" cy="50722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23797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tshållare för innehåll 25"/>
          <p:cNvPicPr>
            <a:picLocks noGrp="1" noChangeAspect="1"/>
          </p:cNvPicPr>
          <p:nvPr>
            <p:ph idx="4294967295"/>
          </p:nvPr>
        </p:nvPicPr>
        <p:blipFill>
          <a:blip r:embed="rId2"/>
          <a:stretch>
            <a:fillRect/>
          </a:stretch>
        </p:blipFill>
        <p:spPr>
          <a:xfrm>
            <a:off x="128947" y="248719"/>
            <a:ext cx="8289925" cy="3724275"/>
          </a:xfrm>
        </p:spPr>
      </p:pic>
      <p:sp>
        <p:nvSpPr>
          <p:cNvPr id="27" name="textruta 26"/>
          <p:cNvSpPr txBox="1"/>
          <p:nvPr/>
        </p:nvSpPr>
        <p:spPr>
          <a:xfrm>
            <a:off x="158854" y="6455392"/>
            <a:ext cx="1549400" cy="307777"/>
          </a:xfrm>
          <a:prstGeom prst="rect">
            <a:avLst/>
          </a:prstGeom>
          <a:noFill/>
        </p:spPr>
        <p:txBody>
          <a:bodyPr wrap="square" rtlCol="0">
            <a:spAutoFit/>
          </a:bodyPr>
          <a:lstStyle/>
          <a:p>
            <a:r>
              <a:rPr lang="sv-SE" sz="1400" dirty="0">
                <a:latin typeface="Times New Roman" panose="02020603050405020304" pitchFamily="18" charset="0"/>
                <a:cs typeface="Times New Roman" panose="02020603050405020304" pitchFamily="18" charset="0"/>
              </a:rPr>
              <a:t>Molin, 2004</a:t>
            </a:r>
          </a:p>
        </p:txBody>
      </p:sp>
      <p:grpSp>
        <p:nvGrpSpPr>
          <p:cNvPr id="6" name="Grupp 5">
            <a:extLst>
              <a:ext uri="{FF2B5EF4-FFF2-40B4-BE49-F238E27FC236}">
                <a16:creationId xmlns:a16="http://schemas.microsoft.com/office/drawing/2014/main" id="{525B003C-90DD-4FC0-B1DF-21D616623C3C}"/>
              </a:ext>
            </a:extLst>
          </p:cNvPr>
          <p:cNvGrpSpPr/>
          <p:nvPr/>
        </p:nvGrpSpPr>
        <p:grpSpPr>
          <a:xfrm rot="303056">
            <a:off x="6976736" y="1146652"/>
            <a:ext cx="2138857" cy="2138857"/>
            <a:chOff x="4004041" y="240348"/>
            <a:chExt cx="2138857" cy="2138857"/>
          </a:xfrm>
        </p:grpSpPr>
        <p:sp>
          <p:nvSpPr>
            <p:cNvPr id="7" name="Form 6">
              <a:extLst>
                <a:ext uri="{FF2B5EF4-FFF2-40B4-BE49-F238E27FC236}">
                  <a16:creationId xmlns:a16="http://schemas.microsoft.com/office/drawing/2014/main" id="{17C4169E-A55B-4870-A0E5-DF1A05353C85}"/>
                </a:ext>
              </a:extLst>
            </p:cNvPr>
            <p:cNvSpPr/>
            <p:nvPr/>
          </p:nvSpPr>
          <p:spPr>
            <a:xfrm rot="20700000">
              <a:off x="4004041" y="240348"/>
              <a:ext cx="2138857" cy="2138857"/>
            </a:xfrm>
            <a:prstGeom prst="gear6">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orm 4">
              <a:extLst>
                <a:ext uri="{FF2B5EF4-FFF2-40B4-BE49-F238E27FC236}">
                  <a16:creationId xmlns:a16="http://schemas.microsoft.com/office/drawing/2014/main" id="{A85EFF31-5333-410D-B9CF-6CF57A22BD22}"/>
                </a:ext>
              </a:extLst>
            </p:cNvPr>
            <p:cNvSpPr txBox="1"/>
            <p:nvPr/>
          </p:nvSpPr>
          <p:spPr>
            <a:xfrm>
              <a:off x="4473155" y="709462"/>
              <a:ext cx="1200629" cy="1200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solidFill>
                    <a:schemeClr val="tx1"/>
                  </a:solidFill>
                  <a:latin typeface="Times New Roman" panose="02020603050405020304" pitchFamily="18" charset="0"/>
                  <a:cs typeface="Times New Roman" panose="02020603050405020304" pitchFamily="18" charset="0"/>
                </a:rPr>
                <a:t>Interna: Vilja och Förmåga</a:t>
              </a:r>
            </a:p>
          </p:txBody>
        </p:sp>
      </p:grpSp>
      <p:sp>
        <p:nvSpPr>
          <p:cNvPr id="11" name="Form 10">
            <a:extLst>
              <a:ext uri="{FF2B5EF4-FFF2-40B4-BE49-F238E27FC236}">
                <a16:creationId xmlns:a16="http://schemas.microsoft.com/office/drawing/2014/main" id="{2A35A34B-35F4-4EC9-8B58-C0B53030FE7F}"/>
              </a:ext>
            </a:extLst>
          </p:cNvPr>
          <p:cNvSpPr/>
          <p:nvPr/>
        </p:nvSpPr>
        <p:spPr>
          <a:xfrm>
            <a:off x="5747336" y="2517854"/>
            <a:ext cx="2182962" cy="2182962"/>
          </a:xfrm>
          <a:prstGeom prst="gear6">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upp 12">
            <a:extLst>
              <a:ext uri="{FF2B5EF4-FFF2-40B4-BE49-F238E27FC236}">
                <a16:creationId xmlns:a16="http://schemas.microsoft.com/office/drawing/2014/main" id="{84F8573C-79F6-43A9-B687-93CCD264F2DA}"/>
              </a:ext>
            </a:extLst>
          </p:cNvPr>
          <p:cNvGrpSpPr/>
          <p:nvPr/>
        </p:nvGrpSpPr>
        <p:grpSpPr>
          <a:xfrm rot="21266427">
            <a:off x="7327390" y="3368543"/>
            <a:ext cx="3001573" cy="3001573"/>
            <a:chOff x="4527729" y="2455832"/>
            <a:chExt cx="3001573" cy="3001573"/>
          </a:xfrm>
        </p:grpSpPr>
        <p:sp>
          <p:nvSpPr>
            <p:cNvPr id="15" name="Form 14">
              <a:extLst>
                <a:ext uri="{FF2B5EF4-FFF2-40B4-BE49-F238E27FC236}">
                  <a16:creationId xmlns:a16="http://schemas.microsoft.com/office/drawing/2014/main" id="{6838A119-E96B-441E-A8B6-0AF310190E51}"/>
                </a:ext>
              </a:extLst>
            </p:cNvPr>
            <p:cNvSpPr/>
            <p:nvPr/>
          </p:nvSpPr>
          <p:spPr>
            <a:xfrm>
              <a:off x="4527729" y="2455832"/>
              <a:ext cx="3001573" cy="3001573"/>
            </a:xfrm>
            <a:prstGeom prst="gear9">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orm 4">
              <a:extLst>
                <a:ext uri="{FF2B5EF4-FFF2-40B4-BE49-F238E27FC236}">
                  <a16:creationId xmlns:a16="http://schemas.microsoft.com/office/drawing/2014/main" id="{09170309-3E7D-44BB-97D6-3E6CE31795C6}"/>
                </a:ext>
              </a:extLst>
            </p:cNvPr>
            <p:cNvSpPr txBox="1"/>
            <p:nvPr/>
          </p:nvSpPr>
          <p:spPr>
            <a:xfrm>
              <a:off x="5131179" y="3158936"/>
              <a:ext cx="1794673" cy="1542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latin typeface="Times New Roman" panose="02020603050405020304" pitchFamily="18" charset="0"/>
                  <a:cs typeface="Times New Roman" panose="02020603050405020304" pitchFamily="18" charset="0"/>
                </a:rPr>
                <a:t>Delaktighetens domän:</a:t>
              </a:r>
            </a:p>
            <a:p>
              <a:pPr marL="0" lvl="0" indent="0" algn="ctr" defTabSz="933450">
                <a:lnSpc>
                  <a:spcPct val="90000"/>
                </a:lnSpc>
                <a:spcBef>
                  <a:spcPct val="0"/>
                </a:spcBef>
                <a:spcAft>
                  <a:spcPct val="35000"/>
                </a:spcAft>
                <a:buNone/>
              </a:pPr>
              <a:r>
                <a:rPr lang="sv-SE" sz="2100" dirty="0">
                  <a:latin typeface="Times New Roman" panose="02020603050405020304" pitchFamily="18" charset="0"/>
                  <a:cs typeface="Times New Roman" panose="02020603050405020304" pitchFamily="18" charset="0"/>
                </a:rPr>
                <a:t>………………..</a:t>
              </a:r>
              <a:endParaRPr lang="sv-SE" sz="2100" kern="1200" dirty="0">
                <a:latin typeface="Times New Roman" panose="02020603050405020304" pitchFamily="18" charset="0"/>
                <a:cs typeface="Times New Roman" panose="02020603050405020304" pitchFamily="18" charset="0"/>
              </a:endParaRPr>
            </a:p>
          </p:txBody>
        </p:sp>
      </p:grpSp>
      <p:sp>
        <p:nvSpPr>
          <p:cNvPr id="22" name="Form 4">
            <a:extLst>
              <a:ext uri="{FF2B5EF4-FFF2-40B4-BE49-F238E27FC236}">
                <a16:creationId xmlns:a16="http://schemas.microsoft.com/office/drawing/2014/main" id="{92E87516-3DD4-4BC8-A704-51406A7EF955}"/>
              </a:ext>
            </a:extLst>
          </p:cNvPr>
          <p:cNvSpPr txBox="1"/>
          <p:nvPr/>
        </p:nvSpPr>
        <p:spPr>
          <a:xfrm>
            <a:off x="6279519" y="3182746"/>
            <a:ext cx="1083828" cy="1077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latin typeface="Times New Roman" panose="02020603050405020304" pitchFamily="18" charset="0"/>
                <a:cs typeface="Times New Roman" panose="02020603050405020304" pitchFamily="18" charset="0"/>
              </a:rPr>
              <a:t>Externa resurser:</a:t>
            </a:r>
          </a:p>
          <a:p>
            <a:pPr marL="0" lvl="0" indent="0" algn="ctr" defTabSz="933450">
              <a:lnSpc>
                <a:spcPct val="90000"/>
              </a:lnSpc>
              <a:spcBef>
                <a:spcPct val="0"/>
              </a:spcBef>
              <a:spcAft>
                <a:spcPct val="35000"/>
              </a:spcAft>
              <a:buNone/>
            </a:pPr>
            <a:r>
              <a:rPr lang="sv-SE" sz="2100" kern="1200" dirty="0">
                <a:latin typeface="Times New Roman" panose="02020603050405020304" pitchFamily="18" charset="0"/>
                <a:cs typeface="Times New Roman" panose="02020603050405020304" pitchFamily="18" charset="0"/>
              </a:rPr>
              <a:t>Vårt stöd </a:t>
            </a:r>
          </a:p>
        </p:txBody>
      </p:sp>
      <p:sp>
        <p:nvSpPr>
          <p:cNvPr id="23" name="Form 22">
            <a:extLst>
              <a:ext uri="{FF2B5EF4-FFF2-40B4-BE49-F238E27FC236}">
                <a16:creationId xmlns:a16="http://schemas.microsoft.com/office/drawing/2014/main" id="{99EFC16C-4FCE-4E60-A68A-B946F19C20D1}"/>
              </a:ext>
            </a:extLst>
          </p:cNvPr>
          <p:cNvSpPr/>
          <p:nvPr/>
        </p:nvSpPr>
        <p:spPr>
          <a:xfrm rot="21359424">
            <a:off x="6762743" y="3088026"/>
            <a:ext cx="869381" cy="768397"/>
          </a:xfrm>
          <a:prstGeom prst="gear6">
            <a:avLst/>
          </a:prstGeom>
          <a:solidFill>
            <a:srgbClr val="00B050"/>
          </a:solidFill>
          <a:ln>
            <a:solidFill>
              <a:srgbClr val="92D05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orm 23">
            <a:extLst>
              <a:ext uri="{FF2B5EF4-FFF2-40B4-BE49-F238E27FC236}">
                <a16:creationId xmlns:a16="http://schemas.microsoft.com/office/drawing/2014/main" id="{55316667-454C-4EFF-A50A-CD503E9EAA8A}"/>
              </a:ext>
            </a:extLst>
          </p:cNvPr>
          <p:cNvSpPr/>
          <p:nvPr/>
        </p:nvSpPr>
        <p:spPr>
          <a:xfrm>
            <a:off x="6057419" y="2445212"/>
            <a:ext cx="1018606" cy="935302"/>
          </a:xfrm>
          <a:prstGeom prst="gear6">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orm 24">
            <a:extLst>
              <a:ext uri="{FF2B5EF4-FFF2-40B4-BE49-F238E27FC236}">
                <a16:creationId xmlns:a16="http://schemas.microsoft.com/office/drawing/2014/main" id="{26338E09-D736-4E8D-BB72-86FCA041344B}"/>
              </a:ext>
            </a:extLst>
          </p:cNvPr>
          <p:cNvSpPr/>
          <p:nvPr/>
        </p:nvSpPr>
        <p:spPr>
          <a:xfrm>
            <a:off x="5753890" y="3208078"/>
            <a:ext cx="1018606" cy="935302"/>
          </a:xfrm>
          <a:prstGeom prst="gear6">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Form 27">
            <a:extLst>
              <a:ext uri="{FF2B5EF4-FFF2-40B4-BE49-F238E27FC236}">
                <a16:creationId xmlns:a16="http://schemas.microsoft.com/office/drawing/2014/main" id="{02093485-5B2D-40D1-9720-8E882D84E97F}"/>
              </a:ext>
            </a:extLst>
          </p:cNvPr>
          <p:cNvSpPr/>
          <p:nvPr/>
        </p:nvSpPr>
        <p:spPr>
          <a:xfrm>
            <a:off x="6471472" y="3764743"/>
            <a:ext cx="1018606" cy="935302"/>
          </a:xfrm>
          <a:prstGeom prst="gear6">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orm 28">
            <a:extLst>
              <a:ext uri="{FF2B5EF4-FFF2-40B4-BE49-F238E27FC236}">
                <a16:creationId xmlns:a16="http://schemas.microsoft.com/office/drawing/2014/main" id="{439ECCF9-D019-4751-9625-78E17621CE1F}"/>
              </a:ext>
            </a:extLst>
          </p:cNvPr>
          <p:cNvSpPr/>
          <p:nvPr/>
        </p:nvSpPr>
        <p:spPr>
          <a:xfrm rot="19420810">
            <a:off x="6484017" y="4557265"/>
            <a:ext cx="1018606" cy="935302"/>
          </a:xfrm>
          <a:prstGeom prst="gear6">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Form 29">
            <a:extLst>
              <a:ext uri="{FF2B5EF4-FFF2-40B4-BE49-F238E27FC236}">
                <a16:creationId xmlns:a16="http://schemas.microsoft.com/office/drawing/2014/main" id="{4C3130AD-11E8-4095-ABA0-5AAB581D4DCF}"/>
              </a:ext>
            </a:extLst>
          </p:cNvPr>
          <p:cNvSpPr/>
          <p:nvPr/>
        </p:nvSpPr>
        <p:spPr>
          <a:xfrm rot="20660327">
            <a:off x="5690755" y="4061332"/>
            <a:ext cx="1018606" cy="935302"/>
          </a:xfrm>
          <a:prstGeom prst="gear6">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87827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person, utomhus, liten, barn&#10;&#10;Automatiskt genererad beskrivning">
            <a:extLst>
              <a:ext uri="{FF2B5EF4-FFF2-40B4-BE49-F238E27FC236}">
                <a16:creationId xmlns:a16="http://schemas.microsoft.com/office/drawing/2014/main" id="{D8479264-1E35-41EF-B913-39B34F7A2312}"/>
              </a:ext>
            </a:extLst>
          </p:cNvPr>
          <p:cNvPicPr>
            <a:picLocks noChangeAspect="1"/>
          </p:cNvPicPr>
          <p:nvPr/>
        </p:nvPicPr>
        <p:blipFill rotWithShape="1">
          <a:blip r:embed="rId2">
            <a:extLst>
              <a:ext uri="{28A0092B-C50C-407E-A947-70E740481C1C}">
                <a14:useLocalDpi xmlns:a14="http://schemas.microsoft.com/office/drawing/2010/main" val="0"/>
              </a:ext>
            </a:extLst>
          </a:blip>
          <a:srcRect l="36375" r="21437"/>
          <a:stretch/>
        </p:blipFill>
        <p:spPr>
          <a:xfrm rot="5400000">
            <a:off x="2661613" y="-2647759"/>
            <a:ext cx="6844146" cy="12167371"/>
          </a:xfrm>
          <a:prstGeom prst="rect">
            <a:avLst/>
          </a:prstGeom>
        </p:spPr>
      </p:pic>
      <p:pic>
        <p:nvPicPr>
          <p:cNvPr id="6" name="Bildobjekt 5">
            <a:extLst>
              <a:ext uri="{FF2B5EF4-FFF2-40B4-BE49-F238E27FC236}">
                <a16:creationId xmlns:a16="http://schemas.microsoft.com/office/drawing/2014/main" id="{0D32C4B1-554A-4F15-9EF2-33AB9CCAACFE}"/>
              </a:ext>
            </a:extLst>
          </p:cNvPr>
          <p:cNvPicPr>
            <a:picLocks noChangeAspect="1"/>
          </p:cNvPicPr>
          <p:nvPr/>
        </p:nvPicPr>
        <p:blipFill>
          <a:blip r:embed="rId3"/>
          <a:stretch>
            <a:fillRect/>
          </a:stretch>
        </p:blipFill>
        <p:spPr>
          <a:xfrm rot="1064467">
            <a:off x="11085112" y="5804228"/>
            <a:ext cx="971551" cy="1039919"/>
          </a:xfrm>
          <a:prstGeom prst="rect">
            <a:avLst/>
          </a:prstGeom>
          <a:ln>
            <a:noFill/>
          </a:ln>
        </p:spPr>
      </p:pic>
      <p:sp>
        <p:nvSpPr>
          <p:cNvPr id="7" name="textruta 6">
            <a:extLst>
              <a:ext uri="{FF2B5EF4-FFF2-40B4-BE49-F238E27FC236}">
                <a16:creationId xmlns:a16="http://schemas.microsoft.com/office/drawing/2014/main" id="{47DD24AE-DB80-4BF8-89AA-39C67E3B107C}"/>
              </a:ext>
            </a:extLst>
          </p:cNvPr>
          <p:cNvSpPr txBox="1"/>
          <p:nvPr/>
        </p:nvSpPr>
        <p:spPr>
          <a:xfrm>
            <a:off x="503092" y="2847109"/>
            <a:ext cx="7038109" cy="2123658"/>
          </a:xfrm>
          <a:prstGeom prst="rect">
            <a:avLst/>
          </a:prstGeom>
          <a:noFill/>
        </p:spPr>
        <p:txBody>
          <a:bodyPr wrap="square" rtlCol="0">
            <a:spAutoFit/>
          </a:bodyPr>
          <a:lstStyle/>
          <a:p>
            <a:r>
              <a:rPr lang="sv-SE" sz="6600" dirty="0">
                <a:solidFill>
                  <a:schemeClr val="bg1"/>
                </a:solidFill>
                <a:latin typeface="Brush Script MT" panose="03060802040406070304" pitchFamily="66" charset="0"/>
              </a:rPr>
              <a:t>Inget du utan ett jag</a:t>
            </a:r>
          </a:p>
          <a:p>
            <a:r>
              <a:rPr lang="sv-SE" sz="6600" dirty="0">
                <a:solidFill>
                  <a:schemeClr val="bg1"/>
                </a:solidFill>
                <a:latin typeface="Brush Script MT" panose="03060802040406070304" pitchFamily="66" charset="0"/>
              </a:rPr>
              <a:t> – inget jag utan ett du</a:t>
            </a:r>
          </a:p>
        </p:txBody>
      </p:sp>
      <p:sp>
        <p:nvSpPr>
          <p:cNvPr id="2" name="textruta 1">
            <a:extLst>
              <a:ext uri="{FF2B5EF4-FFF2-40B4-BE49-F238E27FC236}">
                <a16:creationId xmlns:a16="http://schemas.microsoft.com/office/drawing/2014/main" id="{C913E8E9-1D50-4584-817F-188B976A5705}"/>
              </a:ext>
            </a:extLst>
          </p:cNvPr>
          <p:cNvSpPr txBox="1"/>
          <p:nvPr/>
        </p:nvSpPr>
        <p:spPr>
          <a:xfrm>
            <a:off x="8073234" y="6324187"/>
            <a:ext cx="3089564" cy="369332"/>
          </a:xfrm>
          <a:prstGeom prst="rect">
            <a:avLst/>
          </a:prstGeom>
          <a:noFill/>
        </p:spPr>
        <p:txBody>
          <a:bodyPr wrap="square" rtlCol="0">
            <a:spAutoFit/>
          </a:bodyPr>
          <a:lstStyle/>
          <a:p>
            <a:r>
              <a:rPr lang="sv-SE" dirty="0">
                <a:solidFill>
                  <a:schemeClr val="bg1"/>
                </a:solidFill>
              </a:rPr>
              <a:t>Jenny.wallentin@outlook.com</a:t>
            </a:r>
          </a:p>
        </p:txBody>
      </p:sp>
      <p:pic>
        <p:nvPicPr>
          <p:cNvPr id="4" name="Bildobjekt 3">
            <a:extLst>
              <a:ext uri="{FF2B5EF4-FFF2-40B4-BE49-F238E27FC236}">
                <a16:creationId xmlns:a16="http://schemas.microsoft.com/office/drawing/2014/main" id="{3DA8ED46-71AA-4E24-89C0-C1B8A5E5E980}"/>
              </a:ext>
            </a:extLst>
          </p:cNvPr>
          <p:cNvPicPr>
            <a:picLocks noChangeAspect="1"/>
          </p:cNvPicPr>
          <p:nvPr/>
        </p:nvPicPr>
        <p:blipFill rotWithShape="1">
          <a:blip r:embed="rId4">
            <a:extLst>
              <a:ext uri="{28A0092B-C50C-407E-A947-70E740481C1C}">
                <a14:useLocalDpi xmlns:a14="http://schemas.microsoft.com/office/drawing/2010/main" val="0"/>
              </a:ext>
            </a:extLst>
          </a:blip>
          <a:srcRect l="72072" t="804" b="1"/>
          <a:stretch/>
        </p:blipFill>
        <p:spPr>
          <a:xfrm>
            <a:off x="207818" y="6411112"/>
            <a:ext cx="295274" cy="264555"/>
          </a:xfrm>
          <a:prstGeom prst="rect">
            <a:avLst/>
          </a:prstGeom>
        </p:spPr>
      </p:pic>
      <p:sp>
        <p:nvSpPr>
          <p:cNvPr id="8" name="textruta 7">
            <a:extLst>
              <a:ext uri="{FF2B5EF4-FFF2-40B4-BE49-F238E27FC236}">
                <a16:creationId xmlns:a16="http://schemas.microsoft.com/office/drawing/2014/main" id="{7D28350B-C310-4FEB-A6FB-CA6CB6B06709}"/>
              </a:ext>
            </a:extLst>
          </p:cNvPr>
          <p:cNvSpPr txBox="1"/>
          <p:nvPr/>
        </p:nvSpPr>
        <p:spPr>
          <a:xfrm>
            <a:off x="503092" y="6411112"/>
            <a:ext cx="1755199" cy="369332"/>
          </a:xfrm>
          <a:prstGeom prst="rect">
            <a:avLst/>
          </a:prstGeom>
          <a:noFill/>
        </p:spPr>
        <p:txBody>
          <a:bodyPr wrap="square" rtlCol="0">
            <a:spAutoFit/>
          </a:bodyPr>
          <a:lstStyle/>
          <a:p>
            <a:r>
              <a:rPr lang="sv-SE" dirty="0">
                <a:solidFill>
                  <a:schemeClr val="bg1"/>
                </a:solidFill>
              </a:rPr>
              <a:t>Jenny  Wallentin</a:t>
            </a:r>
          </a:p>
        </p:txBody>
      </p:sp>
      <p:pic>
        <p:nvPicPr>
          <p:cNvPr id="10" name="Bildobjekt 9" descr="En bild som visar första hjälpen-kit&#10;&#10;Automatiskt genererad beskrivning">
            <a:extLst>
              <a:ext uri="{FF2B5EF4-FFF2-40B4-BE49-F238E27FC236}">
                <a16:creationId xmlns:a16="http://schemas.microsoft.com/office/drawing/2014/main" id="{DD124B49-4DDA-4547-A1D0-FDEA339D0ACB}"/>
              </a:ext>
            </a:extLst>
          </p:cNvPr>
          <p:cNvPicPr>
            <a:picLocks noChangeAspect="1"/>
          </p:cNvPicPr>
          <p:nvPr/>
        </p:nvPicPr>
        <p:blipFill rotWithShape="1">
          <a:blip r:embed="rId5">
            <a:extLst>
              <a:ext uri="{28A0092B-C50C-407E-A947-70E740481C1C}">
                <a14:useLocalDpi xmlns:a14="http://schemas.microsoft.com/office/drawing/2010/main" val="0"/>
              </a:ext>
            </a:extLst>
          </a:blip>
          <a:srcRect l="27748" t="28208" r="18294" b="23943"/>
          <a:stretch/>
        </p:blipFill>
        <p:spPr>
          <a:xfrm>
            <a:off x="2675821" y="6371547"/>
            <a:ext cx="425866" cy="377645"/>
          </a:xfrm>
          <a:prstGeom prst="rect">
            <a:avLst/>
          </a:prstGeom>
        </p:spPr>
      </p:pic>
      <p:sp>
        <p:nvSpPr>
          <p:cNvPr id="11" name="textruta 10">
            <a:extLst>
              <a:ext uri="{FF2B5EF4-FFF2-40B4-BE49-F238E27FC236}">
                <a16:creationId xmlns:a16="http://schemas.microsoft.com/office/drawing/2014/main" id="{C6297C61-E29E-402D-998F-E1CE5C8CB98B}"/>
              </a:ext>
            </a:extLst>
          </p:cNvPr>
          <p:cNvSpPr txBox="1"/>
          <p:nvPr/>
        </p:nvSpPr>
        <p:spPr>
          <a:xfrm>
            <a:off x="3143092" y="6398064"/>
            <a:ext cx="2835134" cy="369332"/>
          </a:xfrm>
          <a:prstGeom prst="rect">
            <a:avLst/>
          </a:prstGeom>
          <a:noFill/>
        </p:spPr>
        <p:txBody>
          <a:bodyPr wrap="square" rtlCol="0">
            <a:spAutoFit/>
          </a:bodyPr>
          <a:lstStyle/>
          <a:p>
            <a:r>
              <a:rPr lang="sv-SE" dirty="0">
                <a:solidFill>
                  <a:schemeClr val="bg1"/>
                </a:solidFill>
              </a:rPr>
              <a:t>Jenny  Wallentin –Utbildare </a:t>
            </a:r>
          </a:p>
        </p:txBody>
      </p:sp>
    </p:spTree>
    <p:extLst>
      <p:ext uri="{BB962C8B-B14F-4D97-AF65-F5344CB8AC3E}">
        <p14:creationId xmlns:p14="http://schemas.microsoft.com/office/powerpoint/2010/main" val="330349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latshållare för innehåll 25"/>
          <p:cNvPicPr>
            <a:picLocks noGrp="1" noChangeAspect="1"/>
          </p:cNvPicPr>
          <p:nvPr>
            <p:ph idx="4294967295"/>
          </p:nvPr>
        </p:nvPicPr>
        <p:blipFill>
          <a:blip r:embed="rId2"/>
          <a:stretch>
            <a:fillRect/>
          </a:stretch>
        </p:blipFill>
        <p:spPr>
          <a:xfrm>
            <a:off x="128947" y="248719"/>
            <a:ext cx="8289925" cy="3724275"/>
          </a:xfrm>
        </p:spPr>
      </p:pic>
      <p:sp>
        <p:nvSpPr>
          <p:cNvPr id="27" name="textruta 26"/>
          <p:cNvSpPr txBox="1"/>
          <p:nvPr/>
        </p:nvSpPr>
        <p:spPr>
          <a:xfrm>
            <a:off x="158854" y="6455392"/>
            <a:ext cx="1549400" cy="307777"/>
          </a:xfrm>
          <a:prstGeom prst="rect">
            <a:avLst/>
          </a:prstGeom>
          <a:noFill/>
        </p:spPr>
        <p:txBody>
          <a:bodyPr wrap="square" rtlCol="0">
            <a:spAutoFit/>
          </a:bodyPr>
          <a:lstStyle/>
          <a:p>
            <a:r>
              <a:rPr lang="sv-SE" sz="1400" dirty="0">
                <a:latin typeface="Times New Roman" panose="02020603050405020304" pitchFamily="18" charset="0"/>
                <a:cs typeface="Times New Roman" panose="02020603050405020304" pitchFamily="18" charset="0"/>
              </a:rPr>
              <a:t>Molin, 2004</a:t>
            </a:r>
          </a:p>
        </p:txBody>
      </p:sp>
      <p:pic>
        <p:nvPicPr>
          <p:cNvPr id="8" name="Bildobjekt 2">
            <a:extLst>
              <a:ext uri="{FF2B5EF4-FFF2-40B4-BE49-F238E27FC236}">
                <a16:creationId xmlns:a16="http://schemas.microsoft.com/office/drawing/2014/main" id="{71D5BA23-049A-4026-BADA-2109F41FE3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0759" y="5438775"/>
            <a:ext cx="132238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 5">
            <a:extLst>
              <a:ext uri="{FF2B5EF4-FFF2-40B4-BE49-F238E27FC236}">
                <a16:creationId xmlns:a16="http://schemas.microsoft.com/office/drawing/2014/main" id="{525B003C-90DD-4FC0-B1DF-21D616623C3C}"/>
              </a:ext>
            </a:extLst>
          </p:cNvPr>
          <p:cNvGrpSpPr/>
          <p:nvPr/>
        </p:nvGrpSpPr>
        <p:grpSpPr>
          <a:xfrm rot="303056">
            <a:off x="6976736" y="1146652"/>
            <a:ext cx="2138857" cy="2138857"/>
            <a:chOff x="4004041" y="240348"/>
            <a:chExt cx="2138857" cy="2138857"/>
          </a:xfrm>
        </p:grpSpPr>
        <p:sp>
          <p:nvSpPr>
            <p:cNvPr id="7" name="Form 6">
              <a:extLst>
                <a:ext uri="{FF2B5EF4-FFF2-40B4-BE49-F238E27FC236}">
                  <a16:creationId xmlns:a16="http://schemas.microsoft.com/office/drawing/2014/main" id="{17C4169E-A55B-4870-A0E5-DF1A05353C85}"/>
                </a:ext>
              </a:extLst>
            </p:cNvPr>
            <p:cNvSpPr/>
            <p:nvPr/>
          </p:nvSpPr>
          <p:spPr>
            <a:xfrm rot="20700000">
              <a:off x="4004041" y="240348"/>
              <a:ext cx="2138857" cy="2138857"/>
            </a:xfrm>
            <a:prstGeom prst="gear6">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100000" t="100000"/>
              </a:path>
              <a:tileRect r="-100000" b="-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orm 4">
              <a:extLst>
                <a:ext uri="{FF2B5EF4-FFF2-40B4-BE49-F238E27FC236}">
                  <a16:creationId xmlns:a16="http://schemas.microsoft.com/office/drawing/2014/main" id="{A85EFF31-5333-410D-B9CF-6CF57A22BD22}"/>
                </a:ext>
              </a:extLst>
            </p:cNvPr>
            <p:cNvSpPr txBox="1"/>
            <p:nvPr/>
          </p:nvSpPr>
          <p:spPr>
            <a:xfrm>
              <a:off x="4473155" y="709462"/>
              <a:ext cx="1200629" cy="1200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solidFill>
                    <a:schemeClr val="tx1"/>
                  </a:solidFill>
                  <a:latin typeface="Times New Roman" panose="02020603050405020304" pitchFamily="18" charset="0"/>
                  <a:cs typeface="Times New Roman" panose="02020603050405020304" pitchFamily="18" charset="0"/>
                </a:rPr>
                <a:t>Interna: Vilja och Förmåga</a:t>
              </a:r>
            </a:p>
          </p:txBody>
        </p:sp>
      </p:grpSp>
      <p:sp>
        <p:nvSpPr>
          <p:cNvPr id="11" name="Form 10">
            <a:extLst>
              <a:ext uri="{FF2B5EF4-FFF2-40B4-BE49-F238E27FC236}">
                <a16:creationId xmlns:a16="http://schemas.microsoft.com/office/drawing/2014/main" id="{2A35A34B-35F4-4EC9-8B58-C0B53030FE7F}"/>
              </a:ext>
            </a:extLst>
          </p:cNvPr>
          <p:cNvSpPr/>
          <p:nvPr/>
        </p:nvSpPr>
        <p:spPr>
          <a:xfrm>
            <a:off x="5717582" y="2645841"/>
            <a:ext cx="2182962" cy="2182962"/>
          </a:xfrm>
          <a:prstGeom prst="gear6">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3" name="Grupp 12">
            <a:extLst>
              <a:ext uri="{FF2B5EF4-FFF2-40B4-BE49-F238E27FC236}">
                <a16:creationId xmlns:a16="http://schemas.microsoft.com/office/drawing/2014/main" id="{84F8573C-79F6-43A9-B687-93CCD264F2DA}"/>
              </a:ext>
            </a:extLst>
          </p:cNvPr>
          <p:cNvGrpSpPr/>
          <p:nvPr/>
        </p:nvGrpSpPr>
        <p:grpSpPr>
          <a:xfrm rot="21266427">
            <a:off x="7327390" y="3368543"/>
            <a:ext cx="3001573" cy="3001573"/>
            <a:chOff x="4527729" y="2455832"/>
            <a:chExt cx="3001573" cy="3001573"/>
          </a:xfrm>
        </p:grpSpPr>
        <p:sp>
          <p:nvSpPr>
            <p:cNvPr id="15" name="Form 14">
              <a:extLst>
                <a:ext uri="{FF2B5EF4-FFF2-40B4-BE49-F238E27FC236}">
                  <a16:creationId xmlns:a16="http://schemas.microsoft.com/office/drawing/2014/main" id="{6838A119-E96B-441E-A8B6-0AF310190E51}"/>
                </a:ext>
              </a:extLst>
            </p:cNvPr>
            <p:cNvSpPr/>
            <p:nvPr/>
          </p:nvSpPr>
          <p:spPr>
            <a:xfrm>
              <a:off x="4527729" y="2455832"/>
              <a:ext cx="3001573" cy="3001573"/>
            </a:xfrm>
            <a:prstGeom prst="gear9">
              <a:avLst/>
            </a:prstGeom>
            <a:gradFill flip="none" rotWithShape="0">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orm 4">
              <a:extLst>
                <a:ext uri="{FF2B5EF4-FFF2-40B4-BE49-F238E27FC236}">
                  <a16:creationId xmlns:a16="http://schemas.microsoft.com/office/drawing/2014/main" id="{09170309-3E7D-44BB-97D6-3E6CE31795C6}"/>
                </a:ext>
              </a:extLst>
            </p:cNvPr>
            <p:cNvSpPr txBox="1"/>
            <p:nvPr/>
          </p:nvSpPr>
          <p:spPr>
            <a:xfrm>
              <a:off x="5131179" y="3158936"/>
              <a:ext cx="1794673" cy="15428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latin typeface="Times New Roman" panose="02020603050405020304" pitchFamily="18" charset="0"/>
                  <a:cs typeface="Times New Roman" panose="02020603050405020304" pitchFamily="18" charset="0"/>
                </a:rPr>
                <a:t>Delaktighetens domän:.</a:t>
              </a:r>
            </a:p>
            <a:p>
              <a:pPr marL="0" lvl="0" indent="0" algn="ctr" defTabSz="933450">
                <a:lnSpc>
                  <a:spcPct val="90000"/>
                </a:lnSpc>
                <a:spcBef>
                  <a:spcPct val="0"/>
                </a:spcBef>
                <a:spcAft>
                  <a:spcPct val="35000"/>
                </a:spcAft>
                <a:buNone/>
              </a:pPr>
              <a:r>
                <a:rPr lang="sv-SE" sz="2100" dirty="0">
                  <a:latin typeface="Times New Roman" panose="02020603050405020304" pitchFamily="18" charset="0"/>
                  <a:cs typeface="Times New Roman" panose="02020603050405020304" pitchFamily="18" charset="0"/>
                </a:rPr>
                <a:t>……………</a:t>
              </a:r>
              <a:endParaRPr lang="sv-SE" sz="2100" kern="1200" dirty="0">
                <a:latin typeface="Times New Roman" panose="02020603050405020304" pitchFamily="18" charset="0"/>
                <a:cs typeface="Times New Roman" panose="02020603050405020304" pitchFamily="18" charset="0"/>
              </a:endParaRPr>
            </a:p>
          </p:txBody>
        </p:sp>
      </p:grpSp>
      <p:grpSp>
        <p:nvGrpSpPr>
          <p:cNvPr id="20" name="Grupp 19">
            <a:extLst>
              <a:ext uri="{FF2B5EF4-FFF2-40B4-BE49-F238E27FC236}">
                <a16:creationId xmlns:a16="http://schemas.microsoft.com/office/drawing/2014/main" id="{A34E6C99-BEE2-43CF-B51C-4C267F2C356C}"/>
              </a:ext>
            </a:extLst>
          </p:cNvPr>
          <p:cNvGrpSpPr/>
          <p:nvPr/>
        </p:nvGrpSpPr>
        <p:grpSpPr>
          <a:xfrm>
            <a:off x="5729952" y="2629857"/>
            <a:ext cx="2182962" cy="2182962"/>
            <a:chOff x="2781359" y="1746369"/>
            <a:chExt cx="2182962" cy="2182962"/>
          </a:xfrm>
        </p:grpSpPr>
        <p:sp>
          <p:nvSpPr>
            <p:cNvPr id="21" name="Form 20">
              <a:extLst>
                <a:ext uri="{FF2B5EF4-FFF2-40B4-BE49-F238E27FC236}">
                  <a16:creationId xmlns:a16="http://schemas.microsoft.com/office/drawing/2014/main" id="{DCB11888-B0BD-4E1E-BF87-F194F92A3DCB}"/>
                </a:ext>
              </a:extLst>
            </p:cNvPr>
            <p:cNvSpPr/>
            <p:nvPr/>
          </p:nvSpPr>
          <p:spPr>
            <a:xfrm>
              <a:off x="2781359" y="1746369"/>
              <a:ext cx="2182962" cy="2182962"/>
            </a:xfrm>
            <a:prstGeom prst="gear6">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Form 4">
              <a:extLst>
                <a:ext uri="{FF2B5EF4-FFF2-40B4-BE49-F238E27FC236}">
                  <a16:creationId xmlns:a16="http://schemas.microsoft.com/office/drawing/2014/main" id="{92E87516-3DD4-4BC8-A704-51406A7EF955}"/>
                </a:ext>
              </a:extLst>
            </p:cNvPr>
            <p:cNvSpPr txBox="1"/>
            <p:nvPr/>
          </p:nvSpPr>
          <p:spPr>
            <a:xfrm>
              <a:off x="3330926" y="2299258"/>
              <a:ext cx="1083828" cy="10771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sv-SE" sz="2100" kern="1200" dirty="0">
                  <a:latin typeface="Times New Roman" panose="02020603050405020304" pitchFamily="18" charset="0"/>
                  <a:cs typeface="Times New Roman" panose="02020603050405020304" pitchFamily="18" charset="0"/>
                </a:rPr>
                <a:t>Externa resurser:</a:t>
              </a:r>
            </a:p>
            <a:p>
              <a:pPr marL="0" lvl="0" indent="0" algn="ctr" defTabSz="933450">
                <a:lnSpc>
                  <a:spcPct val="90000"/>
                </a:lnSpc>
                <a:spcBef>
                  <a:spcPct val="0"/>
                </a:spcBef>
                <a:spcAft>
                  <a:spcPct val="35000"/>
                </a:spcAft>
                <a:buNone/>
              </a:pPr>
              <a:r>
                <a:rPr lang="sv-SE" sz="2100" kern="1200" dirty="0">
                  <a:latin typeface="Times New Roman" panose="02020603050405020304" pitchFamily="18" charset="0"/>
                  <a:cs typeface="Times New Roman" panose="02020603050405020304" pitchFamily="18" charset="0"/>
                </a:rPr>
                <a:t>Vårt stöd </a:t>
              </a:r>
            </a:p>
          </p:txBody>
        </p:sp>
      </p:grpSp>
    </p:spTree>
    <p:extLst>
      <p:ext uri="{BB962C8B-B14F-4D97-AF65-F5344CB8AC3E}">
        <p14:creationId xmlns:p14="http://schemas.microsoft.com/office/powerpoint/2010/main" val="150852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a:t>(c) Jenny Wallentin</a:t>
            </a:r>
          </a:p>
        </p:txBody>
      </p:sp>
      <p:sp>
        <p:nvSpPr>
          <p:cNvPr id="5" name="Rektangel 4"/>
          <p:cNvSpPr/>
          <p:nvPr/>
        </p:nvSpPr>
        <p:spPr>
          <a:xfrm>
            <a:off x="2351584" y="548680"/>
            <a:ext cx="6912768" cy="707886"/>
          </a:xfrm>
          <a:prstGeom prst="rect">
            <a:avLst/>
          </a:prstGeom>
        </p:spPr>
        <p:txBody>
          <a:bodyPr wrap="square">
            <a:spAutoFit/>
          </a:bodyPr>
          <a:lstStyle/>
          <a:p>
            <a:pPr algn="ctr"/>
            <a:r>
              <a:rPr lang="sv-SE" sz="4000" dirty="0">
                <a:ln w="0"/>
                <a:effectLst>
                  <a:outerShdw blurRad="38100" dist="19050" dir="2700000" algn="tl" rotWithShape="0">
                    <a:schemeClr val="dk1">
                      <a:alpha val="40000"/>
                    </a:schemeClr>
                  </a:outerShdw>
                </a:effectLst>
              </a:rPr>
              <a:t>Relationen är vårt verktyg!</a:t>
            </a:r>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190" y="1484784"/>
            <a:ext cx="4464496" cy="44644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ktangel 2"/>
          <p:cNvSpPr/>
          <p:nvPr/>
        </p:nvSpPr>
        <p:spPr>
          <a:xfrm>
            <a:off x="804786" y="1767071"/>
            <a:ext cx="4572000" cy="2308324"/>
          </a:xfrm>
          <a:prstGeom prst="rect">
            <a:avLst/>
          </a:prstGeom>
        </p:spPr>
        <p:txBody>
          <a:bodyPr>
            <a:spAutoFit/>
          </a:bodyPr>
          <a:lstStyle/>
          <a:p>
            <a:pPr defTabSz="914400">
              <a:defRPr/>
            </a:pPr>
            <a:r>
              <a:rPr lang="sv-SE" dirty="0">
                <a:latin typeface="Times New Roman" panose="02020603050405020304" pitchFamily="18" charset="0"/>
                <a:ea typeface="Calibri" panose="020F0502020204030204" pitchFamily="34" charset="0"/>
                <a:cs typeface="Times New Roman" panose="02020603050405020304" pitchFamily="18" charset="0"/>
              </a:rPr>
              <a:t>Eriksson &amp; Karlsson (2016) påtalar risken att ”arbetet tvingas in i en konstlad och rigid form, där praktiken utformas för att passa de resultat forskningen uppvisar. Den aspekt av socialt arbete som handlar om att fånga situationens möjligheter </a:t>
            </a:r>
            <a:r>
              <a:rPr lang="sv-SE" b="1" dirty="0">
                <a:latin typeface="Times New Roman" panose="02020603050405020304" pitchFamily="18" charset="0"/>
                <a:ea typeface="Calibri" panose="020F0502020204030204" pitchFamily="34" charset="0"/>
                <a:cs typeface="Times New Roman" panose="02020603050405020304" pitchFamily="18" charset="0"/>
              </a:rPr>
              <a:t>i den omedelbara relationen mellan socialarbetare och klient går förlorad”</a:t>
            </a:r>
            <a:r>
              <a:rPr lang="sv-SE" dirty="0">
                <a:latin typeface="Times New Roman" panose="02020603050405020304" pitchFamily="18" charset="0"/>
                <a:ea typeface="Calibri" panose="020F0502020204030204" pitchFamily="34" charset="0"/>
                <a:cs typeface="Times New Roman" panose="02020603050405020304" pitchFamily="18" charset="0"/>
              </a:rPr>
              <a:t> (s. 23).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231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Evidensbaserad</a:t>
            </a:r>
          </a:p>
        </p:txBody>
      </p:sp>
      <p:sp>
        <p:nvSpPr>
          <p:cNvPr id="3" name="Platshållare för innehåll 2"/>
          <p:cNvSpPr>
            <a:spLocks noGrp="1"/>
          </p:cNvSpPr>
          <p:nvPr>
            <p:ph idx="1"/>
          </p:nvPr>
        </p:nvSpPr>
        <p:spPr>
          <a:xfrm>
            <a:off x="7905743" y="5120641"/>
            <a:ext cx="7056783" cy="1115575"/>
          </a:xfrm>
        </p:spPr>
        <p:txBody>
          <a:bodyPr>
            <a:normAutofit/>
          </a:bodyPr>
          <a:lstStyle/>
          <a:p>
            <a:r>
              <a:rPr lang="sv-SE" dirty="0"/>
              <a:t>			                                             2</a:t>
            </a:r>
          </a:p>
        </p:txBody>
      </p:sp>
      <p:sp>
        <p:nvSpPr>
          <p:cNvPr id="4" name="Platshållare för sidfot 3"/>
          <p:cNvSpPr>
            <a:spLocks noGrp="1"/>
          </p:cNvSpPr>
          <p:nvPr>
            <p:ph type="ftr" sz="quarter" idx="11"/>
          </p:nvPr>
        </p:nvSpPr>
        <p:spPr/>
        <p:txBody>
          <a:bodyPr/>
          <a:lstStyle/>
          <a:p>
            <a:r>
              <a:rPr lang="sv-SE" dirty="0"/>
              <a:t>(c) Jenny Wallentin</a:t>
            </a:r>
          </a:p>
        </p:txBody>
      </p:sp>
      <p:sp>
        <p:nvSpPr>
          <p:cNvPr id="5" name="Ellips 4">
            <a:extLst>
              <a:ext uri="{FF2B5EF4-FFF2-40B4-BE49-F238E27FC236}">
                <a16:creationId xmlns:a16="http://schemas.microsoft.com/office/drawing/2014/main" id="{E30BEACC-3C50-4550-8961-5BA25AF7E9FC}"/>
              </a:ext>
            </a:extLst>
          </p:cNvPr>
          <p:cNvSpPr/>
          <p:nvPr/>
        </p:nvSpPr>
        <p:spPr>
          <a:xfrm>
            <a:off x="3100507" y="2283482"/>
            <a:ext cx="2376264"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Vad tycker klienterna</a:t>
            </a:r>
          </a:p>
        </p:txBody>
      </p:sp>
      <p:sp>
        <p:nvSpPr>
          <p:cNvPr id="6" name="Ellips 5">
            <a:extLst>
              <a:ext uri="{FF2B5EF4-FFF2-40B4-BE49-F238E27FC236}">
                <a16:creationId xmlns:a16="http://schemas.microsoft.com/office/drawing/2014/main" id="{1DD69AD0-AE55-4768-AEE3-4B338BE9B383}"/>
              </a:ext>
            </a:extLst>
          </p:cNvPr>
          <p:cNvSpPr/>
          <p:nvPr/>
        </p:nvSpPr>
        <p:spPr>
          <a:xfrm>
            <a:off x="2315206" y="3904051"/>
            <a:ext cx="2376264"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Tid för reflektion och granskning</a:t>
            </a:r>
          </a:p>
        </p:txBody>
      </p:sp>
      <p:sp>
        <p:nvSpPr>
          <p:cNvPr id="7" name="Ellips 6">
            <a:extLst>
              <a:ext uri="{FF2B5EF4-FFF2-40B4-BE49-F238E27FC236}">
                <a16:creationId xmlns:a16="http://schemas.microsoft.com/office/drawing/2014/main" id="{3CC8440B-93D6-4746-A6A3-D1B687036694}"/>
              </a:ext>
            </a:extLst>
          </p:cNvPr>
          <p:cNvSpPr/>
          <p:nvPr/>
        </p:nvSpPr>
        <p:spPr>
          <a:xfrm>
            <a:off x="5476771" y="3738540"/>
            <a:ext cx="3384375" cy="193988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Kunskap om VAR man hittar aktuell forskning, metoder och HUR kritiskt granskar dem</a:t>
            </a:r>
          </a:p>
        </p:txBody>
      </p:sp>
      <p:sp>
        <p:nvSpPr>
          <p:cNvPr id="8" name="Ellips 7">
            <a:extLst>
              <a:ext uri="{FF2B5EF4-FFF2-40B4-BE49-F238E27FC236}">
                <a16:creationId xmlns:a16="http://schemas.microsoft.com/office/drawing/2014/main" id="{BC5BCD2D-7827-42DC-AE8B-6D47763BF329}"/>
              </a:ext>
            </a:extLst>
          </p:cNvPr>
          <p:cNvSpPr/>
          <p:nvPr/>
        </p:nvSpPr>
        <p:spPr>
          <a:xfrm>
            <a:off x="6960096" y="2267740"/>
            <a:ext cx="2376264"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Kritiska ögon </a:t>
            </a:r>
          </a:p>
        </p:txBody>
      </p:sp>
      <p:pic>
        <p:nvPicPr>
          <p:cNvPr id="9" name="Platshållare för innehåll 6">
            <a:extLst>
              <a:ext uri="{FF2B5EF4-FFF2-40B4-BE49-F238E27FC236}">
                <a16:creationId xmlns:a16="http://schemas.microsoft.com/office/drawing/2014/main" id="{3FCB87B5-3D02-4288-B586-289CA144F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7017" y="831025"/>
            <a:ext cx="8069777" cy="5472608"/>
          </a:xfrm>
          <a:prstGeom prst="rect">
            <a:avLst/>
          </a:prstGeom>
        </p:spPr>
      </p:pic>
      <p:sp>
        <p:nvSpPr>
          <p:cNvPr id="10" name="Ellips 9">
            <a:extLst>
              <a:ext uri="{FF2B5EF4-FFF2-40B4-BE49-F238E27FC236}">
                <a16:creationId xmlns:a16="http://schemas.microsoft.com/office/drawing/2014/main" id="{9398165B-4D3E-4415-95BC-FE4936B1A8D5}"/>
              </a:ext>
            </a:extLst>
          </p:cNvPr>
          <p:cNvSpPr/>
          <p:nvPr/>
        </p:nvSpPr>
        <p:spPr>
          <a:xfrm>
            <a:off x="384880" y="554367"/>
            <a:ext cx="4108537" cy="246543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sz="2800" dirty="0"/>
              <a:t>Politiskt styrd organisation</a:t>
            </a:r>
          </a:p>
        </p:txBody>
      </p:sp>
      <p:sp>
        <p:nvSpPr>
          <p:cNvPr id="11" name="textruta 10">
            <a:extLst>
              <a:ext uri="{FF2B5EF4-FFF2-40B4-BE49-F238E27FC236}">
                <a16:creationId xmlns:a16="http://schemas.microsoft.com/office/drawing/2014/main" id="{42C68DDE-DB7F-724C-8CF0-F947E4ED72FD}"/>
              </a:ext>
            </a:extLst>
          </p:cNvPr>
          <p:cNvSpPr txBox="1"/>
          <p:nvPr/>
        </p:nvSpPr>
        <p:spPr>
          <a:xfrm>
            <a:off x="384880" y="6404580"/>
            <a:ext cx="3582963" cy="338554"/>
          </a:xfrm>
          <a:prstGeom prst="rect">
            <a:avLst/>
          </a:prstGeom>
          <a:noFill/>
        </p:spPr>
        <p:txBody>
          <a:bodyPr wrap="square" rtlCol="0">
            <a:spAutoFit/>
          </a:bodyPr>
          <a:lstStyle/>
          <a:p>
            <a:r>
              <a:rPr lang="sv-SE" sz="1600" dirty="0" err="1">
                <a:latin typeface="Times New Roman" panose="02020603050405020304" pitchFamily="18" charset="0"/>
                <a:cs typeface="Times New Roman" panose="02020603050405020304" pitchFamily="18" charset="0"/>
              </a:rPr>
              <a:t>Kunskapsguiden.se</a:t>
            </a:r>
            <a:endParaRPr lang="sv-S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62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67128" y="-223404"/>
            <a:ext cx="7543800" cy="1450757"/>
          </a:xfrm>
        </p:spPr>
        <p:txBody>
          <a:bodyPr/>
          <a:lstStyle/>
          <a:p>
            <a:pPr algn="ctr"/>
            <a:r>
              <a:rPr lang="sv-SE" dirty="0">
                <a:latin typeface="Times New Roman" panose="02020603050405020304" pitchFamily="18" charset="0"/>
                <a:cs typeface="Times New Roman" panose="02020603050405020304" pitchFamily="18" charset="0"/>
              </a:rPr>
              <a:t>……vårt uppdrag på fältet?</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1800836811"/>
              </p:ext>
            </p:extLst>
          </p:nvPr>
        </p:nvGraphicFramePr>
        <p:xfrm>
          <a:off x="2324100" y="1764824"/>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sidfot 3"/>
          <p:cNvSpPr>
            <a:spLocks noGrp="1"/>
          </p:cNvSpPr>
          <p:nvPr>
            <p:ph type="ftr" sz="quarter" idx="11"/>
          </p:nvPr>
        </p:nvSpPr>
        <p:spPr>
          <a:xfrm>
            <a:off x="3663960" y="6378345"/>
            <a:ext cx="4822804" cy="365125"/>
          </a:xfrm>
        </p:spPr>
        <p:txBody>
          <a:bodyPr/>
          <a:lstStyle/>
          <a:p>
            <a:r>
              <a:rPr lang="sv-SE">
                <a:latin typeface="Times New Roman" panose="02020603050405020304" pitchFamily="18" charset="0"/>
                <a:cs typeface="Times New Roman" panose="02020603050405020304" pitchFamily="18" charset="0"/>
              </a:rPr>
              <a:t>(C) Jenny Wallentin</a:t>
            </a:r>
          </a:p>
        </p:txBody>
      </p:sp>
      <p:sp>
        <p:nvSpPr>
          <p:cNvPr id="6" name="textruta 5"/>
          <p:cNvSpPr txBox="1"/>
          <p:nvPr/>
        </p:nvSpPr>
        <p:spPr>
          <a:xfrm rot="21302344">
            <a:off x="4858870" y="3591518"/>
            <a:ext cx="2808312" cy="369332"/>
          </a:xfrm>
          <a:prstGeom prst="rect">
            <a:avLst/>
          </a:prstGeom>
          <a:noFill/>
        </p:spPr>
        <p:txBody>
          <a:bodyPr wrap="square" rtlCol="0">
            <a:spAutoFit/>
          </a:bodyPr>
          <a:lstStyle/>
          <a:p>
            <a:r>
              <a:rPr lang="sv-SE" dirty="0">
                <a:latin typeface="Times New Roman" panose="02020603050405020304" pitchFamily="18" charset="0"/>
                <a:cs typeface="Times New Roman" panose="02020603050405020304" pitchFamily="18" charset="0"/>
              </a:rPr>
              <a:t>Behov av stöd /metod</a:t>
            </a:r>
          </a:p>
        </p:txBody>
      </p:sp>
      <p:sp>
        <p:nvSpPr>
          <p:cNvPr id="7" name="textruta 6"/>
          <p:cNvSpPr txBox="1"/>
          <p:nvPr/>
        </p:nvSpPr>
        <p:spPr>
          <a:xfrm>
            <a:off x="3912056" y="2185737"/>
            <a:ext cx="936104" cy="369332"/>
          </a:xfrm>
          <a:prstGeom prst="rect">
            <a:avLst/>
          </a:prstGeom>
          <a:noFill/>
        </p:spPr>
        <p:txBody>
          <a:bodyPr wrap="square" rtlCol="0">
            <a:spAutoFit/>
          </a:bodyPr>
          <a:lstStyle/>
          <a:p>
            <a:pPr algn="ctr"/>
            <a:r>
              <a:rPr lang="sv-SE" dirty="0">
                <a:highlight>
                  <a:srgbClr val="00FFFF"/>
                </a:highlight>
                <a:latin typeface="Times New Roman" panose="02020603050405020304" pitchFamily="18" charset="0"/>
                <a:cs typeface="Times New Roman" panose="02020603050405020304" pitchFamily="18" charset="0"/>
              </a:rPr>
              <a:t>Passa in</a:t>
            </a:r>
          </a:p>
        </p:txBody>
      </p:sp>
      <p:sp>
        <p:nvSpPr>
          <p:cNvPr id="8" name="textruta 7"/>
          <p:cNvSpPr txBox="1"/>
          <p:nvPr/>
        </p:nvSpPr>
        <p:spPr>
          <a:xfrm>
            <a:off x="7294222" y="4859728"/>
            <a:ext cx="1178590" cy="369332"/>
          </a:xfrm>
          <a:prstGeom prst="rect">
            <a:avLst/>
          </a:prstGeom>
          <a:noFill/>
        </p:spPr>
        <p:txBody>
          <a:bodyPr wrap="square" rtlCol="0">
            <a:spAutoFit/>
          </a:bodyPr>
          <a:lstStyle/>
          <a:p>
            <a:r>
              <a:rPr lang="sv-SE" dirty="0">
                <a:highlight>
                  <a:srgbClr val="00FF00"/>
                </a:highlight>
                <a:latin typeface="Times New Roman" panose="02020603050405020304" pitchFamily="18" charset="0"/>
                <a:cs typeface="Times New Roman" panose="02020603050405020304" pitchFamily="18" charset="0"/>
              </a:rPr>
              <a:t>Anpassa</a:t>
            </a:r>
          </a:p>
        </p:txBody>
      </p:sp>
      <p:pic>
        <p:nvPicPr>
          <p:cNvPr id="9" name="Bildobjekt 8"/>
          <p:cNvPicPr>
            <a:picLocks noChangeAspect="1"/>
          </p:cNvPicPr>
          <p:nvPr/>
        </p:nvPicPr>
        <p:blipFill>
          <a:blip r:embed="rId7">
            <a:extLst>
              <a:ext uri="{BEBA8EAE-BF5A-486C-A8C5-ECC9F3942E4B}">
                <a14:imgProps xmlns:a14="http://schemas.microsoft.com/office/drawing/2010/main">
                  <a14:imgLayer r:embed="rId8">
                    <a14:imgEffect>
                      <a14:artisticPaintStrokes/>
                    </a14:imgEffect>
                  </a14:imgLayer>
                </a14:imgProps>
              </a:ext>
            </a:extLst>
          </a:blip>
          <a:stretch>
            <a:fillRect/>
          </a:stretch>
        </p:blipFill>
        <p:spPr>
          <a:xfrm>
            <a:off x="2067129" y="3347560"/>
            <a:ext cx="1182047" cy="13683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Bildobjekt 9"/>
          <p:cNvPicPr>
            <a:picLocks noChangeAspect="1"/>
          </p:cNvPicPr>
          <p:nvPr/>
        </p:nvPicPr>
        <p:blipFill>
          <a:blip r:embed="rId9">
            <a:extLst>
              <a:ext uri="{BEBA8EAE-BF5A-486C-A8C5-ECC9F3942E4B}">
                <a14:imgProps xmlns:a14="http://schemas.microsoft.com/office/drawing/2010/main">
                  <a14:imgLayer r:embed="rId10">
                    <a14:imgEffect>
                      <a14:artisticPaintStrokes/>
                    </a14:imgEffect>
                  </a14:imgLayer>
                </a14:imgProps>
              </a:ext>
            </a:extLst>
          </a:blip>
          <a:stretch>
            <a:fillRect/>
          </a:stretch>
        </p:blipFill>
        <p:spPr>
          <a:xfrm>
            <a:off x="9332462" y="2881830"/>
            <a:ext cx="797681" cy="18340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mc:AlternateContent xmlns:mc="http://schemas.openxmlformats.org/markup-compatibility/2006" xmlns:p14="http://schemas.microsoft.com/office/powerpoint/2010/main">
        <mc:Choice Requires="p14">
          <p:contentPart p14:bwMode="auto" r:id="rId11">
            <p14:nvContentPartPr>
              <p14:cNvPr id="13" name="Pennanteckning 12"/>
              <p14:cNvContentPartPr/>
              <p14:nvPr/>
            </p14:nvContentPartPr>
            <p14:xfrm>
              <a:off x="3917628" y="4009069"/>
              <a:ext cx="240" cy="240"/>
            </p14:xfrm>
          </p:contentPart>
        </mc:Choice>
        <mc:Fallback xmlns="">
          <p:pic>
            <p:nvPicPr>
              <p:cNvPr id="13" name="Pennanteckning 12"/>
              <p:cNvPicPr/>
              <p:nvPr/>
            </p:nvPicPr>
            <p:blipFill>
              <a:blip r:embed="rId12"/>
              <a:stretch>
                <a:fillRect/>
              </a:stretch>
            </p:blipFill>
            <p:spPr>
              <a:xfrm>
                <a:off x="3909708" y="4001149"/>
                <a:ext cx="16080" cy="16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Pennanteckning 13"/>
              <p14:cNvContentPartPr/>
              <p14:nvPr/>
            </p14:nvContentPartPr>
            <p14:xfrm>
              <a:off x="3917628" y="4009069"/>
              <a:ext cx="240" cy="240"/>
            </p14:xfrm>
          </p:contentPart>
        </mc:Choice>
        <mc:Fallback xmlns="">
          <p:pic>
            <p:nvPicPr>
              <p:cNvPr id="14" name="Pennanteckning 13"/>
              <p:cNvPicPr/>
              <p:nvPr/>
            </p:nvPicPr>
            <p:blipFill>
              <a:blip r:embed="rId12"/>
              <a:stretch>
                <a:fillRect/>
              </a:stretch>
            </p:blipFill>
            <p:spPr>
              <a:xfrm>
                <a:off x="3909708" y="4001149"/>
                <a:ext cx="16080" cy="1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Pennanteckning 14"/>
              <p14:cNvContentPartPr/>
              <p14:nvPr/>
            </p14:nvContentPartPr>
            <p14:xfrm>
              <a:off x="2503282" y="3577748"/>
              <a:ext cx="4002541" cy="763908"/>
            </p14:xfrm>
          </p:contentPart>
        </mc:Choice>
        <mc:Fallback xmlns="">
          <p:pic>
            <p:nvPicPr>
              <p:cNvPr id="15" name="Pennanteckning 14"/>
              <p:cNvPicPr/>
              <p:nvPr/>
            </p:nvPicPr>
            <p:blipFill>
              <a:blip r:embed="rId15"/>
              <a:stretch>
                <a:fillRect/>
              </a:stretch>
            </p:blipFill>
            <p:spPr>
              <a:xfrm>
                <a:off x="2474842" y="3549308"/>
                <a:ext cx="4059422" cy="82078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Pennanteckning 15"/>
              <p14:cNvContentPartPr/>
              <p14:nvPr/>
            </p14:nvContentPartPr>
            <p14:xfrm>
              <a:off x="4848161" y="3319614"/>
              <a:ext cx="4965891" cy="1252082"/>
            </p14:xfrm>
          </p:contentPart>
        </mc:Choice>
        <mc:Fallback xmlns="">
          <p:pic>
            <p:nvPicPr>
              <p:cNvPr id="16" name="Pennanteckning 15"/>
              <p:cNvPicPr/>
              <p:nvPr/>
            </p:nvPicPr>
            <p:blipFill>
              <a:blip r:embed="rId17"/>
              <a:stretch>
                <a:fillRect/>
              </a:stretch>
            </p:blipFill>
            <p:spPr>
              <a:xfrm>
                <a:off x="4819719" y="3291174"/>
                <a:ext cx="5022776" cy="130896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Pennanteckning 18"/>
              <p14:cNvContentPartPr/>
              <p14:nvPr/>
            </p14:nvContentPartPr>
            <p14:xfrm>
              <a:off x="2960988" y="3739789"/>
              <a:ext cx="4080" cy="240"/>
            </p14:xfrm>
          </p:contentPart>
        </mc:Choice>
        <mc:Fallback xmlns="">
          <p:pic>
            <p:nvPicPr>
              <p:cNvPr id="19" name="Pennanteckning 18"/>
              <p:cNvPicPr/>
              <p:nvPr/>
            </p:nvPicPr>
            <p:blipFill>
              <a:blip r:embed="rId19"/>
              <a:stretch>
                <a:fillRect/>
              </a:stretch>
            </p:blipFill>
            <p:spPr>
              <a:xfrm>
                <a:off x="2953068" y="3731869"/>
                <a:ext cx="19920" cy="16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Pennanteckning 19"/>
              <p14:cNvContentPartPr/>
              <p14:nvPr/>
            </p14:nvContentPartPr>
            <p14:xfrm>
              <a:off x="2951148" y="3836029"/>
              <a:ext cx="4080" cy="240"/>
            </p14:xfrm>
          </p:contentPart>
        </mc:Choice>
        <mc:Fallback xmlns="">
          <p:pic>
            <p:nvPicPr>
              <p:cNvPr id="20" name="Pennanteckning 19"/>
              <p:cNvPicPr/>
              <p:nvPr/>
            </p:nvPicPr>
            <p:blipFill>
              <a:blip r:embed="rId19"/>
              <a:stretch>
                <a:fillRect/>
              </a:stretch>
            </p:blipFill>
            <p:spPr>
              <a:xfrm>
                <a:off x="2943228" y="3828109"/>
                <a:ext cx="19920" cy="16080"/>
              </a:xfrm>
              <a:prstGeom prst="rect">
                <a:avLst/>
              </a:prstGeom>
            </p:spPr>
          </p:pic>
        </mc:Fallback>
      </mc:AlternateContent>
      <p:pic>
        <p:nvPicPr>
          <p:cNvPr id="17" name="Bildobjekt 16"/>
          <p:cNvPicPr>
            <a:picLocks noChangeAspect="1"/>
          </p:cNvPicPr>
          <p:nvPr/>
        </p:nvPicPr>
        <p:blipFill>
          <a:blip r:embed="rId21"/>
          <a:stretch>
            <a:fillRect/>
          </a:stretch>
        </p:blipFill>
        <p:spPr>
          <a:xfrm>
            <a:off x="9401266" y="5651816"/>
            <a:ext cx="1126885" cy="1206184"/>
          </a:xfrm>
          <a:prstGeom prst="rect">
            <a:avLst/>
          </a:prstGeom>
        </p:spPr>
      </p:pic>
    </p:spTree>
    <p:extLst>
      <p:ext uri="{BB962C8B-B14F-4D97-AF65-F5344CB8AC3E}">
        <p14:creationId xmlns:p14="http://schemas.microsoft.com/office/powerpoint/2010/main" val="49960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a:xfrm>
            <a:off x="2325290" y="-371114"/>
            <a:ext cx="7543800" cy="1450757"/>
          </a:xfrm>
        </p:spPr>
        <p:txBody>
          <a:bodyPr/>
          <a:lstStyle/>
          <a:p>
            <a:pPr algn="ctr"/>
            <a:r>
              <a:rPr lang="sv-SE" dirty="0"/>
              <a:t>Målbild</a:t>
            </a:r>
          </a:p>
        </p:txBody>
      </p:sp>
      <p:sp>
        <p:nvSpPr>
          <p:cNvPr id="2" name="Platshållare för sidfot 1"/>
          <p:cNvSpPr>
            <a:spLocks noGrp="1"/>
          </p:cNvSpPr>
          <p:nvPr>
            <p:ph type="ftr" sz="quarter" idx="11"/>
          </p:nvPr>
        </p:nvSpPr>
        <p:spPr/>
        <p:txBody>
          <a:bodyPr/>
          <a:lstStyle/>
          <a:p>
            <a:r>
              <a:rPr lang="sv-SE"/>
              <a:t>(C) Jenny Wallentin</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3" y="1196753"/>
            <a:ext cx="4106497" cy="41064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Bildobjekt 4"/>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391780" y="3100562"/>
            <a:ext cx="3511624" cy="35116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Bildobjekt 5"/>
          <p:cNvPicPr>
            <a:picLocks noChangeAspect="1"/>
          </p:cNvPicPr>
          <p:nvPr/>
        </p:nvPicPr>
        <p:blipFill>
          <a:blip r:embed="rId5">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tretch>
            <a:fillRect/>
          </a:stretch>
        </p:blipFill>
        <p:spPr>
          <a:xfrm>
            <a:off x="7323901" y="3507201"/>
            <a:ext cx="2927176" cy="2927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Bildobjekt 6"/>
          <p:cNvPicPr>
            <a:picLocks noChangeAspect="1"/>
          </p:cNvPicPr>
          <p:nvPr/>
        </p:nvPicPr>
        <p:blipFill>
          <a:blip r:embed="rId6">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1904864" y="193665"/>
            <a:ext cx="2672680" cy="26726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Bildobjekt 7"/>
          <p:cNvPicPr>
            <a:picLocks noChangeAspect="1"/>
          </p:cNvPicPr>
          <p:nvPr/>
        </p:nvPicPr>
        <p:blipFill>
          <a:blip r:embed="rId7">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tretch>
            <a:fillRect/>
          </a:stretch>
        </p:blipFill>
        <p:spPr>
          <a:xfrm>
            <a:off x="7440297" y="406178"/>
            <a:ext cx="2694384" cy="2694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Bildobjekt 9"/>
          <p:cNvPicPr>
            <a:picLocks noChangeAspect="1"/>
          </p:cNvPicPr>
          <p:nvPr/>
        </p:nvPicPr>
        <p:blipFill>
          <a:blip r:embed="rId8"/>
          <a:stretch>
            <a:fillRect/>
          </a:stretch>
        </p:blipFill>
        <p:spPr>
          <a:xfrm rot="1193051">
            <a:off x="10914088" y="5618726"/>
            <a:ext cx="1126885" cy="1206184"/>
          </a:xfrm>
          <a:prstGeom prst="rect">
            <a:avLst/>
          </a:prstGeom>
        </p:spPr>
      </p:pic>
    </p:spTree>
    <p:extLst>
      <p:ext uri="{BB962C8B-B14F-4D97-AF65-F5344CB8AC3E}">
        <p14:creationId xmlns:p14="http://schemas.microsoft.com/office/powerpoint/2010/main" val="75672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a:t>(C) Jenny Wallentin</a:t>
            </a:r>
          </a:p>
        </p:txBody>
      </p:sp>
      <p:grpSp>
        <p:nvGrpSpPr>
          <p:cNvPr id="4" name="Grupp 3"/>
          <p:cNvGrpSpPr/>
          <p:nvPr/>
        </p:nvGrpSpPr>
        <p:grpSpPr>
          <a:xfrm>
            <a:off x="4179978" y="283576"/>
            <a:ext cx="4259591" cy="4179144"/>
            <a:chOff x="2750812" y="276877"/>
            <a:chExt cx="3054843" cy="3176773"/>
          </a:xfrm>
        </p:grpSpPr>
        <p:sp>
          <p:nvSpPr>
            <p:cNvPr id="5" name="Figur 4"/>
            <p:cNvSpPr/>
            <p:nvPr/>
          </p:nvSpPr>
          <p:spPr>
            <a:xfrm rot="20700000">
              <a:off x="2750812" y="276877"/>
              <a:ext cx="3054843" cy="3176773"/>
            </a:xfrm>
            <a:prstGeom prst="gear6">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igur 4"/>
            <p:cNvSpPr txBox="1"/>
            <p:nvPr/>
          </p:nvSpPr>
          <p:spPr>
            <a:xfrm>
              <a:off x="3513256" y="959576"/>
              <a:ext cx="1517129" cy="17125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933450">
                <a:lnSpc>
                  <a:spcPct val="90000"/>
                </a:lnSpc>
                <a:spcBef>
                  <a:spcPct val="0"/>
                </a:spcBef>
                <a:spcAft>
                  <a:spcPct val="35000"/>
                </a:spcAft>
              </a:pPr>
              <a:r>
                <a:rPr lang="sv-SE" sz="2100" dirty="0">
                  <a:solidFill>
                    <a:schemeClr val="tx1"/>
                  </a:solidFill>
                  <a:latin typeface="Times New Roman" panose="02020603050405020304" pitchFamily="18" charset="0"/>
                  <a:cs typeface="Times New Roman" panose="02020603050405020304" pitchFamily="18" charset="0"/>
                </a:rPr>
                <a:t>Begriplighet</a:t>
              </a:r>
            </a:p>
            <a:p>
              <a:pPr marL="342900" indent="-342900" algn="ctr" defTabSz="933450">
                <a:lnSpc>
                  <a:spcPct val="90000"/>
                </a:lnSpc>
                <a:spcBef>
                  <a:spcPct val="0"/>
                </a:spcBef>
                <a:spcAft>
                  <a:spcPct val="35000"/>
                </a:spcAft>
                <a:buFont typeface="Arial" panose="020B0604020202020204" pitchFamily="34" charset="0"/>
                <a:buChar char="•"/>
              </a:pPr>
              <a:r>
                <a:rPr lang="sv-SE" sz="2100" dirty="0">
                  <a:solidFill>
                    <a:schemeClr val="tx1"/>
                  </a:solidFill>
                  <a:latin typeface="Times New Roman" panose="02020603050405020304" pitchFamily="18" charset="0"/>
                  <a:cs typeface="Times New Roman" panose="02020603050405020304" pitchFamily="18" charset="0"/>
                </a:rPr>
                <a:t>Förståelse</a:t>
              </a:r>
            </a:p>
            <a:p>
              <a:pPr marL="342900" indent="-342900" algn="ctr" defTabSz="933450">
                <a:lnSpc>
                  <a:spcPct val="90000"/>
                </a:lnSpc>
                <a:spcBef>
                  <a:spcPct val="0"/>
                </a:spcBef>
                <a:spcAft>
                  <a:spcPct val="35000"/>
                </a:spcAft>
                <a:buFont typeface="Arial" panose="020B0604020202020204" pitchFamily="34" charset="0"/>
                <a:buChar char="•"/>
              </a:pPr>
              <a:r>
                <a:rPr lang="sv-SE" sz="2100" dirty="0">
                  <a:solidFill>
                    <a:schemeClr val="tx1"/>
                  </a:solidFill>
                  <a:latin typeface="Times New Roman" panose="02020603050405020304" pitchFamily="18" charset="0"/>
                  <a:cs typeface="Times New Roman" panose="02020603050405020304" pitchFamily="18" charset="0"/>
                </a:rPr>
                <a:t>Förmåga att bedöma verkligheten</a:t>
              </a:r>
            </a:p>
            <a:p>
              <a:pPr marL="342900" indent="-342900" algn="ctr" defTabSz="933450">
                <a:lnSpc>
                  <a:spcPct val="90000"/>
                </a:lnSpc>
                <a:spcBef>
                  <a:spcPct val="0"/>
                </a:spcBef>
                <a:spcAft>
                  <a:spcPct val="35000"/>
                </a:spcAft>
                <a:buFont typeface="Arial" panose="020B0604020202020204" pitchFamily="34" charset="0"/>
                <a:buChar char="•"/>
              </a:pPr>
              <a:r>
                <a:rPr lang="sv-SE" sz="2100" dirty="0">
                  <a:solidFill>
                    <a:schemeClr val="tx1"/>
                  </a:solidFill>
                  <a:latin typeface="Times New Roman" panose="02020603050405020304" pitchFamily="18" charset="0"/>
                  <a:cs typeface="Times New Roman" panose="02020603050405020304" pitchFamily="18" charset="0"/>
                </a:rPr>
                <a:t>Kognitiv aspekt</a:t>
              </a:r>
            </a:p>
          </p:txBody>
        </p:sp>
      </p:grpSp>
      <p:grpSp>
        <p:nvGrpSpPr>
          <p:cNvPr id="7" name="Grupp 6"/>
          <p:cNvGrpSpPr/>
          <p:nvPr/>
        </p:nvGrpSpPr>
        <p:grpSpPr>
          <a:xfrm>
            <a:off x="101478" y="1235680"/>
            <a:ext cx="4945772" cy="4488794"/>
            <a:chOff x="-778781" y="1593509"/>
            <a:chExt cx="3428503" cy="3106486"/>
          </a:xfrm>
          <a:solidFill>
            <a:srgbClr val="92D050"/>
          </a:solidFill>
        </p:grpSpPr>
        <p:sp>
          <p:nvSpPr>
            <p:cNvPr id="8" name="Figur 7"/>
            <p:cNvSpPr/>
            <p:nvPr/>
          </p:nvSpPr>
          <p:spPr>
            <a:xfrm rot="591791">
              <a:off x="-778781" y="1593509"/>
              <a:ext cx="3428503" cy="3106486"/>
            </a:xfrm>
            <a:prstGeom prst="gear6">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igur 4"/>
            <p:cNvSpPr txBox="1"/>
            <p:nvPr/>
          </p:nvSpPr>
          <p:spPr>
            <a:xfrm>
              <a:off x="-292923" y="2447323"/>
              <a:ext cx="2373449" cy="14717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a:lnSpc>
                  <a:spcPct val="90000"/>
                </a:lnSpc>
                <a:spcBef>
                  <a:spcPct val="0"/>
                </a:spcBef>
                <a:spcAft>
                  <a:spcPct val="35000"/>
                </a:spcAft>
              </a:pPr>
              <a:r>
                <a:rPr lang="sv-SE" sz="2200" dirty="0">
                  <a:solidFill>
                    <a:schemeClr val="tx1"/>
                  </a:solidFill>
                  <a:latin typeface="Times New Roman" panose="02020603050405020304" pitchFamily="18" charset="0"/>
                  <a:cs typeface="Times New Roman" panose="02020603050405020304" pitchFamily="18" charset="0"/>
                </a:rPr>
                <a:t>Hanterbarhet</a:t>
              </a:r>
            </a:p>
            <a:p>
              <a:pPr marL="342900" indent="-342900" algn="ctr" defTabSz="977900">
                <a:lnSpc>
                  <a:spcPct val="90000"/>
                </a:lnSpc>
                <a:spcBef>
                  <a:spcPct val="0"/>
                </a:spcBef>
                <a:spcAft>
                  <a:spcPct val="35000"/>
                </a:spcAft>
                <a:buFont typeface="Arial" panose="020B0604020202020204" pitchFamily="34" charset="0"/>
                <a:buChar char="•"/>
              </a:pPr>
              <a:r>
                <a:rPr lang="sv-SE" sz="2200" dirty="0">
                  <a:solidFill>
                    <a:schemeClr val="tx1"/>
                  </a:solidFill>
                  <a:latin typeface="Times New Roman" panose="02020603050405020304" pitchFamily="18" charset="0"/>
                  <a:cs typeface="Times New Roman" panose="02020603050405020304" pitchFamily="18" charset="0"/>
                </a:rPr>
                <a:t>Förmåga att hantera och möta olika krav</a:t>
              </a:r>
            </a:p>
            <a:p>
              <a:pPr marL="342900" indent="-342900" algn="ctr" defTabSz="977900">
                <a:lnSpc>
                  <a:spcPct val="90000"/>
                </a:lnSpc>
                <a:spcBef>
                  <a:spcPct val="0"/>
                </a:spcBef>
                <a:spcAft>
                  <a:spcPct val="35000"/>
                </a:spcAft>
                <a:buFont typeface="Arial" panose="020B0604020202020204" pitchFamily="34" charset="0"/>
                <a:buChar char="•"/>
              </a:pPr>
              <a:r>
                <a:rPr lang="sv-SE" sz="2200" dirty="0">
                  <a:solidFill>
                    <a:schemeClr val="tx1"/>
                  </a:solidFill>
                  <a:latin typeface="Times New Roman" panose="02020603050405020304" pitchFamily="18" charset="0"/>
                  <a:cs typeface="Times New Roman" panose="02020603050405020304" pitchFamily="18" charset="0"/>
                </a:rPr>
                <a:t> Strategier och metoder</a:t>
              </a:r>
            </a:p>
            <a:p>
              <a:pPr marL="342900" indent="-342900" algn="ctr" defTabSz="977900">
                <a:lnSpc>
                  <a:spcPct val="90000"/>
                </a:lnSpc>
                <a:spcBef>
                  <a:spcPct val="0"/>
                </a:spcBef>
                <a:spcAft>
                  <a:spcPct val="35000"/>
                </a:spcAft>
                <a:buFont typeface="Arial" panose="020B0604020202020204" pitchFamily="34" charset="0"/>
                <a:buChar char="•"/>
              </a:pPr>
              <a:r>
                <a:rPr lang="sv-SE" sz="2200" dirty="0">
                  <a:solidFill>
                    <a:schemeClr val="tx1"/>
                  </a:solidFill>
                  <a:latin typeface="Times New Roman" panose="02020603050405020304" pitchFamily="18" charset="0"/>
                  <a:cs typeface="Times New Roman" panose="02020603050405020304" pitchFamily="18" charset="0"/>
                </a:rPr>
                <a:t>Handlingskomponenter</a:t>
              </a:r>
            </a:p>
          </p:txBody>
        </p:sp>
      </p:grpSp>
      <p:grpSp>
        <p:nvGrpSpPr>
          <p:cNvPr id="10" name="Grupp 9"/>
          <p:cNvGrpSpPr/>
          <p:nvPr/>
        </p:nvGrpSpPr>
        <p:grpSpPr>
          <a:xfrm>
            <a:off x="7161880" y="2999465"/>
            <a:ext cx="3491880" cy="3408675"/>
            <a:chOff x="2970075" y="1476163"/>
            <a:chExt cx="3247560" cy="3247560"/>
          </a:xfrm>
        </p:grpSpPr>
        <p:sp>
          <p:nvSpPr>
            <p:cNvPr id="11" name="Figur 10"/>
            <p:cNvSpPr/>
            <p:nvPr/>
          </p:nvSpPr>
          <p:spPr>
            <a:xfrm>
              <a:off x="2970075" y="1476163"/>
              <a:ext cx="3247560" cy="3247560"/>
            </a:xfrm>
            <a:prstGeom prst="gear9">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Figur 4"/>
            <p:cNvSpPr txBox="1"/>
            <p:nvPr/>
          </p:nvSpPr>
          <p:spPr>
            <a:xfrm>
              <a:off x="3138363" y="2038460"/>
              <a:ext cx="2910984" cy="21229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algn="ctr" defTabSz="1111250">
                <a:lnSpc>
                  <a:spcPct val="90000"/>
                </a:lnSpc>
                <a:spcBef>
                  <a:spcPct val="0"/>
                </a:spcBef>
                <a:spcAft>
                  <a:spcPct val="35000"/>
                </a:spcAft>
              </a:pPr>
              <a:r>
                <a:rPr lang="sv-SE" sz="2500" dirty="0"/>
                <a:t>Meningsfullt</a:t>
              </a:r>
            </a:p>
            <a:p>
              <a:pPr marL="342900" indent="-342900" algn="ctr" defTabSz="1111250">
                <a:lnSpc>
                  <a:spcPct val="90000"/>
                </a:lnSpc>
                <a:spcBef>
                  <a:spcPct val="0"/>
                </a:spcBef>
                <a:spcAft>
                  <a:spcPct val="35000"/>
                </a:spcAft>
                <a:buFont typeface="Arial" panose="020B0604020202020204" pitchFamily="34" charset="0"/>
                <a:buChar char="•"/>
              </a:pPr>
              <a:r>
                <a:rPr lang="sv-SE" sz="2500" dirty="0"/>
                <a:t>Delaktighet</a:t>
              </a:r>
            </a:p>
            <a:p>
              <a:pPr marL="342900" indent="-342900" algn="ctr" defTabSz="1111250">
                <a:lnSpc>
                  <a:spcPct val="90000"/>
                </a:lnSpc>
                <a:spcBef>
                  <a:spcPct val="0"/>
                </a:spcBef>
                <a:spcAft>
                  <a:spcPct val="35000"/>
                </a:spcAft>
                <a:buFont typeface="Arial" panose="020B0604020202020204" pitchFamily="34" charset="0"/>
                <a:buChar char="•"/>
              </a:pPr>
              <a:r>
                <a:rPr lang="sv-SE" sz="2500" dirty="0"/>
                <a:t>Motivation</a:t>
              </a:r>
            </a:p>
            <a:p>
              <a:pPr marL="342900" indent="-342900" algn="ctr" defTabSz="1111250">
                <a:lnSpc>
                  <a:spcPct val="90000"/>
                </a:lnSpc>
                <a:spcBef>
                  <a:spcPct val="0"/>
                </a:spcBef>
                <a:spcAft>
                  <a:spcPct val="35000"/>
                </a:spcAft>
                <a:buFont typeface="Arial" panose="020B0604020202020204" pitchFamily="34" charset="0"/>
                <a:buChar char="•"/>
              </a:pPr>
              <a:r>
                <a:rPr lang="sv-SE" sz="2500" dirty="0"/>
                <a:t>Engagemang</a:t>
              </a:r>
            </a:p>
          </p:txBody>
        </p:sp>
      </p:grpSp>
      <p:pic>
        <p:nvPicPr>
          <p:cNvPr id="13" name="Bildobjekt 12"/>
          <p:cNvPicPr>
            <a:picLocks noChangeAspect="1"/>
          </p:cNvPicPr>
          <p:nvPr/>
        </p:nvPicPr>
        <p:blipFill>
          <a:blip r:embed="rId2"/>
          <a:stretch>
            <a:fillRect/>
          </a:stretch>
        </p:blipFill>
        <p:spPr>
          <a:xfrm rot="1195644">
            <a:off x="11124805" y="5745426"/>
            <a:ext cx="837954" cy="896921"/>
          </a:xfrm>
          <a:prstGeom prst="rect">
            <a:avLst/>
          </a:prstGeom>
        </p:spPr>
      </p:pic>
    </p:spTree>
    <p:extLst>
      <p:ext uri="{BB962C8B-B14F-4D97-AF65-F5344CB8AC3E}">
        <p14:creationId xmlns:p14="http://schemas.microsoft.com/office/powerpoint/2010/main" val="17592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defRPr/>
            </a:pPr>
            <a:r>
              <a:rPr lang="sv-SE" dirty="0">
                <a:solidFill>
                  <a:schemeClr val="tx1">
                    <a:lumMod val="75000"/>
                    <a:lumOff val="25000"/>
                  </a:schemeClr>
                </a:solidFill>
              </a:rPr>
              <a:t>Professionell, personlig, privat</a:t>
            </a:r>
            <a:br>
              <a:rPr lang="sv-SE" dirty="0">
                <a:solidFill>
                  <a:schemeClr val="tx1">
                    <a:lumMod val="75000"/>
                    <a:lumOff val="25000"/>
                  </a:schemeClr>
                </a:solidFill>
              </a:rPr>
            </a:br>
            <a:r>
              <a:rPr lang="sv-SE" dirty="0">
                <a:solidFill>
                  <a:schemeClr val="tx1">
                    <a:lumMod val="75000"/>
                    <a:lumOff val="25000"/>
                  </a:schemeClr>
                </a:solidFill>
              </a:rPr>
              <a:t>Yrkesrollen</a:t>
            </a:r>
          </a:p>
        </p:txBody>
      </p:sp>
      <p:sp>
        <p:nvSpPr>
          <p:cNvPr id="4" name="Platshållare för sidfot 3"/>
          <p:cNvSpPr>
            <a:spLocks noGrp="1"/>
          </p:cNvSpPr>
          <p:nvPr>
            <p:ph type="ftr" sz="quarter" idx="11"/>
          </p:nvPr>
        </p:nvSpPr>
        <p:spPr/>
        <p:txBody>
          <a:bodyPr/>
          <a:lstStyle/>
          <a:p>
            <a:pPr>
              <a:defRPr/>
            </a:pPr>
            <a:r>
              <a:rPr lang="sv-SE"/>
              <a:t>(C) Jenny Wallentin</a:t>
            </a:r>
          </a:p>
        </p:txBody>
      </p:sp>
      <p:graphicFrame>
        <p:nvGraphicFramePr>
          <p:cNvPr id="8" name="Platshållare för innehåll 7"/>
          <p:cNvGraphicFramePr>
            <a:graphicFrameLocks noGrp="1"/>
          </p:cNvGraphicFramePr>
          <p:nvPr>
            <p:ph idx="1"/>
            <p:extLst/>
          </p:nvPr>
        </p:nvGraphicFramePr>
        <p:xfrm>
          <a:off x="3573192" y="1957501"/>
          <a:ext cx="7710116" cy="3959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7" name="Bildobjekt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979825" y="5618410"/>
            <a:ext cx="112712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5"/>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4931950" y="3789040"/>
            <a:ext cx="733415" cy="1296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objekt 6"/>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6821915" y="3658806"/>
            <a:ext cx="963186" cy="1776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20" name="Bildobjekt 2"/>
          <p:cNvPicPr>
            <a:picLocks noChangeAspect="1"/>
          </p:cNvPicPr>
          <p:nvPr/>
        </p:nvPicPr>
        <p:blipFill>
          <a:blip r:embed="rId11">
            <a:grayscl/>
            <a:biLevel thresh="50000"/>
            <a:extLst>
              <a:ext uri="{28A0092B-C50C-407E-A947-70E740481C1C}">
                <a14:useLocalDpi xmlns:a14="http://schemas.microsoft.com/office/drawing/2010/main" val="0"/>
              </a:ext>
            </a:extLst>
          </a:blip>
          <a:srcRect/>
          <a:stretch>
            <a:fillRect/>
          </a:stretch>
        </p:blipFill>
        <p:spPr bwMode="auto">
          <a:xfrm>
            <a:off x="8435878" y="3403650"/>
            <a:ext cx="1098327" cy="214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Bildobjekt 8"/>
          <p:cNvPicPr>
            <a:picLocks noChangeAspect="1"/>
          </p:cNvPicPr>
          <p:nvPr/>
        </p:nvPicPr>
        <p:blipFill>
          <a:blip r:embed="rId12">
            <a:grayscl/>
            <a:biLevel thresh="50000"/>
            <a:extLst>
              <a:ext uri="{28A0092B-C50C-407E-A947-70E740481C1C}">
                <a14:useLocalDpi xmlns:a14="http://schemas.microsoft.com/office/drawing/2010/main" val="0"/>
              </a:ext>
            </a:extLst>
          </a:blip>
          <a:srcRect/>
          <a:stretch>
            <a:fillRect/>
          </a:stretch>
        </p:blipFill>
        <p:spPr bwMode="auto">
          <a:xfrm>
            <a:off x="2749550" y="3225801"/>
            <a:ext cx="8461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ödesschema: Koppling 9"/>
          <p:cNvSpPr/>
          <p:nvPr/>
        </p:nvSpPr>
        <p:spPr>
          <a:xfrm>
            <a:off x="2403475" y="2641600"/>
            <a:ext cx="1555750" cy="172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1" name="Flödesschema: Koppling 10"/>
          <p:cNvSpPr/>
          <p:nvPr/>
        </p:nvSpPr>
        <p:spPr>
          <a:xfrm>
            <a:off x="2566989" y="3043239"/>
            <a:ext cx="1152525" cy="130968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2" name="Flödesschema: Koppling 11"/>
          <p:cNvSpPr/>
          <p:nvPr/>
        </p:nvSpPr>
        <p:spPr>
          <a:xfrm>
            <a:off x="2395538" y="2652713"/>
            <a:ext cx="1554162" cy="17272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Flödesschema: Koppling 12"/>
          <p:cNvSpPr/>
          <p:nvPr/>
        </p:nvSpPr>
        <p:spPr>
          <a:xfrm>
            <a:off x="2241550" y="2533650"/>
            <a:ext cx="1881188" cy="192563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 name="textruta 2">
            <a:extLst>
              <a:ext uri="{FF2B5EF4-FFF2-40B4-BE49-F238E27FC236}">
                <a16:creationId xmlns:a16="http://schemas.microsoft.com/office/drawing/2014/main" id="{0B01A6D9-4F4B-8747-A989-CAC0320E1383}"/>
              </a:ext>
            </a:extLst>
          </p:cNvPr>
          <p:cNvSpPr txBox="1"/>
          <p:nvPr/>
        </p:nvSpPr>
        <p:spPr>
          <a:xfrm>
            <a:off x="293914" y="6459784"/>
            <a:ext cx="1371600" cy="307777"/>
          </a:xfrm>
          <a:prstGeom prst="rect">
            <a:avLst/>
          </a:prstGeom>
          <a:noFill/>
        </p:spPr>
        <p:txBody>
          <a:bodyPr wrap="square" rtlCol="0">
            <a:spAutoFit/>
          </a:bodyPr>
          <a:lstStyle/>
          <a:p>
            <a:r>
              <a:rPr lang="sv-SE" sz="1400" dirty="0" err="1"/>
              <a:t>Skau</a:t>
            </a:r>
            <a:r>
              <a:rPr lang="sv-SE" sz="1400" dirty="0"/>
              <a:t>, 2018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a:t>(C) Jenny Wallentin</a:t>
            </a:r>
          </a:p>
        </p:txBody>
      </p:sp>
      <p:pic>
        <p:nvPicPr>
          <p:cNvPr id="3" name="Bildobjekt 2"/>
          <p:cNvPicPr>
            <a:picLocks noChangeAspect="1"/>
          </p:cNvPicPr>
          <p:nvPr/>
        </p:nvPicPr>
        <p:blipFill rotWithShape="1">
          <a:blip r:embed="rId2">
            <a:biLevel thresh="50000"/>
            <a:extLst>
              <a:ext uri="{28A0092B-C50C-407E-A947-70E740481C1C}">
                <a14:useLocalDpi xmlns:a14="http://schemas.microsoft.com/office/drawing/2010/main" val="0"/>
              </a:ext>
            </a:extLst>
          </a:blip>
          <a:srcRect t="11604" r="740" b="63922"/>
          <a:stretch/>
        </p:blipFill>
        <p:spPr>
          <a:xfrm>
            <a:off x="5801631" y="62672"/>
            <a:ext cx="3541066" cy="1082465"/>
          </a:xfrm>
          <a:prstGeom prst="rect">
            <a:avLst/>
          </a:prstGeom>
        </p:spPr>
      </p:pic>
      <p:sp>
        <p:nvSpPr>
          <p:cNvPr id="4" name="Flödesschema: Sammanfoga 3"/>
          <p:cNvSpPr/>
          <p:nvPr/>
        </p:nvSpPr>
        <p:spPr>
          <a:xfrm>
            <a:off x="5056126" y="1268761"/>
            <a:ext cx="5268144" cy="5724465"/>
          </a:xfrm>
          <a:prstGeom prst="flowChartMerg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il: höger 4"/>
          <p:cNvSpPr/>
          <p:nvPr/>
        </p:nvSpPr>
        <p:spPr>
          <a:xfrm>
            <a:off x="1573204" y="2014649"/>
            <a:ext cx="1010850"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Press</a:t>
            </a:r>
          </a:p>
        </p:txBody>
      </p:sp>
      <p:sp>
        <p:nvSpPr>
          <p:cNvPr id="6" name="Pil: höger 5"/>
          <p:cNvSpPr/>
          <p:nvPr/>
        </p:nvSpPr>
        <p:spPr>
          <a:xfrm rot="353422">
            <a:off x="4138832" y="2268646"/>
            <a:ext cx="1440160"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Hot</a:t>
            </a:r>
          </a:p>
        </p:txBody>
      </p:sp>
      <p:sp>
        <p:nvSpPr>
          <p:cNvPr id="8" name="Pil: höger 7"/>
          <p:cNvSpPr/>
          <p:nvPr/>
        </p:nvSpPr>
        <p:spPr>
          <a:xfrm rot="20721810">
            <a:off x="3568558" y="1078990"/>
            <a:ext cx="1440160" cy="72008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Utmaning</a:t>
            </a:r>
          </a:p>
        </p:txBody>
      </p:sp>
      <p:cxnSp>
        <p:nvCxnSpPr>
          <p:cNvPr id="10" name="Rak koppling 9"/>
          <p:cNvCxnSpPr>
            <a:cxnSpLocks/>
          </p:cNvCxnSpPr>
          <p:nvPr/>
        </p:nvCxnSpPr>
        <p:spPr>
          <a:xfrm>
            <a:off x="5519936" y="2189619"/>
            <a:ext cx="4104456" cy="0"/>
          </a:xfrm>
          <a:prstGeom prst="line">
            <a:avLst/>
          </a:prstGeom>
        </p:spPr>
        <p:style>
          <a:lnRef idx="1">
            <a:schemeClr val="dk1"/>
          </a:lnRef>
          <a:fillRef idx="0">
            <a:schemeClr val="dk1"/>
          </a:fillRef>
          <a:effectRef idx="0">
            <a:schemeClr val="dk1"/>
          </a:effectRef>
          <a:fontRef idx="minor">
            <a:schemeClr val="tx1"/>
          </a:fontRef>
        </p:style>
      </p:cxnSp>
      <p:cxnSp>
        <p:nvCxnSpPr>
          <p:cNvPr id="13" name="Rak koppling 12"/>
          <p:cNvCxnSpPr>
            <a:cxnSpLocks/>
          </p:cNvCxnSpPr>
          <p:nvPr/>
        </p:nvCxnSpPr>
        <p:spPr>
          <a:xfrm flipV="1">
            <a:off x="6096000" y="3212977"/>
            <a:ext cx="3096344" cy="1"/>
          </a:xfrm>
          <a:prstGeom prst="line">
            <a:avLst/>
          </a:prstGeom>
        </p:spPr>
        <p:style>
          <a:lnRef idx="1">
            <a:schemeClr val="dk1"/>
          </a:lnRef>
          <a:fillRef idx="0">
            <a:schemeClr val="dk1"/>
          </a:fillRef>
          <a:effectRef idx="0">
            <a:schemeClr val="dk1"/>
          </a:effectRef>
          <a:fontRef idx="minor">
            <a:schemeClr val="tx1"/>
          </a:fontRef>
        </p:style>
      </p:cxnSp>
      <p:cxnSp>
        <p:nvCxnSpPr>
          <p:cNvPr id="16" name="Rak koppling 15"/>
          <p:cNvCxnSpPr/>
          <p:nvPr/>
        </p:nvCxnSpPr>
        <p:spPr>
          <a:xfrm>
            <a:off x="6672064" y="4509120"/>
            <a:ext cx="1872208" cy="0"/>
          </a:xfrm>
          <a:prstGeom prst="line">
            <a:avLst/>
          </a:prstGeom>
        </p:spPr>
        <p:style>
          <a:lnRef idx="1">
            <a:schemeClr val="dk1"/>
          </a:lnRef>
          <a:fillRef idx="0">
            <a:schemeClr val="dk1"/>
          </a:fillRef>
          <a:effectRef idx="0">
            <a:schemeClr val="dk1"/>
          </a:effectRef>
          <a:fontRef idx="minor">
            <a:schemeClr val="tx1"/>
          </a:fontRef>
        </p:style>
      </p:cxnSp>
      <p:sp>
        <p:nvSpPr>
          <p:cNvPr id="20" name="Pil: höger med huvud 19"/>
          <p:cNvSpPr/>
          <p:nvPr/>
        </p:nvSpPr>
        <p:spPr>
          <a:xfrm>
            <a:off x="2424470" y="2077949"/>
            <a:ext cx="1583176" cy="593481"/>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Tolkning</a:t>
            </a:r>
          </a:p>
        </p:txBody>
      </p:sp>
      <p:sp>
        <p:nvSpPr>
          <p:cNvPr id="21" name="textruta 20"/>
          <p:cNvSpPr txBox="1"/>
          <p:nvPr/>
        </p:nvSpPr>
        <p:spPr>
          <a:xfrm>
            <a:off x="5611935" y="1406092"/>
            <a:ext cx="3868236" cy="738664"/>
          </a:xfrm>
          <a:prstGeom prst="rect">
            <a:avLst/>
          </a:prstGeom>
          <a:noFill/>
        </p:spPr>
        <p:txBody>
          <a:bodyPr wrap="square" rtlCol="0">
            <a:spAutoFit/>
          </a:bodyPr>
          <a:lstStyle/>
          <a:p>
            <a:r>
              <a:rPr lang="sv-SE" sz="1400" dirty="0"/>
              <a:t>Överblickande, mottaglig, nyanserad</a:t>
            </a:r>
            <a:br>
              <a:rPr lang="sv-SE" sz="1400" dirty="0"/>
            </a:br>
            <a:r>
              <a:rPr lang="sv-SE" sz="1400" dirty="0"/>
              <a:t>-Samarbete, konstruktivt tänkande, humor</a:t>
            </a:r>
          </a:p>
          <a:p>
            <a:r>
              <a:rPr lang="sv-SE" sz="1400" dirty="0"/>
              <a:t>- Konflikthantering, perspektiv</a:t>
            </a:r>
          </a:p>
        </p:txBody>
      </p:sp>
      <p:sp>
        <p:nvSpPr>
          <p:cNvPr id="22" name="textruta 21"/>
          <p:cNvSpPr txBox="1"/>
          <p:nvPr/>
        </p:nvSpPr>
        <p:spPr>
          <a:xfrm>
            <a:off x="5951984" y="2374689"/>
            <a:ext cx="3234103" cy="830997"/>
          </a:xfrm>
          <a:prstGeom prst="rect">
            <a:avLst/>
          </a:prstGeom>
          <a:noFill/>
        </p:spPr>
        <p:txBody>
          <a:bodyPr wrap="square" rtlCol="0">
            <a:spAutoFit/>
          </a:bodyPr>
          <a:lstStyle/>
          <a:p>
            <a:r>
              <a:rPr lang="sv-SE" sz="1600" dirty="0"/>
              <a:t>Trångsynthet, stereotypsbeteende</a:t>
            </a:r>
          </a:p>
          <a:p>
            <a:r>
              <a:rPr lang="sv-SE" sz="1600" dirty="0"/>
              <a:t>Konkurrensbeteende</a:t>
            </a:r>
          </a:p>
          <a:p>
            <a:r>
              <a:rPr lang="sv-SE" sz="1600" dirty="0"/>
              <a:t>Svårare att känna empati</a:t>
            </a:r>
          </a:p>
        </p:txBody>
      </p:sp>
      <p:sp>
        <p:nvSpPr>
          <p:cNvPr id="23" name="textruta 22"/>
          <p:cNvSpPr txBox="1"/>
          <p:nvPr/>
        </p:nvSpPr>
        <p:spPr>
          <a:xfrm>
            <a:off x="6652572" y="3212715"/>
            <a:ext cx="2506341" cy="1169551"/>
          </a:xfrm>
          <a:prstGeom prst="rect">
            <a:avLst/>
          </a:prstGeom>
          <a:noFill/>
        </p:spPr>
        <p:txBody>
          <a:bodyPr wrap="square" rtlCol="0">
            <a:spAutoFit/>
          </a:bodyPr>
          <a:lstStyle/>
          <a:p>
            <a:r>
              <a:rPr lang="sv-SE" sz="1400" dirty="0"/>
              <a:t>Reflexbeteende</a:t>
            </a:r>
          </a:p>
          <a:p>
            <a:r>
              <a:rPr lang="sv-SE" sz="1400" dirty="0"/>
              <a:t>Förlorar förmåga att se konsekvenser</a:t>
            </a:r>
          </a:p>
          <a:p>
            <a:r>
              <a:rPr lang="sv-SE" sz="1400" dirty="0"/>
              <a:t>Hänsynslöst beteende för överlevnad</a:t>
            </a:r>
          </a:p>
        </p:txBody>
      </p:sp>
      <p:sp>
        <p:nvSpPr>
          <p:cNvPr id="24" name="textruta 23"/>
          <p:cNvSpPr txBox="1"/>
          <p:nvPr/>
        </p:nvSpPr>
        <p:spPr>
          <a:xfrm>
            <a:off x="6560924" y="4669423"/>
            <a:ext cx="2304256" cy="954107"/>
          </a:xfrm>
          <a:prstGeom prst="rect">
            <a:avLst/>
          </a:prstGeom>
          <a:noFill/>
        </p:spPr>
        <p:txBody>
          <a:bodyPr wrap="square" rtlCol="0">
            <a:spAutoFit/>
          </a:bodyPr>
          <a:lstStyle/>
          <a:p>
            <a:pPr algn="ctr"/>
            <a:r>
              <a:rPr lang="sv-SE" sz="1400" dirty="0"/>
              <a:t>Handlingsförlamning, all verksamhet upphör</a:t>
            </a:r>
          </a:p>
          <a:p>
            <a:pPr algn="ctr"/>
            <a:r>
              <a:rPr lang="sv-SE" sz="1400" dirty="0"/>
              <a:t>Tydlig utmattning </a:t>
            </a:r>
          </a:p>
          <a:p>
            <a:pPr algn="ctr"/>
            <a:r>
              <a:rPr lang="sv-SE" sz="1400" dirty="0"/>
              <a:t>– black </a:t>
            </a:r>
            <a:r>
              <a:rPr lang="sv-SE" sz="1400" dirty="0" err="1"/>
              <a:t>out</a:t>
            </a:r>
            <a:endParaRPr lang="sv-SE" sz="1400" dirty="0"/>
          </a:p>
        </p:txBody>
      </p:sp>
      <p:pic>
        <p:nvPicPr>
          <p:cNvPr id="17" name="Bildobjekt 16"/>
          <p:cNvPicPr>
            <a:picLocks noChangeAspect="1"/>
          </p:cNvPicPr>
          <p:nvPr/>
        </p:nvPicPr>
        <p:blipFill>
          <a:blip r:embed="rId3"/>
          <a:stretch>
            <a:fillRect/>
          </a:stretch>
        </p:blipFill>
        <p:spPr>
          <a:xfrm>
            <a:off x="9423491" y="5733256"/>
            <a:ext cx="1126885" cy="1206184"/>
          </a:xfrm>
          <a:prstGeom prst="rect">
            <a:avLst/>
          </a:prstGeom>
        </p:spPr>
      </p:pic>
    </p:spTree>
    <p:extLst>
      <p:ext uri="{BB962C8B-B14F-4D97-AF65-F5344CB8AC3E}">
        <p14:creationId xmlns:p14="http://schemas.microsoft.com/office/powerpoint/2010/main" val="27819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20" grpId="0" animBg="1"/>
      <p:bldP spid="21" grpId="0"/>
      <p:bldP spid="22" grpId="0"/>
      <p:bldP spid="23" grpId="0"/>
      <p:bldP spid="24" grpId="0"/>
    </p:bldLst>
  </p:timing>
</p:sld>
</file>

<file path=ppt/theme/theme1.xml><?xml version="1.0" encoding="utf-8"?>
<a:theme xmlns:a="http://schemas.openxmlformats.org/drawingml/2006/main" name="Återblick">
  <a:themeElements>
    <a:clrScheme name="Violet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Åter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Åter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438</Words>
  <Application>Microsoft Office PowerPoint</Application>
  <PresentationFormat>Widescreen</PresentationFormat>
  <Paragraphs>90</Paragraphs>
  <Slides>11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Brush Script MT</vt:lpstr>
      <vt:lpstr>Calibri</vt:lpstr>
      <vt:lpstr>Calibri Light</vt:lpstr>
      <vt:lpstr>Gabriola</vt:lpstr>
      <vt:lpstr>Lucida Calligraphy</vt:lpstr>
      <vt:lpstr>Times New Roman</vt:lpstr>
      <vt:lpstr>Återblick</vt:lpstr>
      <vt:lpstr>Mellan makt, hjälp och ekonomi- en stund för reflektion  </vt:lpstr>
      <vt:lpstr>PowerPoint Presentation</vt:lpstr>
      <vt:lpstr>PowerPoint Presentation</vt:lpstr>
      <vt:lpstr>Evidensbaserad</vt:lpstr>
      <vt:lpstr>……vårt uppdrag på fältet?</vt:lpstr>
      <vt:lpstr>Målbild</vt:lpstr>
      <vt:lpstr>PowerPoint Presentation</vt:lpstr>
      <vt:lpstr>Professionell, personlig, privat Yrkesrollen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sociala samspelet &amp; andra svårigheter särskoleelever möter i vardagen</dc:title>
  <dc:creator>Jenny Wallentin</dc:creator>
  <cp:lastModifiedBy>Magnus Broström (HV)</cp:lastModifiedBy>
  <cp:revision>21</cp:revision>
  <dcterms:created xsi:type="dcterms:W3CDTF">2019-03-18T15:12:35Z</dcterms:created>
  <dcterms:modified xsi:type="dcterms:W3CDTF">2019-04-08T14:50:56Z</dcterms:modified>
</cp:coreProperties>
</file>