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3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864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13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51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373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23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10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34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78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44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41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536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32B8-78AD-4C46-8F56-81D31CC55C0A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B8ABD-C30C-4ED0-A9B5-AA94554D77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51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04731" y="903703"/>
            <a:ext cx="9144000" cy="607046"/>
          </a:xfrm>
        </p:spPr>
        <p:txBody>
          <a:bodyPr>
            <a:noAutofit/>
          </a:bodyPr>
          <a:lstStyle/>
          <a:p>
            <a:r>
              <a:rPr lang="sv-SE" sz="4000" dirty="0" smtClean="0"/>
              <a:t>Publikationer i urval 2019 --</a:t>
            </a: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86409" y="2047460"/>
            <a:ext cx="11012556" cy="4393097"/>
          </a:xfrm>
        </p:spPr>
        <p:txBody>
          <a:bodyPr>
            <a:normAutofit/>
          </a:bodyPr>
          <a:lstStyle/>
          <a:p>
            <a:pPr algn="l"/>
            <a:r>
              <a:rPr lang="sv-SE" dirty="0" smtClean="0"/>
              <a:t>Cedersund, E., Eriksson, L., Ringsby Jansson, B. &amp; Svensson, L. A. (2021).</a:t>
            </a:r>
            <a:r>
              <a:rPr lang="en-US" dirty="0" smtClean="0"/>
              <a:t> Social pedagogy versus social work in a Swedish context. </a:t>
            </a:r>
            <a:r>
              <a:rPr lang="sv-SE" i="1" dirty="0" smtClean="0"/>
              <a:t>International Journal of Social Pedagogy</a:t>
            </a:r>
            <a:r>
              <a:rPr lang="sv-SE" dirty="0" smtClean="0"/>
              <a:t>. In press.</a:t>
            </a:r>
          </a:p>
          <a:p>
            <a:pPr algn="l"/>
            <a:r>
              <a:rPr lang="sv-SE" dirty="0" smtClean="0"/>
              <a:t>Cederlund</a:t>
            </a:r>
            <a:r>
              <a:rPr lang="sv-SE" dirty="0"/>
              <a:t>, C., Eriksson, L., Ringsby Jansson, B. &amp; Svensson, L. A. (2020). </a:t>
            </a:r>
            <a:r>
              <a:rPr lang="sv-SE" i="1" dirty="0"/>
              <a:t>I huvudet på en socialpedagog: En studie om yrkesverksamma välfärdsarbetare och deras föreställningar om socialpedagogik</a:t>
            </a:r>
            <a:r>
              <a:rPr lang="sv-SE" dirty="0"/>
              <a:t>. Trollhättan: Högskolan </a:t>
            </a:r>
            <a:r>
              <a:rPr lang="sv-SE" dirty="0" smtClean="0"/>
              <a:t>Väst.</a:t>
            </a:r>
          </a:p>
          <a:p>
            <a:pPr algn="l"/>
            <a:r>
              <a:rPr lang="sv-SE" dirty="0" smtClean="0"/>
              <a:t>Cedersund</a:t>
            </a:r>
            <a:r>
              <a:rPr lang="sv-SE" dirty="0"/>
              <a:t>, E., Eriksson, L., Ringsby Jansson, B. &amp; Svensson, L. A. (2019). </a:t>
            </a:r>
            <a:r>
              <a:rPr lang="sv-SE" i="1" dirty="0"/>
              <a:t>Renässans för socialpedagogik</a:t>
            </a:r>
            <a:r>
              <a:rPr lang="sv-SE" i="1" dirty="0" smtClean="0"/>
              <a:t>?. En </a:t>
            </a:r>
            <a:r>
              <a:rPr lang="sv-SE" i="1" dirty="0"/>
              <a:t>bok om socialpedagogisk </a:t>
            </a:r>
            <a:r>
              <a:rPr lang="sv-SE" i="1" dirty="0" smtClean="0"/>
              <a:t>bildning</a:t>
            </a:r>
            <a:r>
              <a:rPr lang="sv-SE" dirty="0" smtClean="0"/>
              <a:t>. </a:t>
            </a:r>
            <a:r>
              <a:rPr lang="sv-SE" dirty="0"/>
              <a:t>Lund: Studentlitteratur </a:t>
            </a:r>
            <a:r>
              <a:rPr lang="sv-SE" dirty="0" smtClean="0"/>
              <a:t>AB</a:t>
            </a:r>
          </a:p>
          <a:p>
            <a:pPr algn="l"/>
            <a:r>
              <a:rPr lang="sv-SE" dirty="0" smtClean="0"/>
              <a:t>Cedersund</a:t>
            </a:r>
            <a:r>
              <a:rPr lang="sv-SE" dirty="0"/>
              <a:t>, E., Eriksson, L., Ringsby Jansson, B. &amp; Svensson, L. A. (2019). </a:t>
            </a:r>
            <a:r>
              <a:rPr lang="sv-SE" dirty="0" smtClean="0"/>
              <a:t> Social pedagogical </a:t>
            </a:r>
            <a:r>
              <a:rPr lang="sv-SE" dirty="0"/>
              <a:t>practices in Swedish welfare </a:t>
            </a:r>
            <a:r>
              <a:rPr lang="sv-SE" dirty="0" smtClean="0"/>
              <a:t>context. </a:t>
            </a:r>
            <a:r>
              <a:rPr lang="sv-SE" i="1" dirty="0"/>
              <a:t>International Journal of Social Pedagogy</a:t>
            </a:r>
            <a:r>
              <a:rPr lang="sv-SE" dirty="0"/>
              <a:t>, 7(1), </a:t>
            </a:r>
            <a:r>
              <a:rPr lang="sv-SE" dirty="0" smtClean="0"/>
              <a:t>7-19</a:t>
            </a:r>
          </a:p>
        </p:txBody>
      </p:sp>
    </p:spTree>
    <p:extLst>
      <p:ext uri="{BB962C8B-B14F-4D97-AF65-F5344CB8AC3E}">
        <p14:creationId xmlns:p14="http://schemas.microsoft.com/office/powerpoint/2010/main" val="51345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7504" y="76890"/>
            <a:ext cx="11430000" cy="1533249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sv-SE" sz="2800" b="1" dirty="0"/>
              <a:t>Rapport Nr 2020:3 Högskolan </a:t>
            </a:r>
            <a:r>
              <a:rPr lang="sv-SE" sz="2800" b="1" dirty="0" smtClean="0"/>
              <a:t>Väst</a:t>
            </a:r>
            <a:br>
              <a:rPr lang="sv-SE" sz="2800" b="1" dirty="0" smtClean="0"/>
            </a:br>
            <a:r>
              <a:rPr lang="sv-SE" sz="2800" b="1" dirty="0" smtClean="0"/>
              <a:t>I huvudet på en socialpedagog</a:t>
            </a:r>
            <a:br>
              <a:rPr lang="sv-SE" sz="2800" b="1" dirty="0" smtClean="0"/>
            </a:br>
            <a:r>
              <a:rPr lang="sv-SE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 om </a:t>
            </a:r>
            <a:r>
              <a:rPr lang="sv-SE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yrkesverksamma välfärdsarbetare och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deras föreställningar om </a:t>
            </a:r>
            <a:r>
              <a:rPr lang="sv-SE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socialpedagogik</a:t>
            </a:r>
            <a: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Christer </a:t>
            </a: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Cederlund, Lisbeth Eriksson, Bibbi Ringsby Jansson och Lars A Svensson</a:t>
            </a:r>
            <a:endParaRPr lang="sv-SE" sz="2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07504" y="1839153"/>
            <a:ext cx="5218044" cy="493298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sv-SE" sz="2400" i="1" dirty="0" smtClean="0"/>
              <a:t>Studien</a:t>
            </a:r>
          </a:p>
          <a:p>
            <a:r>
              <a:rPr lang="sv-SE" sz="2400" i="1" dirty="0" smtClean="0"/>
              <a:t>Syfte och frågeställningar</a:t>
            </a:r>
          </a:p>
          <a:p>
            <a:r>
              <a:rPr lang="sv-SE" sz="2400" i="1" dirty="0" smtClean="0"/>
              <a:t>Metod</a:t>
            </a:r>
          </a:p>
          <a:p>
            <a:r>
              <a:rPr lang="sv-SE" sz="2400" i="1" dirty="0" smtClean="0"/>
              <a:t>Resultatredovisning</a:t>
            </a:r>
          </a:p>
          <a:p>
            <a:pPr marL="0" indent="0">
              <a:buNone/>
            </a:pPr>
            <a:endParaRPr lang="sv-SE" sz="2400" i="1" dirty="0" smtClean="0"/>
          </a:p>
          <a:p>
            <a:r>
              <a:rPr lang="sv-SE" sz="2400" i="1" dirty="0" smtClean="0"/>
              <a:t>Analys</a:t>
            </a:r>
          </a:p>
          <a:p>
            <a:r>
              <a:rPr lang="sv-SE" sz="2400" i="1" dirty="0" smtClean="0"/>
              <a:t>Tre </a:t>
            </a:r>
            <a:r>
              <a:rPr lang="sv-SE" sz="2400" i="1" dirty="0"/>
              <a:t>teoretiska idealmodeller av socialpedagogik</a:t>
            </a:r>
            <a:r>
              <a:rPr lang="sv-SE" sz="2400" dirty="0"/>
              <a:t>; </a:t>
            </a:r>
            <a:endParaRPr lang="sv-SE" sz="2400" dirty="0" smtClean="0"/>
          </a:p>
          <a:p>
            <a:pPr lvl="1"/>
            <a:r>
              <a:rPr lang="sv-SE" dirty="0" smtClean="0"/>
              <a:t>den anpassande</a:t>
            </a:r>
          </a:p>
          <a:p>
            <a:pPr lvl="1"/>
            <a:r>
              <a:rPr lang="sv-SE" dirty="0" smtClean="0"/>
              <a:t>den </a:t>
            </a:r>
            <a:r>
              <a:rPr lang="sv-SE" dirty="0"/>
              <a:t>mobiliserande och </a:t>
            </a:r>
            <a:endParaRPr lang="sv-SE" dirty="0" smtClean="0"/>
          </a:p>
          <a:p>
            <a:pPr lvl="1"/>
            <a:r>
              <a:rPr lang="sv-SE" dirty="0" smtClean="0"/>
              <a:t>den demokratiska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88156" y="1839153"/>
            <a:ext cx="5549348" cy="4932984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sv-SE" sz="2400" i="1" dirty="0"/>
              <a:t>Den pragmatiska socialpedagogen </a:t>
            </a:r>
          </a:p>
          <a:p>
            <a:pPr marL="0" indent="0">
              <a:buNone/>
            </a:pPr>
            <a:r>
              <a:rPr lang="sv-SE" sz="2400" dirty="0"/>
              <a:t>– när handlingsutrymmet blir </a:t>
            </a:r>
            <a:r>
              <a:rPr lang="sv-SE" sz="2400" dirty="0" smtClean="0"/>
              <a:t>begränsat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i="1" dirty="0" smtClean="0"/>
              <a:t>Stenstad och tre projekt</a:t>
            </a:r>
          </a:p>
          <a:p>
            <a:r>
              <a:rPr lang="sv-SE" sz="2400" dirty="0" smtClean="0"/>
              <a:t>Ett anpassande, individinriktat projekt</a:t>
            </a:r>
          </a:p>
          <a:p>
            <a:r>
              <a:rPr lang="sv-SE" sz="2400" dirty="0" smtClean="0"/>
              <a:t>Ett mobiliserande, radikalt projekt</a:t>
            </a:r>
          </a:p>
          <a:p>
            <a:r>
              <a:rPr lang="sv-SE" sz="2400" dirty="0" smtClean="0"/>
              <a:t>Ett demografiskt, humanistiskt projekt</a:t>
            </a:r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sz="2400" i="1" dirty="0" smtClean="0"/>
              <a:t>Unik möjlighet att få insikt i yrkesverksamma socialpedagogers tänkande och handlande </a:t>
            </a:r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11146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n i en folkmassa">
            <a:extLst>
              <a:ext uri="{FF2B5EF4-FFF2-40B4-BE49-F238E27FC236}">
                <a16:creationId xmlns:a16="http://schemas.microsoft.com/office/drawing/2014/main" id="{67F09632-A91B-48EB-B318-4044BDBD0C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1651" b="133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91F0E78-B4E4-4768-BA12-60EC6767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Social pedagogy versus social work in a Swedish context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2EF13D-D195-45DF-BACF-1C7C927DB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+mj-lt"/>
              </a:rPr>
              <a:t>UTBILDNING</a:t>
            </a:r>
          </a:p>
          <a:p>
            <a:pPr marL="0" indent="0">
              <a:buNone/>
            </a:pPr>
            <a:r>
              <a:rPr lang="sv-SE" sz="1800" dirty="0">
                <a:latin typeface="+mj-lt"/>
              </a:rPr>
              <a:t>Akademisering kontra avakademisering</a:t>
            </a:r>
          </a:p>
          <a:p>
            <a:endParaRPr lang="sv-SE" sz="1800" dirty="0">
              <a:latin typeface="+mj-lt"/>
            </a:endParaRPr>
          </a:p>
          <a:p>
            <a:r>
              <a:rPr lang="sv-SE" sz="1800" dirty="0">
                <a:latin typeface="+mj-lt"/>
              </a:rPr>
              <a:t>IDÉHISTORIA - SP</a:t>
            </a:r>
          </a:p>
          <a:p>
            <a:pPr marL="0" indent="0">
              <a:buNone/>
            </a:pPr>
            <a:r>
              <a:rPr lang="sv-SE" sz="1800" dirty="0">
                <a:latin typeface="+mj-lt"/>
              </a:rPr>
              <a:t>Tysk socialfilosofi – latinamerikansk pedagogik – amerikanskt socialt arbete</a:t>
            </a:r>
          </a:p>
          <a:p>
            <a:pPr marL="0" indent="0">
              <a:buNone/>
            </a:pPr>
            <a:r>
              <a:rPr lang="sv-SE" sz="1800" dirty="0">
                <a:latin typeface="+mj-lt"/>
              </a:rPr>
              <a:t>        Filosofi            -		 pedagogik		-             sociologi</a:t>
            </a:r>
          </a:p>
          <a:p>
            <a:r>
              <a:rPr lang="sv-SE" sz="1800" dirty="0">
                <a:latin typeface="+mj-lt"/>
              </a:rPr>
              <a:t> IDÉHISTORA - SA</a:t>
            </a:r>
          </a:p>
          <a:p>
            <a:pPr marL="742950" indent="-742950">
              <a:buAutoNum type="alphaLcParenR"/>
            </a:pPr>
            <a:r>
              <a:rPr lang="sv-SE" sz="1800" dirty="0">
                <a:latin typeface="+mj-lt"/>
              </a:rPr>
              <a:t>Definitioner härleds bakåt</a:t>
            </a:r>
          </a:p>
          <a:p>
            <a:pPr marL="742950" indent="-742950">
              <a:buAutoNum type="alphaLcParenR"/>
            </a:pPr>
            <a:r>
              <a:rPr lang="sv-SE" sz="1800" dirty="0">
                <a:latin typeface="+mj-lt"/>
              </a:rPr>
              <a:t>Utgångspunkt i frontfigurer</a:t>
            </a:r>
          </a:p>
          <a:p>
            <a:pPr marL="742950" indent="-742950">
              <a:buAutoNum type="alphaLcParenR"/>
            </a:pPr>
            <a:r>
              <a:rPr lang="sv-SE" sz="1800" dirty="0">
                <a:latin typeface="+mj-lt"/>
              </a:rPr>
              <a:t>Knyta socialt arbete till hur det utövas</a:t>
            </a:r>
          </a:p>
          <a:p>
            <a:pPr marL="0" indent="0">
              <a:buNone/>
            </a:pPr>
            <a:r>
              <a:rPr lang="sv-SE" sz="1800" dirty="0">
                <a:latin typeface="+mj-lt"/>
              </a:rPr>
              <a:t>Från teori till praktik; från praktik till teori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6867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CDA2B0-0D20-4ABB-9AAB-133A7A21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970A41-D313-4B08-8BD6-B6E42923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FORSKNING</a:t>
            </a:r>
          </a:p>
          <a:p>
            <a:r>
              <a:rPr lang="sv-SE" sz="2800" dirty="0"/>
              <a:t>Socialt arbete mer forskning kring praktiken</a:t>
            </a:r>
          </a:p>
          <a:p>
            <a:r>
              <a:rPr lang="sv-SE" sz="2800" dirty="0"/>
              <a:t>Social pedagogik; fokuserad på teori och begreppsutredande eller forskning som är mer arbetsinriktad, eller inriktad på profession. Även teorigenerande</a:t>
            </a:r>
          </a:p>
          <a:p>
            <a:r>
              <a:rPr lang="sv-SE" sz="2800" dirty="0"/>
              <a:t>PRAKTISKT ARBETE</a:t>
            </a:r>
          </a:p>
          <a:p>
            <a:r>
              <a:rPr lang="sv-SE" sz="2800" dirty="0"/>
              <a:t>Många olika verksamheter, olika arbetsplatser och olika positioner</a:t>
            </a:r>
          </a:p>
          <a:p>
            <a:r>
              <a:rPr lang="sv-SE" sz="2800" dirty="0"/>
              <a:t>Socialpedagogik och the common </a:t>
            </a:r>
            <a:r>
              <a:rPr lang="sv-SE" sz="2800" dirty="0" err="1"/>
              <a:t>third</a:t>
            </a:r>
            <a:endParaRPr lang="sv-SE" sz="2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95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371</Words>
  <Application>Microsoft Office PowerPoint</Application>
  <PresentationFormat>Bredbild</PresentationFormat>
  <Paragraphs>46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Publikationer i urval 2019 --</vt:lpstr>
      <vt:lpstr>Rapport Nr 2020:3 Högskolan Väst I huvudet på en socialpedagog En studie om yrkesverksamma välfärdsarbetare och deras föreställningar om socialpedagogik  Christer Cederlund, Lisbeth Eriksson, Bibbi Ringsby Jansson och Lars A Svensson</vt:lpstr>
      <vt:lpstr>Social pedagogy versus social work in a Swedish context</vt:lpstr>
      <vt:lpstr>PowerPoint-presentation</vt:lpstr>
    </vt:vector>
  </TitlesOfParts>
  <Company>Högskolan Väst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Publikationer i urval från 2019 --</dc:title>
  <dc:creator>Lars Svensson (HV)</dc:creator>
  <cp:lastModifiedBy>Lars Svensson (HV)</cp:lastModifiedBy>
  <cp:revision>10</cp:revision>
  <dcterms:created xsi:type="dcterms:W3CDTF">2021-09-09T17:09:57Z</dcterms:created>
  <dcterms:modified xsi:type="dcterms:W3CDTF">2021-09-24T11:39:45Z</dcterms:modified>
</cp:coreProperties>
</file>