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25"/>
  </p:notesMasterIdLst>
  <p:sldIdLst>
    <p:sldId id="256" r:id="rId5"/>
    <p:sldId id="257" r:id="rId6"/>
    <p:sldId id="305" r:id="rId7"/>
    <p:sldId id="286" r:id="rId8"/>
    <p:sldId id="283" r:id="rId9"/>
    <p:sldId id="287" r:id="rId10"/>
    <p:sldId id="285" r:id="rId11"/>
    <p:sldId id="288" r:id="rId12"/>
    <p:sldId id="290" r:id="rId13"/>
    <p:sldId id="284" r:id="rId14"/>
    <p:sldId id="307" r:id="rId15"/>
    <p:sldId id="295" r:id="rId16"/>
    <p:sldId id="294" r:id="rId17"/>
    <p:sldId id="293" r:id="rId18"/>
    <p:sldId id="297" r:id="rId19"/>
    <p:sldId id="301" r:id="rId20"/>
    <p:sldId id="304" r:id="rId21"/>
    <p:sldId id="299" r:id="rId22"/>
    <p:sldId id="306" r:id="rId23"/>
    <p:sldId id="281" r:id="rId24"/>
  </p:sldIdLst>
  <p:sldSz cx="9144000" cy="6858000" type="screen4x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0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58" autoAdjust="0"/>
    <p:restoredTop sz="83297" autoAdjust="0"/>
  </p:normalViewPr>
  <p:slideViewPr>
    <p:cSldViewPr snapToGrid="0" snapToObjects="1">
      <p:cViewPr varScale="1">
        <p:scale>
          <a:sx n="116" d="100"/>
          <a:sy n="116" d="100"/>
        </p:scale>
        <p:origin x="143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-45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2FA3B-FB1A-744E-AC9C-1D77D3E304CB}" type="datetimeFigureOut">
              <a:rPr lang="en-US" smtClean="0"/>
              <a:t>6/3/2018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1E07B-78B8-0A41-A6FD-B2454DDAA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[Refit the text</a:t>
            </a:r>
            <a:r>
              <a:rPr lang="en-US" baseline="0" dirty="0"/>
              <a:t> boxes by selecting and right-clicking the box. Select “Format Shape</a:t>
            </a:r>
            <a:r>
              <a:rPr lang="is-IS" baseline="0" dirty="0"/>
              <a:t>…” Under “Text Box”, deselect and reselect “Wrap text in shape”</a:t>
            </a:r>
            <a:r>
              <a:rPr lang="en-US" dirty="0"/>
              <a:t>]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[Change background color with Format &gt;</a:t>
            </a:r>
            <a:r>
              <a:rPr lang="en-US" baseline="0" dirty="0"/>
              <a:t> Slide Background... </a:t>
            </a:r>
            <a:r>
              <a:rPr lang="en-US" dirty="0"/>
              <a:t>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21E07B-78B8-0A41-A6FD-B2454DDAA9F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1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9802" y="1214473"/>
            <a:ext cx="5391655" cy="2775761"/>
          </a:xfrm>
        </p:spPr>
        <p:txBody>
          <a:bodyPr anchor="b" anchorCtr="0"/>
          <a:lstStyle>
            <a:lvl1pPr algn="l">
              <a:defRPr sz="4000">
                <a:solidFill>
                  <a:srgbClr val="000000"/>
                </a:solidFill>
              </a:defRPr>
            </a:lvl1pPr>
          </a:lstStyle>
          <a:p>
            <a:r>
              <a:rPr lang="sv-SE" noProof="0"/>
              <a:t>Klicka här för att ändra mall för rubrikformat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9800" y="4275981"/>
            <a:ext cx="5391654" cy="1752600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/>
              <a:t>Klicka här för att ändra mall för underrubrikformat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49316" y="6048045"/>
            <a:ext cx="5392737" cy="46143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000">
                <a:solidFill>
                  <a:srgbClr val="CACFCF"/>
                </a:solidFill>
              </a:defRPr>
            </a:lvl1pPr>
          </a:lstStyle>
          <a:p>
            <a:pPr lvl="0"/>
            <a:r>
              <a:rPr lang="sv-SE" noProof="0"/>
              <a:t>Additional info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text w/ covering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noProof="0"/>
              <a:t>Klicka på ikonen för att lägga till en bild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3094" y="791972"/>
            <a:ext cx="6480000" cy="4859523"/>
          </a:xfrm>
        </p:spPr>
        <p:txBody>
          <a:bodyPr anchor="ctr" anchorCtr="0"/>
          <a:lstStyle>
            <a:lvl1pPr marL="0" indent="0" algn="ctr">
              <a:spcBef>
                <a:spcPts val="1200"/>
              </a:spcBef>
              <a:buNone/>
              <a:defRPr sz="2800" b="1">
                <a:solidFill>
                  <a:schemeClr val="bg1"/>
                </a:solidFill>
              </a:defRPr>
            </a:lvl1pPr>
            <a:lvl2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2pPr>
            <a:lvl3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7" name="ClipArt Placeholder 7"/>
          <p:cNvSpPr>
            <a:spLocks noGrp="1"/>
          </p:cNvSpPr>
          <p:nvPr>
            <p:ph type="clipArt" sz="quarter" idx="11"/>
          </p:nvPr>
        </p:nvSpPr>
        <p:spPr>
          <a:xfrm>
            <a:off x="7496162" y="6174633"/>
            <a:ext cx="1247016" cy="410400"/>
          </a:xfr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rgbClr val="FFFFFF"/>
                </a:solidFill>
              </a:defRPr>
            </a:lvl1pPr>
          </a:lstStyle>
          <a:p>
            <a:r>
              <a:rPr lang="sv-SE" noProof="0"/>
              <a:t>Klicka på ikonen för att lägga till onlinebild</a:t>
            </a:r>
          </a:p>
        </p:txBody>
      </p:sp>
    </p:spTree>
    <p:extLst>
      <p:ext uri="{BB962C8B-B14F-4D97-AF65-F5344CB8AC3E}">
        <p14:creationId xmlns:p14="http://schemas.microsoft.com/office/powerpoint/2010/main" val="1855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9825"/>
            <a:ext cx="8229600" cy="1143000"/>
          </a:xfrm>
        </p:spPr>
        <p:txBody>
          <a:bodyPr/>
          <a:lstStyle/>
          <a:p>
            <a:r>
              <a:rPr lang="sv-SE" noProof="0"/>
              <a:t>Klicka här för att ändra mall för rubrikformat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8964"/>
            <a:ext cx="4038600" cy="3917201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8964"/>
            <a:ext cx="4038600" cy="3917201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982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Klicka här för att ändra mall för rubrikformat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62797"/>
            <a:ext cx="4040188" cy="639763"/>
          </a:xfrm>
        </p:spPr>
        <p:txBody>
          <a:bodyPr anchor="b">
            <a:norm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noProof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02561"/>
            <a:ext cx="4040188" cy="3323603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2162797"/>
            <a:ext cx="4041775" cy="639763"/>
          </a:xfrm>
        </p:spPr>
        <p:txBody>
          <a:bodyPr anchor="b">
            <a:norm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noProof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802561"/>
            <a:ext cx="4041775" cy="3323603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765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U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525840" y="2005384"/>
            <a:ext cx="2092325" cy="2462400"/>
          </a:xfr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61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/>
              <a:t>Klicka här för att ändra mall för rubrikformat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olo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9802" y="1214473"/>
            <a:ext cx="5391655" cy="2775761"/>
          </a:xfrm>
        </p:spPr>
        <p:txBody>
          <a:bodyPr anchor="b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noProof="0"/>
              <a:t>Klicka här för att ändra mall för rubrikformat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9800" y="4275981"/>
            <a:ext cx="5391654" cy="1752600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/>
              <a:t>Klicka här för att ändra mall för underrubrikformat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49316" y="6048045"/>
            <a:ext cx="5392737" cy="46143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Additional info</a:t>
            </a:r>
          </a:p>
        </p:txBody>
      </p:sp>
      <p:sp>
        <p:nvSpPr>
          <p:cNvPr id="6" name="ClipArt Placeholder 7"/>
          <p:cNvSpPr>
            <a:spLocks noGrp="1"/>
          </p:cNvSpPr>
          <p:nvPr>
            <p:ph type="clipArt" sz="quarter" idx="11"/>
          </p:nvPr>
        </p:nvSpPr>
        <p:spPr>
          <a:xfrm>
            <a:off x="7496162" y="6174633"/>
            <a:ext cx="1247016" cy="410400"/>
          </a:xfr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rgbClr val="FFFFFF"/>
                </a:solidFill>
              </a:defRPr>
            </a:lvl1pPr>
          </a:lstStyle>
          <a:p>
            <a:r>
              <a:rPr lang="sv-SE" noProof="0"/>
              <a:t>Klicka på ikonen för att lägga till onlinebild</a:t>
            </a:r>
          </a:p>
        </p:txBody>
      </p:sp>
    </p:spTree>
    <p:extLst>
      <p:ext uri="{BB962C8B-B14F-4D97-AF65-F5344CB8AC3E}">
        <p14:creationId xmlns:p14="http://schemas.microsoft.com/office/powerpoint/2010/main" val="19414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/>
              <a:t>Klicka här för att ändra mall för rubrikformat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514" y="2"/>
            <a:ext cx="2627485" cy="1942825"/>
          </a:xfrm>
        </p:spPr>
        <p:txBody>
          <a:bodyPr anchor="b" anchorCtr="0"/>
          <a:lstStyle>
            <a:lvl1pPr>
              <a:defRPr sz="2000"/>
            </a:lvl1pPr>
          </a:lstStyle>
          <a:p>
            <a:r>
              <a:rPr lang="sv-SE" noProof="0"/>
              <a:t>Klicka här för att ändra mall för rubrikformat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514" y="2252157"/>
            <a:ext cx="2627485" cy="3840000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05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3884616" y="0"/>
            <a:ext cx="5259387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noProof="0"/>
              <a:t>Klicka på ikonen för att lägga till en bild</a:t>
            </a:r>
          </a:p>
        </p:txBody>
      </p:sp>
      <p:sp>
        <p:nvSpPr>
          <p:cNvPr id="7" name="ClipArt Placeholder 7"/>
          <p:cNvSpPr>
            <a:spLocks noGrp="1"/>
          </p:cNvSpPr>
          <p:nvPr>
            <p:ph type="clipArt" sz="quarter" idx="11"/>
          </p:nvPr>
        </p:nvSpPr>
        <p:spPr>
          <a:xfrm>
            <a:off x="7496162" y="6174633"/>
            <a:ext cx="1247016" cy="410400"/>
          </a:xfr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rgbClr val="FFFFFF"/>
                </a:solidFill>
              </a:defRPr>
            </a:lvl1pPr>
          </a:lstStyle>
          <a:p>
            <a:r>
              <a:rPr lang="sv-SE" noProof="0"/>
              <a:t>Klicka på ikonen för att lägga till onlinebild</a:t>
            </a:r>
          </a:p>
        </p:txBody>
      </p:sp>
    </p:spTree>
    <p:extLst>
      <p:ext uri="{BB962C8B-B14F-4D97-AF65-F5344CB8AC3E}">
        <p14:creationId xmlns:p14="http://schemas.microsoft.com/office/powerpoint/2010/main" val="117739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2937" y="2"/>
            <a:ext cx="2627485" cy="1942825"/>
          </a:xfrm>
        </p:spPr>
        <p:txBody>
          <a:bodyPr anchor="b" anchorCtr="0"/>
          <a:lstStyle>
            <a:lvl1pPr>
              <a:defRPr sz="2000"/>
            </a:lvl1pPr>
          </a:lstStyle>
          <a:p>
            <a:r>
              <a:rPr lang="sv-SE" noProof="0"/>
              <a:t>Klicka här för att ändra mall för rubrikformat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2937" y="2252157"/>
            <a:ext cx="2627485" cy="3840000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05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3" y="0"/>
            <a:ext cx="5259387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noProof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85571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in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ClipArt Placeholder 7"/>
          <p:cNvSpPr>
            <a:spLocks noGrp="1"/>
          </p:cNvSpPr>
          <p:nvPr>
            <p:ph type="clipArt" sz="quarter" idx="11"/>
          </p:nvPr>
        </p:nvSpPr>
        <p:spPr>
          <a:xfrm>
            <a:off x="7496162" y="6174633"/>
            <a:ext cx="1247016" cy="410400"/>
          </a:xfr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på ikonen för att lägga till onlinebild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86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2000" y="799828"/>
            <a:ext cx="6480000" cy="4859523"/>
          </a:xfrm>
        </p:spPr>
        <p:txBody>
          <a:bodyPr anchor="ctr" anchorCtr="0"/>
          <a:lstStyle>
            <a:lvl1pPr marL="0" indent="0" algn="ctr">
              <a:spcBef>
                <a:spcPts val="1200"/>
              </a:spcBef>
              <a:buNone/>
              <a:defRPr sz="2800" b="1"/>
            </a:lvl1pPr>
            <a:lvl2pPr marL="0" indent="0" algn="ctr">
              <a:spcBef>
                <a:spcPts val="1200"/>
              </a:spcBef>
              <a:buNone/>
              <a:defRPr/>
            </a:lvl2pPr>
            <a:lvl3pPr marL="0" indent="0" algn="ctr">
              <a:spcBef>
                <a:spcPts val="1200"/>
              </a:spcBef>
              <a:buNone/>
              <a:defRPr/>
            </a:lvl3pPr>
            <a:lvl4pPr marL="0" indent="0" algn="ctr">
              <a:spcBef>
                <a:spcPts val="1200"/>
              </a:spcBef>
              <a:buNone/>
              <a:defRPr/>
            </a:lvl4pPr>
            <a:lvl5pPr marL="0" indent="0" algn="ctr">
              <a:spcBef>
                <a:spcPts val="1200"/>
              </a:spcBef>
              <a:buNone/>
              <a:defRPr/>
            </a:lvl5pPr>
          </a:lstStyle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5828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text Colo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3094" y="791972"/>
            <a:ext cx="6480000" cy="4859523"/>
          </a:xfrm>
        </p:spPr>
        <p:txBody>
          <a:bodyPr anchor="ctr" anchorCtr="0"/>
          <a:lstStyle>
            <a:lvl1pPr marL="0" indent="0" algn="ctr">
              <a:spcBef>
                <a:spcPts val="1200"/>
              </a:spcBef>
              <a:buNone/>
              <a:defRPr sz="2800" b="1">
                <a:solidFill>
                  <a:schemeClr val="bg1"/>
                </a:solidFill>
              </a:defRPr>
            </a:lvl1pPr>
            <a:lvl2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2pPr>
            <a:lvl3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4" name="ClipArt Placeholder 7"/>
          <p:cNvSpPr>
            <a:spLocks noGrp="1"/>
          </p:cNvSpPr>
          <p:nvPr>
            <p:ph type="clipArt" sz="quarter" idx="11"/>
          </p:nvPr>
        </p:nvSpPr>
        <p:spPr>
          <a:xfrm>
            <a:off x="7496162" y="6174633"/>
            <a:ext cx="1247016" cy="410400"/>
          </a:xfr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rgbClr val="FFFFFF"/>
                </a:solidFill>
              </a:defRPr>
            </a:lvl1pPr>
          </a:lstStyle>
          <a:p>
            <a:r>
              <a:rPr lang="sv-SE" noProof="0"/>
              <a:t>Klicka på ikonen för att lägga till onlinebild</a:t>
            </a:r>
          </a:p>
        </p:txBody>
      </p:sp>
    </p:spTree>
    <p:extLst>
      <p:ext uri="{BB962C8B-B14F-4D97-AF65-F5344CB8AC3E}">
        <p14:creationId xmlns:p14="http://schemas.microsoft.com/office/powerpoint/2010/main" val="388970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boxe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2" hasCustomPrompt="1"/>
          </p:nvPr>
        </p:nvSpPr>
        <p:spPr>
          <a:xfrm>
            <a:off x="3781936" y="2448075"/>
            <a:ext cx="1462642" cy="764191"/>
          </a:xfrm>
          <a:solidFill>
            <a:schemeClr val="accent3"/>
          </a:solidFill>
        </p:spPr>
        <p:txBody>
          <a:bodyPr wrap="square" lIns="216000" tIns="108000" rIns="216000" bIns="90000" anchor="ctr" anchorCtr="1">
            <a:sp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4000" b="1">
                <a:solidFill>
                  <a:schemeClr val="bg1"/>
                </a:solidFill>
              </a:defRPr>
            </a:lvl1pPr>
            <a:lvl2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2pPr>
            <a:lvl3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/>
              <a:t>XXX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928468" y="3140117"/>
            <a:ext cx="1462642" cy="764191"/>
          </a:xfrm>
          <a:solidFill>
            <a:schemeClr val="accent3"/>
          </a:solidFill>
        </p:spPr>
        <p:txBody>
          <a:bodyPr wrap="square" lIns="216000" tIns="108000" rIns="216000" bIns="90000" anchor="ctr" anchorCtr="1">
            <a:sp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4000" b="1">
                <a:solidFill>
                  <a:schemeClr val="bg1"/>
                </a:solidFill>
              </a:defRPr>
            </a:lvl1pPr>
            <a:lvl2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2pPr>
            <a:lvl3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120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/>
              <a:t>XXX</a:t>
            </a:r>
          </a:p>
        </p:txBody>
      </p:sp>
      <p:sp>
        <p:nvSpPr>
          <p:cNvPr id="6" name="ClipArt Placeholder 7"/>
          <p:cNvSpPr>
            <a:spLocks noGrp="1"/>
          </p:cNvSpPr>
          <p:nvPr>
            <p:ph type="clipArt" sz="quarter" idx="11"/>
          </p:nvPr>
        </p:nvSpPr>
        <p:spPr>
          <a:xfrm>
            <a:off x="7496162" y="6174633"/>
            <a:ext cx="1247016" cy="410400"/>
          </a:xfr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rgbClr val="FFFFFF"/>
                </a:solidFill>
              </a:defRPr>
            </a:lvl1pPr>
          </a:lstStyle>
          <a:p>
            <a:r>
              <a:rPr lang="sv-SE" noProof="0"/>
              <a:t>Klicka på ikonen för att lägga till onlinebild</a:t>
            </a:r>
          </a:p>
        </p:txBody>
      </p:sp>
    </p:spTree>
    <p:extLst>
      <p:ext uri="{BB962C8B-B14F-4D97-AF65-F5344CB8AC3E}">
        <p14:creationId xmlns:p14="http://schemas.microsoft.com/office/powerpoint/2010/main" val="374628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2000" y="799825"/>
            <a:ext cx="648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noProof="0"/>
              <a:t>Klicka här för att ändra mall för rubrikformat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000" y="2252157"/>
            <a:ext cx="6480000" cy="38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/>
              <a:t>Redigera format för bakgrundstext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pic>
        <p:nvPicPr>
          <p:cNvPr id="9" name="Picture 8" descr="MAU.pdf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162" y="6174633"/>
            <a:ext cx="1245460" cy="41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72" r:id="rId2"/>
    <p:sldLayoutId id="2147493457" r:id="rId3"/>
    <p:sldLayoutId id="2147493469" r:id="rId4"/>
    <p:sldLayoutId id="2147493470" r:id="rId5"/>
    <p:sldLayoutId id="2147493471" r:id="rId6"/>
    <p:sldLayoutId id="2147493467" r:id="rId7"/>
    <p:sldLayoutId id="2147493468" r:id="rId8"/>
    <p:sldLayoutId id="2147493491" r:id="rId9"/>
    <p:sldLayoutId id="2147493474" r:id="rId10"/>
    <p:sldLayoutId id="2147493459" r:id="rId11"/>
    <p:sldLayoutId id="2147493460" r:id="rId12"/>
    <p:sldLayoutId id="2147493462" r:id="rId13"/>
    <p:sldLayoutId id="2147493473" r:id="rId14"/>
    <p:sldLayoutId id="2147493490" r:id="rId15"/>
    <p:sldLayoutId id="2147493463" r:id="rId16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457200" rtl="0" eaLnBrk="1" latinLnBrk="0" hangingPunct="1">
        <a:lnSpc>
          <a:spcPct val="110000"/>
        </a:lnSpc>
        <a:spcBef>
          <a:spcPts val="12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457200" rtl="0" eaLnBrk="1" latinLnBrk="0" hangingPunct="1">
        <a:lnSpc>
          <a:spcPct val="110000"/>
        </a:lnSpc>
        <a:spcBef>
          <a:spcPts val="8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457200" rtl="0" eaLnBrk="1" latinLnBrk="0" hangingPunct="1">
        <a:lnSpc>
          <a:spcPct val="110000"/>
        </a:lnSpc>
        <a:spcBef>
          <a:spcPts val="6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457200" rtl="0" eaLnBrk="1" latinLnBrk="0" hangingPunct="1">
        <a:lnSpc>
          <a:spcPct val="110000"/>
        </a:lnSpc>
        <a:spcBef>
          <a:spcPts val="400"/>
        </a:spcBef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457200" rtl="0" eaLnBrk="1" latinLnBrk="0" hangingPunct="1">
        <a:lnSpc>
          <a:spcPct val="110000"/>
        </a:lnSpc>
        <a:spcBef>
          <a:spcPts val="400"/>
        </a:spcBef>
        <a:buFont typeface="Arial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09314" y="1194138"/>
            <a:ext cx="5391655" cy="2775761"/>
          </a:xfrm>
        </p:spPr>
        <p:txBody>
          <a:bodyPr/>
          <a:lstStyle/>
          <a:p>
            <a:r>
              <a:rPr lang="sv-SE" sz="3200" noProof="0" dirty="0"/>
              <a:t>Socialpedagogik – metoder inom funktions-hinderområdet</a:t>
            </a:r>
            <a:r>
              <a:rPr lang="sv-SE" sz="3200" dirty="0"/>
              <a:t>. </a:t>
            </a:r>
            <a:br>
              <a:rPr lang="sv-SE" sz="3200" dirty="0"/>
            </a:br>
            <a:r>
              <a:rPr lang="sv-SE" sz="3200" dirty="0"/>
              <a:t>En tolkning och andra möjligheter? </a:t>
            </a:r>
            <a:endParaRPr lang="sv-SE" sz="3200" noProof="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noProof="0" dirty="0"/>
              <a:t>Ingrid Runesson, Lektor i socialt arbete med inriktning </a:t>
            </a:r>
            <a:r>
              <a:rPr lang="sv-SE" dirty="0"/>
              <a:t>Handikapp- och rehabiliteringsvetenskap</a:t>
            </a:r>
            <a:endParaRPr lang="sv-SE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noProof="0" dirty="0">
                <a:solidFill>
                  <a:schemeClr val="bg2">
                    <a:lumMod val="75000"/>
                  </a:schemeClr>
                </a:solidFill>
              </a:rPr>
              <a:t>Ingrid Runesson 2018-04- 20 </a:t>
            </a:r>
          </a:p>
        </p:txBody>
      </p:sp>
      <p:pic>
        <p:nvPicPr>
          <p:cNvPr id="7" name="Picture Placeholder 2" descr="1200x11080_4.jpg">
            <a:extLst>
              <a:ext uri="{FF2B5EF4-FFF2-40B4-BE49-F238E27FC236}">
                <a16:creationId xmlns:a16="http://schemas.microsoft.com/office/drawing/2014/main" xmlns="" id="{8C20BA4C-BB80-4418-B5D0-A7CC0BBCF0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4" r="4196"/>
          <a:stretch/>
        </p:blipFill>
        <p:spPr>
          <a:xfrm>
            <a:off x="6400800" y="14005"/>
            <a:ext cx="2573518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3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F8DB3397-893A-4DBD-AF46-A109BE5EB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27" y="799825"/>
            <a:ext cx="7451273" cy="1143000"/>
          </a:xfrm>
        </p:spPr>
        <p:txBody>
          <a:bodyPr/>
          <a:lstStyle/>
          <a:p>
            <a:r>
              <a:rPr lang="sv-SE" dirty="0"/>
              <a:t>Universitetets</a:t>
            </a:r>
            <a:br>
              <a:rPr lang="sv-SE" dirty="0"/>
            </a:br>
            <a:r>
              <a:rPr lang="sv-SE" dirty="0"/>
              <a:t>bild - nu</a:t>
            </a:r>
          </a:p>
        </p:txBody>
      </p:sp>
      <p:pic>
        <p:nvPicPr>
          <p:cNvPr id="4" name="Picture 3214">
            <a:extLst>
              <a:ext uri="{FF2B5EF4-FFF2-40B4-BE49-F238E27FC236}">
                <a16:creationId xmlns:a16="http://schemas.microsoft.com/office/drawing/2014/main" xmlns="" id="{FB9019A5-426A-432C-A7A7-380D0DBB4BF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2159" y="-81951"/>
            <a:ext cx="5641675" cy="702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4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C706BE5F-A488-4FCC-BBF6-2DEE294F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000" dirty="0"/>
              <a:t>Studenternas bild – nu/nyligen </a:t>
            </a:r>
            <a:br>
              <a:rPr lang="sv-SE" sz="2000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>”Vi är pusselbiten som saknas”  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xmlns="" id="{21674248-506B-4950-81F6-8569BF5271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8730" y="2252663"/>
            <a:ext cx="3326540" cy="384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3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21C63A47-F2A8-43D7-A9E9-CCE727617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Programmets byggstenar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504C55E2-FD28-44F3-80A1-90618C91B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2848" y="2323749"/>
            <a:ext cx="6629152" cy="37684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v-SE" dirty="0"/>
              <a:t> Funktionedsättning och livsvillkor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v-SE" dirty="0"/>
              <a:t> Kunskap om samhället och välfärdsstaten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v-SE" dirty="0"/>
              <a:t> Socialpedagogiska metoder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v-SE" dirty="0"/>
              <a:t> Socialt samspel och samverkan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v-SE" dirty="0"/>
              <a:t> Söka och skapa egen kunskap (Uppsatser, Innovation, PPU, mm)	</a:t>
            </a:r>
          </a:p>
        </p:txBody>
      </p:sp>
    </p:spTree>
    <p:extLst>
      <p:ext uri="{BB962C8B-B14F-4D97-AF65-F5344CB8AC3E}">
        <p14:creationId xmlns:p14="http://schemas.microsoft.com/office/powerpoint/2010/main" val="211793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95B48D8B-B823-43D1-8C3D-C179D4FD4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Arbetsmarknaden bred, men hur bred – </a:t>
            </a:r>
            <a:r>
              <a:rPr lang="sv-SE" dirty="0">
                <a:solidFill>
                  <a:srgbClr val="FF0000"/>
                </a:solidFill>
              </a:rPr>
              <a:t>tankar då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ECE3E914-2767-4ABD-BCB0-728F19938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altLang="sv-SE" dirty="0"/>
              <a:t>Ex LSS-boenden, daglig verksamhet, skola, privata aktörer, frivilligorganisationer tex. uppgifter med pedagogiskt inslag, handledning….</a:t>
            </a:r>
          </a:p>
          <a:p>
            <a:r>
              <a:rPr lang="sv-SE" altLang="sv-SE" dirty="0"/>
              <a:t>En högskoleutbildning ger bildning och grund för även andra fält ex utredare och forskning </a:t>
            </a:r>
          </a:p>
          <a:p>
            <a:r>
              <a:rPr lang="sv-SE" altLang="sv-SE" dirty="0"/>
              <a:t>Varför inte, journalister, politiker, tjänstemän på AF-  kunskap om funktionsnedsättning behövs överallt</a:t>
            </a:r>
          </a:p>
          <a:p>
            <a:endParaRPr lang="sv-SE" altLang="sv-SE" dirty="0"/>
          </a:p>
          <a:p>
            <a:r>
              <a:rPr lang="sv-SE" altLang="sv-SE" dirty="0">
                <a:solidFill>
                  <a:schemeClr val="accent2"/>
                </a:solidFill>
              </a:rPr>
              <a:t>”Vi måste tänka brett……”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878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7C65945D-250F-45BA-B56E-16AE6A917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blev det?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B92100D2-C937-4B83-8441-502D0B7A3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Omsorgspedagog, Socialpedagog,  Resurspedagog	</a:t>
            </a:r>
          </a:p>
          <a:p>
            <a:r>
              <a:rPr lang="sv-SE" dirty="0"/>
              <a:t>Projektledare, Personligt ombud	</a:t>
            </a:r>
          </a:p>
          <a:p>
            <a:r>
              <a:rPr lang="sv-SE" dirty="0"/>
              <a:t>Arbetskonsulent, Verksamhetsutvecklare, Pedagogiskt ansvarig/handledare	för personal, Arbetsförmedlingen 	</a:t>
            </a:r>
          </a:p>
          <a:p>
            <a:r>
              <a:rPr lang="sv-SE" dirty="0"/>
              <a:t>Stort behov av personal, socialtjänsten o skolan, privata företag  ”Chefstjänster” ”Handläggartjänster” ”Skolans värld”</a:t>
            </a:r>
          </a:p>
          <a:p>
            <a:endParaRPr lang="sv-SE" dirty="0"/>
          </a:p>
          <a:p>
            <a:r>
              <a:rPr lang="sv-SE" dirty="0"/>
              <a:t>Magister/masterutbildningar (minst 3 studenter </a:t>
            </a:r>
            <a:r>
              <a:rPr lang="sv-SE" dirty="0" err="1"/>
              <a:t>ev</a:t>
            </a:r>
            <a:r>
              <a:rPr lang="sv-SE" dirty="0"/>
              <a:t> fler) Flera har ambitionen  	</a:t>
            </a:r>
          </a:p>
        </p:txBody>
      </p:sp>
    </p:spTree>
    <p:extLst>
      <p:ext uri="{BB962C8B-B14F-4D97-AF65-F5344CB8AC3E}">
        <p14:creationId xmlns:p14="http://schemas.microsoft.com/office/powerpoint/2010/main" val="92146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AC6EB3AA-7890-447B-B67A-1B5DEE2DB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Socialpedagogiskt arbete i ett individperspektiv </a:t>
            </a:r>
            <a:r>
              <a:rPr lang="sv-SE" sz="1600" dirty="0"/>
              <a:t>(ny kursplan – ej godkänd)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5F9A6AD8-9026-4F54-AFD9-78B5857C1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v-SE" dirty="0">
                <a:solidFill>
                  <a:srgbClr val="FF0000"/>
                </a:solidFill>
              </a:rPr>
              <a:t>Tema – Teoretiska grunder för pedagogik och socialpedagogik, 5 </a:t>
            </a:r>
            <a:r>
              <a:rPr lang="sv-SE" dirty="0" err="1">
                <a:solidFill>
                  <a:srgbClr val="FF0000"/>
                </a:solidFill>
              </a:rPr>
              <a:t>hp</a:t>
            </a:r>
            <a:r>
              <a:rPr lang="sv-SE" dirty="0">
                <a:solidFill>
                  <a:srgbClr val="FF0000"/>
                </a:solidFill>
              </a:rPr>
              <a:t> </a:t>
            </a:r>
            <a:r>
              <a:rPr lang="sv-SE" sz="1600" i="1" dirty="0"/>
              <a:t>(Mats Högström) (</a:t>
            </a:r>
            <a:r>
              <a:rPr lang="sv-SE" sz="1600" dirty="0" err="1"/>
              <a:t>Egidus</a:t>
            </a:r>
            <a:r>
              <a:rPr lang="sv-SE" sz="1600" dirty="0"/>
              <a:t>, Cederlund &amp; Berglund, Eriksson &amp; Markström, Hermansson, Högström). Nytt pedagogiskt upplägg </a:t>
            </a:r>
          </a:p>
          <a:p>
            <a:pPr marL="0" indent="0">
              <a:buNone/>
            </a:pPr>
            <a:r>
              <a:rPr lang="sv-SE" dirty="0">
                <a:solidFill>
                  <a:srgbClr val="DB0022"/>
                </a:solidFill>
              </a:rPr>
              <a:t>2. Tema </a:t>
            </a:r>
            <a:r>
              <a:rPr lang="sv-SE" dirty="0">
                <a:solidFill>
                  <a:srgbClr val="FF0000"/>
                </a:solidFill>
              </a:rPr>
              <a:t>– Socialpedagogiska metoder, 7 </a:t>
            </a:r>
            <a:r>
              <a:rPr lang="sv-SE" sz="1600" dirty="0" err="1"/>
              <a:t>hp</a:t>
            </a:r>
            <a:r>
              <a:rPr lang="sv-SE" sz="1600" dirty="0"/>
              <a:t> Beskriva och 	tillämpa </a:t>
            </a:r>
            <a:r>
              <a:rPr lang="sv-SE" sz="1600" dirty="0" err="1"/>
              <a:t>socialped</a:t>
            </a:r>
            <a:r>
              <a:rPr lang="sv-SE" sz="1600" dirty="0"/>
              <a:t>. metoder som kan stärka brukarnas 	delaktighet och inflytande (Granska metoder i grupparbete,  	dessutom för alla problemskapande beteende, AKK och 	workshop kring metoder,  rehabilitering, återhämtning. </a:t>
            </a:r>
            <a:r>
              <a:rPr lang="sv-SE" sz="1600" i="1" dirty="0">
                <a:solidFill>
                  <a:srgbClr val="00B050"/>
                </a:solidFill>
              </a:rPr>
              <a:t>Även 	tidigare och senare under utbildningen andra metoder t.ex. 	Delaktighetsmodellen, DST </a:t>
            </a:r>
            <a:r>
              <a:rPr lang="sv-SE" sz="1600" i="1" dirty="0" err="1">
                <a:solidFill>
                  <a:srgbClr val="00B050"/>
                </a:solidFill>
              </a:rPr>
              <a:t>m.m</a:t>
            </a:r>
            <a:r>
              <a:rPr lang="sv-SE" sz="1600" i="1" dirty="0">
                <a:solidFill>
                  <a:srgbClr val="00B050"/>
                </a:solidFill>
              </a:rPr>
              <a:t> 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</a:rPr>
              <a:t>3.   Kommunikation, samtal och möten, 3 </a:t>
            </a:r>
            <a:r>
              <a:rPr lang="sv-SE" dirty="0" err="1">
                <a:solidFill>
                  <a:srgbClr val="FF0000"/>
                </a:solidFill>
              </a:rPr>
              <a:t>hp</a:t>
            </a:r>
            <a:r>
              <a:rPr lang="sv-SE" dirty="0">
                <a:solidFill>
                  <a:srgbClr val="FF0000"/>
                </a:solidFill>
              </a:rPr>
              <a:t> </a:t>
            </a:r>
            <a:r>
              <a:rPr lang="sv-SE" sz="1600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775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5E68A7E1-DE16-41FE-9A87-1E38312F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Socialpedagogik och personer med funktionsnedsättning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57F43A55-71C1-44F6-8DF1-B2B8E3DFE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Skiljer det sig åt- från andra socialpedagogiska metoder?</a:t>
            </a:r>
          </a:p>
          <a:p>
            <a:r>
              <a:rPr lang="sv-SE" dirty="0"/>
              <a:t>Vad är socialpedagogik?  Mats Högström bred definition </a:t>
            </a:r>
          </a:p>
          <a:p>
            <a:r>
              <a:rPr lang="sv-SE" dirty="0"/>
              <a:t>Samhällets barriärer – avsaknad av tillgänglighet </a:t>
            </a:r>
          </a:p>
          <a:p>
            <a:r>
              <a:rPr lang="sv-SE" dirty="0"/>
              <a:t>Livslångt – ej behandling </a:t>
            </a:r>
          </a:p>
          <a:p>
            <a:r>
              <a:rPr lang="sv-SE" dirty="0"/>
              <a:t>Lära sig leva med, men samtidigt rätt att leva som andra</a:t>
            </a:r>
          </a:p>
          <a:p>
            <a:r>
              <a:rPr lang="sv-SE" dirty="0"/>
              <a:t>Mänskliga rättigheter</a:t>
            </a:r>
          </a:p>
          <a:p>
            <a:r>
              <a:rPr lang="sv-SE" dirty="0"/>
              <a:t>(LSS) Självbestämmande, inflytande, delaktighet, tillgänglighet, kontinuitet och helhetssyn (valfrihet o integritet) </a:t>
            </a:r>
          </a:p>
          <a:p>
            <a:r>
              <a:rPr lang="sv-SE" dirty="0" err="1"/>
              <a:t>Empowerment</a:t>
            </a:r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687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D1361E15-6324-4404-ABA8-FC947A5B8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000" y="799825"/>
            <a:ext cx="6480000" cy="1918208"/>
          </a:xfrm>
        </p:spPr>
        <p:txBody>
          <a:bodyPr/>
          <a:lstStyle/>
          <a:p>
            <a:r>
              <a:rPr lang="sv-SE" dirty="0"/>
              <a:t>Diskussion?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>Vad är socialpedagogik inom ”fältet”, ”området” ?  </a:t>
            </a:r>
            <a:br>
              <a:rPr lang="sv-SE" dirty="0"/>
            </a:br>
            <a:r>
              <a:rPr lang="sv-SE" dirty="0"/>
              <a:t> </a:t>
            </a:r>
            <a:endParaRPr lang="sv-SE" sz="2400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xmlns="" id="{72CB5537-C599-4AF9-8FBC-C85749D9C0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5813" y="3380762"/>
            <a:ext cx="2894202" cy="2516697"/>
          </a:xfrm>
        </p:spPr>
      </p:pic>
    </p:spTree>
    <p:extLst>
      <p:ext uri="{BB962C8B-B14F-4D97-AF65-F5344CB8AC3E}">
        <p14:creationId xmlns:p14="http://schemas.microsoft.com/office/powerpoint/2010/main" val="315004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F02A5FAB-D2A1-4468-B658-BD559A54F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Socialpedagogiska metoder inom </a:t>
            </a:r>
            <a:br>
              <a:rPr lang="sv-SE" dirty="0"/>
            </a:br>
            <a:r>
              <a:rPr lang="sv-SE" dirty="0"/>
              <a:t>”funktionshinderområdet”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62A668D9-B10F-41B8-B9FA-CEBAE6CB8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Förslag på grupparbete, om….</a:t>
            </a:r>
          </a:p>
          <a:p>
            <a:r>
              <a:rPr lang="sv-SE" dirty="0"/>
              <a:t>Nätverksarbete, kreativa/skapande metoder, självhjälpsgrupper, rollspel, aktivitetsbaserade metoder,  kommunikationsmetoder, </a:t>
            </a:r>
            <a:r>
              <a:rPr lang="sv-SE" dirty="0" err="1"/>
              <a:t>Teacch</a:t>
            </a:r>
            <a:r>
              <a:rPr lang="sv-SE" dirty="0"/>
              <a:t>, </a:t>
            </a:r>
            <a:r>
              <a:rPr lang="sv-SE" dirty="0" err="1"/>
              <a:t>Marte</a:t>
            </a:r>
            <a:r>
              <a:rPr lang="sv-SE" dirty="0"/>
              <a:t> </a:t>
            </a:r>
            <a:r>
              <a:rPr lang="sv-SE" dirty="0" err="1"/>
              <a:t>meo</a:t>
            </a:r>
            <a:r>
              <a:rPr lang="sv-SE" dirty="0"/>
              <a:t>, sociala berättelser, </a:t>
            </a:r>
            <a:r>
              <a:rPr lang="sv-SE" dirty="0" err="1"/>
              <a:t>supported</a:t>
            </a:r>
            <a:r>
              <a:rPr lang="sv-SE" dirty="0"/>
              <a:t> </a:t>
            </a:r>
            <a:r>
              <a:rPr lang="sv-SE" dirty="0" err="1"/>
              <a:t>employment</a:t>
            </a:r>
            <a:r>
              <a:rPr lang="sv-SE" dirty="0"/>
              <a:t>, delaktighetsmodellen, </a:t>
            </a:r>
            <a:r>
              <a:rPr lang="sv-SE" dirty="0" err="1"/>
              <a:t>case</a:t>
            </a:r>
            <a:r>
              <a:rPr lang="sv-SE" dirty="0"/>
              <a:t> </a:t>
            </a:r>
            <a:r>
              <a:rPr lang="sv-SE" dirty="0" err="1"/>
              <a:t>mangement</a:t>
            </a:r>
            <a:r>
              <a:rPr lang="sv-SE" dirty="0"/>
              <a:t>, coaching, beröringsmetoder, ICF – som metod, ”teknik som metod”, återhämtning som metod.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48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D1361E15-6324-4404-ABA8-FC947A5B8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000" y="799824"/>
            <a:ext cx="6480000" cy="2723551"/>
          </a:xfrm>
        </p:spPr>
        <p:txBody>
          <a:bodyPr/>
          <a:lstStyle/>
          <a:p>
            <a:r>
              <a:rPr lang="sv-SE" dirty="0"/>
              <a:t>Diskussion?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2400" dirty="0"/>
              <a:t>Socialpedagogiska/pedagogiska metoder inom ”Funktionshinderområdet” </a:t>
            </a:r>
            <a:br>
              <a:rPr lang="sv-SE" sz="2400" dirty="0"/>
            </a:b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/>
              <a:t>Förslag – fördelar o nackdelar 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xmlns="" id="{72CB5537-C599-4AF9-8FBC-C85749D9C0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3967991"/>
            <a:ext cx="2894202" cy="2516697"/>
          </a:xfrm>
        </p:spPr>
      </p:pic>
    </p:spTree>
    <p:extLst>
      <p:ext uri="{BB962C8B-B14F-4D97-AF65-F5344CB8AC3E}">
        <p14:creationId xmlns:p14="http://schemas.microsoft.com/office/powerpoint/2010/main" val="200920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dirty="0"/>
              <a:t>Upplägg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noProof="0" dirty="0"/>
              <a:t>Presentation – ”</a:t>
            </a:r>
            <a:r>
              <a:rPr lang="sv-SE" dirty="0"/>
              <a:t>Jag och vi”  </a:t>
            </a:r>
            <a:endParaRPr lang="sv-SE" noProof="0" dirty="0"/>
          </a:p>
          <a:p>
            <a:r>
              <a:rPr lang="sv-SE" dirty="0"/>
              <a:t>Bakgrund till nytt program </a:t>
            </a:r>
          </a:p>
          <a:p>
            <a:r>
              <a:rPr lang="sv-SE" dirty="0"/>
              <a:t>Programmet - Socialpedagogiskt arbete inom funktionshinderområdet. Då och nu </a:t>
            </a:r>
          </a:p>
          <a:p>
            <a:r>
              <a:rPr lang="sv-SE" noProof="0" dirty="0"/>
              <a:t>Kursen - Socialpedagogiskt arbete i ett individperspektiv</a:t>
            </a:r>
          </a:p>
          <a:p>
            <a:r>
              <a:rPr lang="sv-SE" noProof="0" dirty="0"/>
              <a:t>Tolkning av socialpedagogik inom funktionshinderområdet </a:t>
            </a:r>
          </a:p>
          <a:p>
            <a:r>
              <a:rPr lang="sv-SE" dirty="0"/>
              <a:t>Andra möjligheter – diskussion </a:t>
            </a:r>
            <a:endParaRPr lang="sv-SE" noProof="0" dirty="0"/>
          </a:p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98416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920x1080_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2"/>
          </p:nvPr>
        </p:nvSpPr>
        <p:spPr>
          <a:xfrm>
            <a:off x="2104800" y="1899207"/>
            <a:ext cx="3305594" cy="1861927"/>
          </a:xfrm>
          <a:solidFill>
            <a:schemeClr val="bg1"/>
          </a:solidFill>
        </p:spPr>
        <p:txBody>
          <a:bodyPr wrap="square"/>
          <a:lstStyle/>
          <a:p>
            <a:r>
              <a:rPr lang="sv-SE" dirty="0">
                <a:solidFill>
                  <a:schemeClr val="tx1"/>
                </a:solidFill>
              </a:rPr>
              <a:t>Välkommen till ytterligare</a:t>
            </a:r>
            <a:endParaRPr lang="sv-SE" noProof="0" dirty="0">
              <a:solidFill>
                <a:schemeClr val="tx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3"/>
          </p:nvPr>
        </p:nvSpPr>
        <p:spPr>
          <a:xfrm>
            <a:off x="3578173" y="3761134"/>
            <a:ext cx="4693795" cy="753931"/>
          </a:xfrm>
          <a:solidFill>
            <a:schemeClr val="bg1"/>
          </a:solidFill>
        </p:spPr>
        <p:txBody>
          <a:bodyPr wrap="square"/>
          <a:lstStyle/>
          <a:p>
            <a:r>
              <a:rPr lang="sv-SE" dirty="0">
                <a:solidFill>
                  <a:schemeClr val="tx1"/>
                </a:solidFill>
              </a:rPr>
              <a:t>d</a:t>
            </a:r>
            <a:r>
              <a:rPr lang="sv-SE" noProof="0" dirty="0" err="1">
                <a:solidFill>
                  <a:schemeClr val="tx1"/>
                </a:solidFill>
              </a:rPr>
              <a:t>iskussioner</a:t>
            </a:r>
            <a:endParaRPr lang="sv-SE" noProof="0" dirty="0">
              <a:solidFill>
                <a:schemeClr val="tx1"/>
              </a:solidFill>
            </a:endParaRPr>
          </a:p>
        </p:txBody>
      </p:sp>
      <p:sp>
        <p:nvSpPr>
          <p:cNvPr id="3" name="ClipArt Placeholder 2"/>
          <p:cNvSpPr>
            <a:spLocks noGrp="1"/>
          </p:cNvSpPr>
          <p:nvPr>
            <p:ph type="clipArt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00616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3F1793B4-D72E-4336-9832-3271C7E63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Jag och vi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7FB7FEC0-AA3F-42DD-8752-380FF495D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Institutionen för socialt arbete, Malmö Universitet </a:t>
            </a:r>
          </a:p>
          <a:p>
            <a:r>
              <a:rPr lang="sv-SE" dirty="0"/>
              <a:t>Ingrid Runesson, Socionom, Lektor, Forskare i och om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Hare/</a:t>
            </a:r>
            <a:r>
              <a:rPr lang="sv-SE" dirty="0" err="1"/>
              <a:t>Fure</a:t>
            </a:r>
            <a:r>
              <a:rPr lang="sv-SE" dirty="0"/>
              <a:t> Forskar- och lärarlag (1 </a:t>
            </a:r>
            <a:r>
              <a:rPr lang="sv-SE" dirty="0" err="1"/>
              <a:t>doc</a:t>
            </a:r>
            <a:r>
              <a:rPr lang="sv-SE" dirty="0"/>
              <a:t>, 7 lektorer, 2 adjunkter, 1 doktorand + 2) </a:t>
            </a:r>
          </a:p>
          <a:p>
            <a:pPr marL="0" indent="0">
              <a:buNone/>
            </a:pPr>
            <a:r>
              <a:rPr lang="sv-SE" i="1" dirty="0"/>
              <a:t>”Forskningen är flervetenskaplig och bedrivs i gränslandet mellan närliggande och delvis överlappande områden som samhällsvetenskap, humaniora, medicin och teknik. Några centrala teman är: förändringar i välfärdsstatens organisering och professioner, civilsamhället och </a:t>
            </a:r>
            <a:r>
              <a:rPr lang="sv-SE" i="1" dirty="0" err="1"/>
              <a:t>participatorisk</a:t>
            </a:r>
            <a:r>
              <a:rPr lang="sv-SE" i="1" dirty="0"/>
              <a:t> forskning, högre utbildning och arbete, vardagens praktiker, idéer om kroppen samt </a:t>
            </a:r>
            <a:r>
              <a:rPr lang="sv-SE" i="1" dirty="0" err="1"/>
              <a:t>intersektionella</a:t>
            </a:r>
            <a:r>
              <a:rPr lang="sv-SE" i="1" dirty="0"/>
              <a:t> perspektiv.” (hemsida) </a:t>
            </a:r>
          </a:p>
          <a:p>
            <a:pPr marL="0" indent="0">
              <a:buNone/>
            </a:pPr>
            <a:r>
              <a:rPr lang="sv-SE" dirty="0"/>
              <a:t> </a:t>
            </a:r>
          </a:p>
          <a:p>
            <a:r>
              <a:rPr lang="sv-SE" dirty="0"/>
              <a:t>Forskare/lärare i socialt arbete/socialpedagogik (Mats Högström)   </a:t>
            </a:r>
          </a:p>
          <a:p>
            <a:pPr marL="0" indent="0">
              <a:buNone/>
            </a:pPr>
            <a:r>
              <a:rPr lang="sv-SE" dirty="0"/>
              <a:t>+ Gränsland mot sexologi, specialpedagogik, juridik, arbetsforskare, idrottsvetenskap</a:t>
            </a:r>
          </a:p>
          <a:p>
            <a:pPr marL="0" indent="0">
              <a:buNone/>
            </a:pPr>
            <a:r>
              <a:rPr lang="sv-SE" dirty="0"/>
              <a:t>+ Andra lärosäten – teknik, etnologi, sociologi, vårdvetenskap,  </a:t>
            </a:r>
          </a:p>
        </p:txBody>
      </p:sp>
    </p:spTree>
    <p:extLst>
      <p:ext uri="{BB962C8B-B14F-4D97-AF65-F5344CB8AC3E}">
        <p14:creationId xmlns:p14="http://schemas.microsoft.com/office/powerpoint/2010/main" val="9222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45AE0BAE-01A9-4C88-9C8A-F7662416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Bakgrund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1C16ACDE-6721-43A8-B723-C6CEB9F9B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altLang="sv-SE" dirty="0"/>
              <a:t>Inom verksamheter som ger service, vård och omsorg fanns oftast personal med olika kompetens – men efterfrågades fler med högskolekompetens . Socialstyrelsen kompetens-beskrivning (2006) behov av bl.a. kompetens inom socialpedagogik (2012) </a:t>
            </a:r>
            <a:r>
              <a:rPr lang="sv-SE" altLang="sv-SE" i="1" dirty="0"/>
              <a:t>(utbildningen omnämnd). </a:t>
            </a:r>
            <a:r>
              <a:rPr lang="sv-SE" altLang="sv-SE" dirty="0"/>
              <a:t>Frivillig org.</a:t>
            </a:r>
          </a:p>
          <a:p>
            <a:r>
              <a:rPr lang="sv-SE" altLang="sv-SE" i="1" dirty="0"/>
              <a:t>Senare utveckling av kompetensbeskrivningar o titlar </a:t>
            </a:r>
          </a:p>
          <a:p>
            <a:pPr marL="0" indent="0">
              <a:buNone/>
            </a:pPr>
            <a:endParaRPr lang="sv-SE" altLang="sv-SE" dirty="0"/>
          </a:p>
          <a:p>
            <a:r>
              <a:rPr lang="sv-SE" altLang="sv-SE" dirty="0"/>
              <a:t>Socialpedagoger med högskoleutbildning t.ex. Danmark, Norge, Island, Finland, Holland, Italien, Frankrike (det vet ni bättre än jag) inom funktionshinderområdet </a:t>
            </a:r>
          </a:p>
          <a:p>
            <a:r>
              <a:rPr lang="sv-SE" altLang="sv-SE" dirty="0"/>
              <a:t>Grogrund för tankar om ”Ny” högskoleutbildning på grundnivå. Malmö/Örebro,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2474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EEF19DBC-435D-4811-A963-653832DD6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000" dirty="0"/>
              <a:t> Malmö - Två ben 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>1. Handikapp- och rehabiliterings-vetenskap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A605FCDB-F959-4166-B193-94962E681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altLang="sv-SE" dirty="0"/>
              <a:t>Eldsjälar  - besjälade av kunskapsbehov inom fältet </a:t>
            </a:r>
          </a:p>
          <a:p>
            <a:r>
              <a:rPr lang="sv-SE" altLang="sv-SE" dirty="0"/>
              <a:t>Kompetensutveckling för människor som arbetar inom funktionshinderområdet som t.ex. försäkringskassor, kommuner, landsting, privata vårdgivare, skolor, frivilligorganisationer  </a:t>
            </a:r>
            <a:endParaRPr lang="sv-SE" altLang="sv-SE" i="1" dirty="0"/>
          </a:p>
          <a:p>
            <a:r>
              <a:rPr lang="sv-SE" altLang="sv-SE" dirty="0"/>
              <a:t>Grundutbildning eller komplement till professionsutbildningar – examensrätt sedan 2003 </a:t>
            </a:r>
          </a:p>
          <a:p>
            <a:r>
              <a:rPr lang="sv-SE" altLang="sv-SE" dirty="0"/>
              <a:t>Bidra till kunskapsutveckling – forskning – forskargrupp</a:t>
            </a:r>
          </a:p>
          <a:p>
            <a:r>
              <a:rPr lang="sv-SE" altLang="sv-SE" dirty="0"/>
              <a:t>Nära samarbete med verksamheter och brukare </a:t>
            </a:r>
          </a:p>
          <a:p>
            <a:r>
              <a:rPr lang="sv-SE" altLang="sv-SE" dirty="0"/>
              <a:t>Utvecklat inom socialt arbete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243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3572597F-25ED-43B5-ACBF-12ADE1C43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Handikapp- och rehabiliteringsvetenskap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C0B45D5F-80EF-473C-8753-1C34D9583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altLang="sv-SE" dirty="0"/>
              <a:t>Mångvetenskapligt ämne med samhällsvetenskap som bas, innefattande även medicinska och tekniska perspektiv. Utvecklat inom socialt arbete.</a:t>
            </a:r>
          </a:p>
          <a:p>
            <a:r>
              <a:rPr lang="sv-SE" altLang="sv-SE" dirty="0"/>
              <a:t>Brett perspektiv på funktionsnedsättning/hinder och rehabilitering. Utgångspunkt i ett biopsykosocialt synsätt.</a:t>
            </a:r>
          </a:p>
          <a:p>
            <a:r>
              <a:rPr lang="sv-SE" altLang="sv-SE" dirty="0"/>
              <a:t>Huvudområde – </a:t>
            </a:r>
            <a:r>
              <a:rPr lang="sv-SE" altLang="sv-SE"/>
              <a:t>examensarbete </a:t>
            </a:r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15036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3A0BE89D-AAC5-4C43-986F-28ACF4C56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000" dirty="0"/>
              <a:t>Malmö - Två ben 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>2. Socialt arbete/socialpedagogik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BC708CF0-E543-4CAA-B99E-94172DE8A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v-SE" altLang="sv-SE" dirty="0"/>
              <a:t>Kunskapsbärare i socialt arbete </a:t>
            </a:r>
          </a:p>
          <a:p>
            <a:pPr marL="0" indent="0">
              <a:buFontTx/>
              <a:buNone/>
            </a:pPr>
            <a:endParaRPr lang="sv-SE" altLang="sv-SE" dirty="0"/>
          </a:p>
          <a:p>
            <a:pPr>
              <a:buFont typeface="Wingdings" panose="05000000000000000000" pitchFamily="2" charset="2"/>
              <a:buChar char="v"/>
            </a:pPr>
            <a:r>
              <a:rPr lang="sv-SE" altLang="sv-SE" dirty="0"/>
              <a:t> Olika tidigare utbildningar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altLang="sv-SE" dirty="0"/>
              <a:t>Social omsorg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altLang="sv-SE" dirty="0"/>
              <a:t> Socionomutbildningen med inriktning funktionshinder och åldrande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altLang="sv-SE" dirty="0"/>
              <a:t>  Socialpedagogik /</a:t>
            </a:r>
            <a:r>
              <a:rPr lang="sv-SE" altLang="sv-SE" dirty="0" err="1"/>
              <a:t>äldrepedagogik</a:t>
            </a:r>
            <a:r>
              <a:rPr lang="sv-SE" altLang="sv-SE" dirty="0"/>
              <a:t> </a:t>
            </a:r>
          </a:p>
          <a:p>
            <a:pPr marL="0" indent="0"/>
            <a:endParaRPr lang="sv-SE" altLang="sv-SE" dirty="0"/>
          </a:p>
          <a:p>
            <a:pPr>
              <a:buFont typeface="Wingdings" panose="05000000000000000000" pitchFamily="2" charset="2"/>
              <a:buChar char="v"/>
            </a:pPr>
            <a:r>
              <a:rPr lang="sv-SE" altLang="sv-SE" dirty="0"/>
              <a:t>Forskning inom socialt arbete/socialpedagogik/pedagogik </a:t>
            </a:r>
          </a:p>
          <a:p>
            <a:pPr marL="0" indent="0">
              <a:buNone/>
            </a:pPr>
            <a:r>
              <a:rPr lang="sv-SE" altLang="sv-SE" dirty="0"/>
              <a:t>Hallstedt/Högström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576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9475F069-9016-42C1-B919-F6DCBD54F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Nytt program- då och nu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482325FA-A240-402A-AE76-EF74D79CC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sv-SE" dirty="0"/>
              <a:t>Socialpedagogiskt program inom funktionshinderområdet</a:t>
            </a:r>
          </a:p>
          <a:p>
            <a:pPr>
              <a:defRPr/>
            </a:pPr>
            <a:r>
              <a:rPr lang="sv-SE" dirty="0"/>
              <a:t>Start ht 2012 – 3 år  </a:t>
            </a:r>
            <a:r>
              <a:rPr lang="sv-SE" i="1" dirty="0">
                <a:solidFill>
                  <a:srgbClr val="00B050"/>
                </a:solidFill>
              </a:rPr>
              <a:t>(Första studenterna examen 2015- snart 4 kullar) 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sv-SE" dirty="0"/>
              <a:t>Då - Mål 90 studenter – kvar i systemet-  </a:t>
            </a:r>
            <a:r>
              <a:rPr lang="sv-SE" i="1" dirty="0">
                <a:solidFill>
                  <a:srgbClr val="00B050"/>
                </a:solidFill>
              </a:rPr>
              <a:t>Är ca 110-120, </a:t>
            </a:r>
          </a:p>
          <a:p>
            <a:pPr marL="0" indent="0">
              <a:buFontTx/>
              <a:buNone/>
              <a:defRPr/>
            </a:pPr>
            <a:r>
              <a:rPr lang="sv-SE" i="1" dirty="0">
                <a:solidFill>
                  <a:srgbClr val="00B050"/>
                </a:solidFill>
              </a:rPr>
              <a:t> men examensarbetena är en svårighet 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sv-SE" dirty="0"/>
              <a:t> Antagning en gång per år  </a:t>
            </a:r>
            <a:r>
              <a:rPr lang="sv-SE" i="1" dirty="0">
                <a:solidFill>
                  <a:srgbClr val="00B050"/>
                </a:solidFill>
              </a:rPr>
              <a:t>(inte lika stort söktryck som önskat) </a:t>
            </a:r>
          </a:p>
          <a:p>
            <a:pPr>
              <a:defRPr/>
            </a:pPr>
            <a:endParaRPr lang="sv-SE" dirty="0"/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sv-SE" dirty="0"/>
              <a:t>På sikt - visa kurser – som fristående – </a:t>
            </a:r>
            <a:r>
              <a:rPr lang="sv-SE" i="1" dirty="0">
                <a:solidFill>
                  <a:srgbClr val="00B050"/>
                </a:solidFill>
              </a:rPr>
              <a:t>Minskning av studentuppdrag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402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06B31B7D-A192-43A6-A816-2B953D0E2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Utgångspunkt då och nu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49C79542-E708-417B-A965-CEC2E87A4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sv-SE" dirty="0"/>
              <a:t>Mötet mellan brukare och personal i fokus, utifrån frågor om makt, delaktighet, inflytande, mänskliga rättigheter och social rättvisa. Vilket innebär exempelvis förståelse för samhälleliga barriärer </a:t>
            </a:r>
          </a:p>
          <a:p>
            <a:endParaRPr lang="sv-SE" altLang="sv-SE" dirty="0"/>
          </a:p>
          <a:p>
            <a:r>
              <a:rPr lang="sv-SE" altLang="sv-SE" dirty="0"/>
              <a:t>Nära kontakt med verksamheter och personer med egna erfarenheter/brukare, mentor, verksamhetsförlagd utbildning </a:t>
            </a:r>
            <a:endParaRPr lang="en-US" alt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200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MAU — Svenska">
  <a:themeElements>
    <a:clrScheme name="MAU">
      <a:dk1>
        <a:srgbClr val="000000"/>
      </a:dk1>
      <a:lt1>
        <a:sysClr val="window" lastClr="FFFFFF"/>
      </a:lt1>
      <a:dk2>
        <a:srgbClr val="60646C"/>
      </a:dk2>
      <a:lt2>
        <a:srgbClr val="E2E5E5"/>
      </a:lt2>
      <a:accent1>
        <a:srgbClr val="DA0123"/>
      </a:accent1>
      <a:accent2>
        <a:srgbClr val="342664"/>
      </a:accent2>
      <a:accent3>
        <a:srgbClr val="16A191"/>
      </a:accent3>
      <a:accent4>
        <a:srgbClr val="FEDC09"/>
      </a:accent4>
      <a:accent5>
        <a:srgbClr val="D8D4E7"/>
      </a:accent5>
      <a:accent6>
        <a:srgbClr val="D8EAE9"/>
      </a:accent6>
      <a:hlink>
        <a:srgbClr val="000000"/>
      </a:hlink>
      <a:folHlink>
        <a:srgbClr val="000000"/>
      </a:folHlink>
    </a:clrScheme>
    <a:fontScheme name="MAU">
      <a:majorFont>
        <a:latin typeface="Aria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Arial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ocialpedagogik - Trollhättan 14.04.18" id="{AF56C303-ED2D-4BB8-A460-3532428925F4}" vid="{4515E956-2B69-4424-8E68-D58CFAF133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dcmitype/"/>
    <ds:schemaRef ds:uri="http://schemas.microsoft.com/sharepoint/v3/field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Socialpedagogik - Trollhättan 14.04.18</Template>
  <TotalTime>210</TotalTime>
  <Words>873</Words>
  <Application>Microsoft Office PowerPoint</Application>
  <PresentationFormat>Bildspel på skärmen (4:3)</PresentationFormat>
  <Paragraphs>106</Paragraphs>
  <Slides>20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5" baseType="lpstr">
      <vt:lpstr>Arial</vt:lpstr>
      <vt:lpstr>Calibri</vt:lpstr>
      <vt:lpstr>Courier New</vt:lpstr>
      <vt:lpstr>Wingdings</vt:lpstr>
      <vt:lpstr>MAU — Svenska</vt:lpstr>
      <vt:lpstr>Socialpedagogik – metoder inom funktions-hinderområdet.  En tolkning och andra möjligheter? </vt:lpstr>
      <vt:lpstr>Upplägg</vt:lpstr>
      <vt:lpstr>Jag och vi </vt:lpstr>
      <vt:lpstr>Bakgrund</vt:lpstr>
      <vt:lpstr> Malmö - Två ben  1. Handikapp- och rehabiliterings-vetenskap </vt:lpstr>
      <vt:lpstr>Handikapp- och rehabiliteringsvetenskap </vt:lpstr>
      <vt:lpstr>Malmö - Två ben  2. Socialt arbete/socialpedagogik</vt:lpstr>
      <vt:lpstr>Nytt program- då och nu</vt:lpstr>
      <vt:lpstr>Utgångspunkt då och nu </vt:lpstr>
      <vt:lpstr>Universitetets bild - nu</vt:lpstr>
      <vt:lpstr>Studenternas bild – nu/nyligen   ”Vi är pusselbiten som saknas”  </vt:lpstr>
      <vt:lpstr>Programmets byggstenar </vt:lpstr>
      <vt:lpstr>Arbetsmarknaden bred, men hur bred – tankar då </vt:lpstr>
      <vt:lpstr>Hur blev det? </vt:lpstr>
      <vt:lpstr>Socialpedagogiskt arbete i ett individperspektiv (ny kursplan – ej godkänd) </vt:lpstr>
      <vt:lpstr>Socialpedagogik och personer med funktionsnedsättning </vt:lpstr>
      <vt:lpstr>Diskussion?  Vad är socialpedagogik inom ”fältet”, ”området” ?    </vt:lpstr>
      <vt:lpstr>Socialpedagogiska metoder inom  ”funktionshinderområdet” </vt:lpstr>
      <vt:lpstr>Diskussion?  Socialpedagogiska/pedagogiska metoder inom ”Funktionshinderområdet”   Förslag – fördelar o nackdelar </vt:lpstr>
      <vt:lpstr>PowerPoint-presentation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Socialpedagogik – metoder inom funktions-hinderområdet.  En tolkning och andra möjligheter?</dc:title>
  <dc:creator>Anders</dc:creator>
  <cp:lastModifiedBy>Magnus Broström</cp:lastModifiedBy>
  <cp:revision>28</cp:revision>
  <cp:lastPrinted>2018-04-18T12:41:06Z</cp:lastPrinted>
  <dcterms:created xsi:type="dcterms:W3CDTF">2018-04-18T08:57:38Z</dcterms:created>
  <dcterms:modified xsi:type="dcterms:W3CDTF">2018-06-03T09:52:47Z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