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77" r:id="rId2"/>
    <p:sldId id="486" r:id="rId3"/>
    <p:sldId id="476" r:id="rId4"/>
    <p:sldId id="478" r:id="rId5"/>
    <p:sldId id="488" r:id="rId6"/>
    <p:sldId id="489" r:id="rId7"/>
    <p:sldId id="487" r:id="rId8"/>
    <p:sldId id="490" r:id="rId9"/>
    <p:sldId id="480" r:id="rId10"/>
    <p:sldId id="497" r:id="rId11"/>
    <p:sldId id="491" r:id="rId12"/>
    <p:sldId id="481" r:id="rId13"/>
    <p:sldId id="482" r:id="rId14"/>
    <p:sldId id="496" r:id="rId15"/>
    <p:sldId id="483" r:id="rId16"/>
    <p:sldId id="495" r:id="rId17"/>
    <p:sldId id="484" r:id="rId18"/>
    <p:sldId id="493" r:id="rId19"/>
    <p:sldId id="494" r:id="rId20"/>
    <p:sldId id="485" r:id="rId2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BCB757-9936-4DF3-B9A1-1F8C426734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F168C50-97BB-4AB9-A0A6-A8A0786F64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1821CAA-45A2-429D-A70C-C927151A9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72E-A261-4567-8671-B4507BC14EBB}" type="datetimeFigureOut">
              <a:rPr lang="sv-SE" smtClean="0"/>
              <a:t>2021-09-30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7F701AE-0CD0-4F5E-B4D3-F0A729967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E23A496-E5EB-45B0-AB27-64A16E65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1634-5CCD-4E58-A916-ED9711AD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4581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2F3F7F-FBEB-44B9-B58F-19CA56AF3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C6C4902-CBD2-4FF9-82FB-45DEFA2CB9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20AFC3D-2A94-4914-B9BA-89FBC2446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72E-A261-4567-8671-B4507BC14EBB}" type="datetimeFigureOut">
              <a:rPr lang="sv-SE" smtClean="0"/>
              <a:t>2021-09-30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E459A69-7F62-4337-B03D-AAADF6BA4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67D87F7-E9D7-42C4-A915-B20517E5E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1634-5CCD-4E58-A916-ED9711AD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2634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E6728F8-5824-4300-A64B-F686F050A4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C1F779B-9715-4012-BFC7-75491ECCC0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B6359BE-640F-47BE-B757-F6CD24F1A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72E-A261-4567-8671-B4507BC14EBB}" type="datetimeFigureOut">
              <a:rPr lang="sv-SE" smtClean="0"/>
              <a:t>2021-09-30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688AB70-9182-49C5-8C70-8A27EE1FE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59E697C-B2B8-48D7-9AFF-BD7C73776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1634-5CCD-4E58-A916-ED9711AD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4212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SmartArt 8">
            <a:extLst>
              <a:ext uri="{FF2B5EF4-FFF2-40B4-BE49-F238E27FC236}">
                <a16:creationId xmlns:a16="http://schemas.microsoft.com/office/drawing/2014/main" id="{149AD8EC-7CC3-0F40-B30E-410FC285D990}"/>
              </a:ext>
            </a:extLst>
          </p:cNvPr>
          <p:cNvSpPr>
            <a:spLocks noGrp="1"/>
          </p:cNvSpPr>
          <p:nvPr>
            <p:ph type="dgm" sz="quarter" idx="10"/>
          </p:nvPr>
        </p:nvSpPr>
        <p:spPr>
          <a:xfrm>
            <a:off x="3588808" y="754592"/>
            <a:ext cx="5014384" cy="5348817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63418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6706DA-E53F-4866-8B38-D36F765AD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5B202F8-20A5-4EFE-9CAB-0F24EAC779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03A2AB9-A290-4184-A4A9-211DD95DE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72E-A261-4567-8671-B4507BC14EBB}" type="datetimeFigureOut">
              <a:rPr lang="sv-SE" smtClean="0"/>
              <a:t>2021-09-30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6AEC37A-D48E-44D5-8093-DFDC968C8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21A9EEB-E403-45C5-A7B7-FF327D0DA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1634-5CCD-4E58-A916-ED9711AD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2235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982982-373C-4055-B58A-9AA3505AA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C9893F-2D1B-464F-B20E-1C36083DE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E902114-8368-4FD9-A196-5181DBE8E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72E-A261-4567-8671-B4507BC14EBB}" type="datetimeFigureOut">
              <a:rPr lang="sv-SE" smtClean="0"/>
              <a:t>2021-09-30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D39C803-006F-4C43-89D0-1C103A9A3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502838-0184-4990-A306-D521799CE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1634-5CCD-4E58-A916-ED9711AD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0733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4EDC9C-873A-4D88-B02B-BB421A5BD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F4D7C80-312D-45C6-BD2F-798F571D9C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6FD7C38-8583-4883-A52C-64A076E5F7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D39B9E6-D99B-43FC-B997-3A55FA1AB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72E-A261-4567-8671-B4507BC14EBB}" type="datetimeFigureOut">
              <a:rPr lang="sv-SE" smtClean="0"/>
              <a:t>2021-09-30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1707FCA-2C7C-4FA0-A59B-C75BF9399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69C41F-350A-4883-B193-5D0BAFEAB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1634-5CCD-4E58-A916-ED9711AD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4339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BB1A3E-FBC4-4B4B-96F3-DEE57BC23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F5637A-FE10-46B5-A325-0E3CA444D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A6A7DA5-9930-469E-957E-58B1B62F7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59ABCCC-FE14-4633-9031-80E4B8EDA3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CA43946-7272-446A-AD8C-3FF6F86375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6C0321FB-871D-4CDA-BEE8-E3DB60BC1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72E-A261-4567-8671-B4507BC14EBB}" type="datetimeFigureOut">
              <a:rPr lang="sv-SE" smtClean="0"/>
              <a:t>2021-09-30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9D3BA74-5391-45DF-BF05-D67F13FE8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0409D9E-FA52-4071-AC1E-DDA6E13A8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1634-5CCD-4E58-A916-ED9711AD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2755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CCDEB0-D5B6-4638-B458-F39730D8A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9FE24CB-0FC0-4262-8B69-690EBFD8E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72E-A261-4567-8671-B4507BC14EBB}" type="datetimeFigureOut">
              <a:rPr lang="sv-SE" smtClean="0"/>
              <a:t>2021-09-30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611B116-852E-4E75-8712-F7EB88502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E25B4CA-F908-407E-A4E3-898359B99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1634-5CCD-4E58-A916-ED9711AD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1355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EBA94FD-9320-4866-B622-50C1759A4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72E-A261-4567-8671-B4507BC14EBB}" type="datetimeFigureOut">
              <a:rPr lang="sv-SE" smtClean="0"/>
              <a:t>2021-09-30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C01FC04-ECA8-42C9-BC00-4C6458922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20A2683-1177-453F-A277-26D9B1006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1634-5CCD-4E58-A916-ED9711AD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3471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14B15E-58F5-429A-A520-1575FA7F0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6A37832-33CE-44BF-83C2-6C9F60588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FB44AEB-9F1F-49BA-B718-7C7499C39F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863E6D0-11E4-4B88-AF98-080FC8759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72E-A261-4567-8671-B4507BC14EBB}" type="datetimeFigureOut">
              <a:rPr lang="sv-SE" smtClean="0"/>
              <a:t>2021-09-30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3D47953-7B5E-4458-A0AB-A3ACA95F2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D93675D-4284-47C1-A336-1032FD7E8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1634-5CCD-4E58-A916-ED9711AD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0168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D4100C-4A0C-407A-944F-0F176930A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060FA1E-EF2F-4B26-A5E1-5754888DB0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F816B22-C2DA-4785-9387-4B532B79F0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B927183-42A6-4BFC-8538-43915ADD2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72E-A261-4567-8671-B4507BC14EBB}" type="datetimeFigureOut">
              <a:rPr lang="sv-SE" smtClean="0"/>
              <a:t>2021-09-30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8A4F7EF-3641-46C9-9867-E251B4811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1C014FA-55C2-4E7A-BCB0-1A326C6CC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1634-5CCD-4E58-A916-ED9711AD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9500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A437832-E3FB-43D5-89F4-A4773623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1495DA5-DE4D-450F-9090-DC79A6D61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7C3390B-E9DB-44EC-BA8C-EC74F05D6A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9F72E-A261-4567-8671-B4507BC14EBB}" type="datetimeFigureOut">
              <a:rPr lang="sv-SE" smtClean="0"/>
              <a:t>2021-09-30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4832961-6D36-4F8E-8253-38454CFC23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F8DB8C0-0324-4511-9835-0B9CAE7F84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81634-5CCD-4E58-A916-ED9711AD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300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martArt 1">
            <a:extLst>
              <a:ext uri="{FF2B5EF4-FFF2-40B4-BE49-F238E27FC236}">
                <a16:creationId xmlns:a16="http://schemas.microsoft.com/office/drawing/2014/main" id="{30FC5D7C-512B-418D-94F3-1966B18DF3C8}"/>
              </a:ext>
            </a:extLst>
          </p:cNvPr>
          <p:cNvSpPr>
            <a:spLocks noGrp="1" noChangeAspect="1"/>
          </p:cNvSpPr>
          <p:nvPr>
            <p:ph type="dgm" sz="quarter" idx="10"/>
          </p:nvPr>
        </p:nvSpPr>
        <p:spPr>
          <a:xfrm>
            <a:off x="9989608" y="4554432"/>
            <a:ext cx="1912136" cy="2059728"/>
          </a:xfrm>
        </p:spPr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57C2D33B-0490-44D6-8033-90C370485FA3}"/>
              </a:ext>
            </a:extLst>
          </p:cNvPr>
          <p:cNvSpPr txBox="1"/>
          <p:nvPr/>
        </p:nvSpPr>
        <p:spPr>
          <a:xfrm>
            <a:off x="688368" y="1381457"/>
            <a:ext cx="9112857" cy="2610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v-SE" sz="28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Socialpedagogiskt arbete inom funktionshinderområdet – utbildning och forskning vid Malmö Universitet</a:t>
            </a:r>
          </a:p>
          <a:p>
            <a:pPr>
              <a:lnSpc>
                <a:spcPct val="150000"/>
              </a:lnSpc>
            </a:pPr>
            <a:endParaRPr lang="sv-SE" sz="28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sv-SE" sz="2800" dirty="0">
                <a:ea typeface="MS Mincho" panose="02020609040205080304" pitchFamily="49" charset="-128"/>
                <a:cs typeface="Times New Roman" panose="02020603050405020304" pitchFamily="18" charset="0"/>
              </a:rPr>
              <a:t>Kristofer Hansson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2074691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martArt 1">
            <a:extLst>
              <a:ext uri="{FF2B5EF4-FFF2-40B4-BE49-F238E27FC236}">
                <a16:creationId xmlns:a16="http://schemas.microsoft.com/office/drawing/2014/main" id="{30FC5D7C-512B-418D-94F3-1966B18DF3C8}"/>
              </a:ext>
            </a:extLst>
          </p:cNvPr>
          <p:cNvSpPr>
            <a:spLocks noGrp="1" noChangeAspect="1"/>
          </p:cNvSpPr>
          <p:nvPr>
            <p:ph type="dgm" sz="quarter" idx="10"/>
          </p:nvPr>
        </p:nvSpPr>
        <p:spPr>
          <a:xfrm>
            <a:off x="9989608" y="4554432"/>
            <a:ext cx="1912136" cy="2059728"/>
          </a:xfrm>
        </p:spPr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57C2D33B-0490-44D6-8033-90C370485FA3}"/>
              </a:ext>
            </a:extLst>
          </p:cNvPr>
          <p:cNvSpPr txBox="1"/>
          <p:nvPr/>
        </p:nvSpPr>
        <p:spPr>
          <a:xfrm>
            <a:off x="688368" y="829007"/>
            <a:ext cx="9112857" cy="584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Psykosociala perspektiv på god hälsa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Socialpedagogiska modeller för hälsa I – gemenskaper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Studentledd workshop: Vad är en socialpedagogisk verksamhet som främjar hälsa?</a:t>
            </a:r>
            <a:endParaRPr lang="sv-SE" sz="2800" dirty="0"/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Socialpedagogiska modeller för hälsa II – brukarmedverkan och </a:t>
            </a:r>
            <a:r>
              <a:rPr lang="sv-SE" sz="2800" dirty="0" err="1"/>
              <a:t>empowerment</a:t>
            </a:r>
            <a:endParaRPr lang="sv-SE" sz="2800" dirty="0"/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Studentledd workshop: Vad är en socialpedagogisk verksamhet som främjar brukarmedverkan och </a:t>
            </a:r>
            <a:r>
              <a:rPr lang="sv-SE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empowerment</a:t>
            </a:r>
            <a:r>
              <a:rPr lang="sv-SE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720165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martArt 1">
            <a:extLst>
              <a:ext uri="{FF2B5EF4-FFF2-40B4-BE49-F238E27FC236}">
                <a16:creationId xmlns:a16="http://schemas.microsoft.com/office/drawing/2014/main" id="{30FC5D7C-512B-418D-94F3-1966B18DF3C8}"/>
              </a:ext>
            </a:extLst>
          </p:cNvPr>
          <p:cNvSpPr>
            <a:spLocks noGrp="1" noChangeAspect="1"/>
          </p:cNvSpPr>
          <p:nvPr>
            <p:ph type="dgm" sz="quarter" idx="10"/>
          </p:nvPr>
        </p:nvSpPr>
        <p:spPr>
          <a:xfrm>
            <a:off x="9989608" y="4554432"/>
            <a:ext cx="1912136" cy="2059728"/>
          </a:xfrm>
        </p:spPr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57C2D33B-0490-44D6-8033-90C370485FA3}"/>
              </a:ext>
            </a:extLst>
          </p:cNvPr>
          <p:cNvSpPr txBox="1"/>
          <p:nvPr/>
        </p:nvSpPr>
        <p:spPr>
          <a:xfrm>
            <a:off x="688368" y="1381457"/>
            <a:ext cx="9301240" cy="5196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Psykosociala perspektiv på god hälsa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Socialpedagogiska modeller för hälsa I – gemenskaper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Läsning ex.: Eriksson L, Nilsson G, Svensson LA, (Red) (2013) </a:t>
            </a:r>
            <a:r>
              <a:rPr lang="sv-SE" sz="2800" i="1" dirty="0"/>
              <a:t>Gemenskaper: socialpedagogiska perspektiv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Socialpedagogiska modeller för hälsa II – brukarmedverkan och </a:t>
            </a:r>
            <a:r>
              <a:rPr lang="sv-SE" sz="2800" dirty="0" err="1"/>
              <a:t>empowerment</a:t>
            </a:r>
            <a:endParaRPr lang="sv-SE" sz="2800" dirty="0"/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Läsning ex.: Karlsson M, Börjeson M, (2011) </a:t>
            </a:r>
            <a:r>
              <a:rPr lang="sv-SE" sz="2800" i="1" dirty="0"/>
              <a:t>Brukarmakt i teori och praktik</a:t>
            </a:r>
          </a:p>
        </p:txBody>
      </p:sp>
    </p:spTree>
    <p:extLst>
      <p:ext uri="{BB962C8B-B14F-4D97-AF65-F5344CB8AC3E}">
        <p14:creationId xmlns:p14="http://schemas.microsoft.com/office/powerpoint/2010/main" val="335065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martArt 1">
            <a:extLst>
              <a:ext uri="{FF2B5EF4-FFF2-40B4-BE49-F238E27FC236}">
                <a16:creationId xmlns:a16="http://schemas.microsoft.com/office/drawing/2014/main" id="{30FC5D7C-512B-418D-94F3-1966B18DF3C8}"/>
              </a:ext>
            </a:extLst>
          </p:cNvPr>
          <p:cNvSpPr>
            <a:spLocks noGrp="1" noChangeAspect="1"/>
          </p:cNvSpPr>
          <p:nvPr>
            <p:ph type="dgm" sz="quarter" idx="10"/>
          </p:nvPr>
        </p:nvSpPr>
        <p:spPr>
          <a:xfrm>
            <a:off x="9989608" y="4554432"/>
            <a:ext cx="1912136" cy="2059728"/>
          </a:xfrm>
        </p:spPr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57C2D33B-0490-44D6-8033-90C370485FA3}"/>
              </a:ext>
            </a:extLst>
          </p:cNvPr>
          <p:cNvSpPr txBox="1"/>
          <p:nvPr/>
        </p:nvSpPr>
        <p:spPr>
          <a:xfrm>
            <a:off x="688368" y="1381457"/>
            <a:ext cx="9112857" cy="49191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800" dirty="0"/>
              <a:t>Brown Bag seminar med fokus på socialpedagogik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800" dirty="0"/>
              <a:t>Lässeminarium med tema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800" dirty="0"/>
              <a:t>VT-terminen: gemenskap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HT-terminen: integrering och inkludering</a:t>
            </a:r>
          </a:p>
          <a:p>
            <a:pPr lvl="2"/>
            <a:r>
              <a:rPr lang="sv-S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Onsdag den 15 september – 12.15-13.00</a:t>
            </a:r>
          </a:p>
          <a:p>
            <a:pPr lvl="2"/>
            <a:r>
              <a:rPr lang="sv-S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Till detta tillfälle har vi bjudit in Aksel Tjora till seminariet och han kommer medverka i vårt samtal. </a:t>
            </a:r>
          </a:p>
          <a:p>
            <a:pPr lvl="2"/>
            <a:r>
              <a:rPr lang="sv-S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Läsning: vi läser om kapitlet </a:t>
            </a:r>
            <a:r>
              <a:rPr lang="sv-SE" dirty="0">
                <a:solidFill>
                  <a:srgbClr val="2A2A2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”</a:t>
            </a:r>
            <a:r>
              <a:rPr lang="sv-SE" dirty="0" err="1">
                <a:solidFill>
                  <a:srgbClr val="2A2A2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Felleskap</a:t>
            </a:r>
            <a:r>
              <a:rPr lang="sv-SE" dirty="0">
                <a:solidFill>
                  <a:srgbClr val="2A2A2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som </a:t>
            </a:r>
            <a:r>
              <a:rPr lang="sv-SE" dirty="0" err="1">
                <a:solidFill>
                  <a:srgbClr val="2A2A2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integrasjon</a:t>
            </a:r>
            <a:r>
              <a:rPr lang="sv-SE" dirty="0">
                <a:solidFill>
                  <a:srgbClr val="2A2A2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” (s. 34-47) i Tjora, Aksel (2018) </a:t>
            </a:r>
            <a:r>
              <a:rPr lang="sv-SE" i="1" dirty="0" err="1">
                <a:solidFill>
                  <a:srgbClr val="2A2A2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Hva</a:t>
            </a:r>
            <a:r>
              <a:rPr lang="sv-SE" i="1" dirty="0">
                <a:solidFill>
                  <a:srgbClr val="2A2A2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er fellesskap</a:t>
            </a:r>
            <a:r>
              <a:rPr lang="sv-SE" dirty="0">
                <a:solidFill>
                  <a:srgbClr val="2A2A2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sv-SE" dirty="0" err="1">
                <a:solidFill>
                  <a:srgbClr val="2A2A2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Universitetsforlaget</a:t>
            </a:r>
            <a:r>
              <a:rPr lang="sv-SE" dirty="0">
                <a:solidFill>
                  <a:srgbClr val="2A2A2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Vi läser </a:t>
            </a:r>
            <a:r>
              <a:rPr lang="sv-SE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också ”Utanförstående” s. 17 – 29 I Becker, H. S (1963/2019) </a:t>
            </a:r>
            <a:r>
              <a:rPr lang="sv-SE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Utanför – Avvikandets sociologi</a:t>
            </a:r>
            <a:r>
              <a:rPr lang="sv-SE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Lund. Arkiv förlag. </a:t>
            </a:r>
            <a:endParaRPr lang="sv-SE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41024919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martArt 1">
            <a:extLst>
              <a:ext uri="{FF2B5EF4-FFF2-40B4-BE49-F238E27FC236}">
                <a16:creationId xmlns:a16="http://schemas.microsoft.com/office/drawing/2014/main" id="{30FC5D7C-512B-418D-94F3-1966B18DF3C8}"/>
              </a:ext>
            </a:extLst>
          </p:cNvPr>
          <p:cNvSpPr>
            <a:spLocks noGrp="1" noChangeAspect="1"/>
          </p:cNvSpPr>
          <p:nvPr>
            <p:ph type="dgm" sz="quarter" idx="10"/>
          </p:nvPr>
        </p:nvSpPr>
        <p:spPr>
          <a:xfrm>
            <a:off x="9989608" y="4554432"/>
            <a:ext cx="1912136" cy="2059728"/>
          </a:xfrm>
        </p:spPr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57C2D33B-0490-44D6-8033-90C370485FA3}"/>
              </a:ext>
            </a:extLst>
          </p:cNvPr>
          <p:cNvSpPr txBox="1"/>
          <p:nvPr/>
        </p:nvSpPr>
        <p:spPr>
          <a:xfrm>
            <a:off x="688368" y="1381457"/>
            <a:ext cx="9112857" cy="5196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800" dirty="0"/>
              <a:t>Forskarutbildning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Per Arvidsson – LSS-boende och ledarskap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Sofia Bergholtz (FYS) – LSS-boende och etiska dilemman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Omsorgspedagog som ledare och stödpedagog: hur ska dessa organiseras?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Hur skapar vi självbestämmande och delaktighet? (och inte hamna i omvårdnad) 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B3F1ECBB-B281-47B1-BDA1-1CE8C74FE0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3310" y="176212"/>
            <a:ext cx="2748434" cy="4119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056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martArt 1">
            <a:extLst>
              <a:ext uri="{FF2B5EF4-FFF2-40B4-BE49-F238E27FC236}">
                <a16:creationId xmlns:a16="http://schemas.microsoft.com/office/drawing/2014/main" id="{30FC5D7C-512B-418D-94F3-1966B18DF3C8}"/>
              </a:ext>
            </a:extLst>
          </p:cNvPr>
          <p:cNvSpPr>
            <a:spLocks noGrp="1" noChangeAspect="1"/>
          </p:cNvSpPr>
          <p:nvPr>
            <p:ph type="dgm" sz="quarter" idx="10"/>
          </p:nvPr>
        </p:nvSpPr>
        <p:spPr>
          <a:xfrm>
            <a:off x="9989608" y="4554432"/>
            <a:ext cx="1912136" cy="2059728"/>
          </a:xfrm>
        </p:spPr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57C2D33B-0490-44D6-8033-90C370485FA3}"/>
              </a:ext>
            </a:extLst>
          </p:cNvPr>
          <p:cNvSpPr txBox="1"/>
          <p:nvPr/>
        </p:nvSpPr>
        <p:spPr>
          <a:xfrm>
            <a:off x="688368" y="1381457"/>
            <a:ext cx="9112857" cy="2610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800" dirty="0"/>
              <a:t>Forskarutbildning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Dana Hagström (FYS)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Synliggöra alternativa kommunikationssätt inom äldreomsorg</a:t>
            </a:r>
          </a:p>
        </p:txBody>
      </p:sp>
    </p:spTree>
    <p:extLst>
      <p:ext uri="{BB962C8B-B14F-4D97-AF65-F5344CB8AC3E}">
        <p14:creationId xmlns:p14="http://schemas.microsoft.com/office/powerpoint/2010/main" val="2503465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martArt 1">
            <a:extLst>
              <a:ext uri="{FF2B5EF4-FFF2-40B4-BE49-F238E27FC236}">
                <a16:creationId xmlns:a16="http://schemas.microsoft.com/office/drawing/2014/main" id="{30FC5D7C-512B-418D-94F3-1966B18DF3C8}"/>
              </a:ext>
            </a:extLst>
          </p:cNvPr>
          <p:cNvSpPr>
            <a:spLocks noGrp="1" noChangeAspect="1"/>
          </p:cNvSpPr>
          <p:nvPr>
            <p:ph type="dgm" sz="quarter" idx="10"/>
          </p:nvPr>
        </p:nvSpPr>
        <p:spPr>
          <a:xfrm>
            <a:off x="9989608" y="4554432"/>
            <a:ext cx="1912136" cy="2059728"/>
          </a:xfrm>
        </p:spPr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57C2D33B-0490-44D6-8033-90C370485FA3}"/>
              </a:ext>
            </a:extLst>
          </p:cNvPr>
          <p:cNvSpPr txBox="1"/>
          <p:nvPr/>
        </p:nvSpPr>
        <p:spPr>
          <a:xfrm>
            <a:off x="688368" y="1314782"/>
            <a:ext cx="9112857" cy="2610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Internationalisering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Skapa nätverk mellan universitet och högskolor för studenter och lärare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Trondheim och Odense </a:t>
            </a:r>
          </a:p>
        </p:txBody>
      </p:sp>
    </p:spTree>
    <p:extLst>
      <p:ext uri="{BB962C8B-B14F-4D97-AF65-F5344CB8AC3E}">
        <p14:creationId xmlns:p14="http://schemas.microsoft.com/office/powerpoint/2010/main" val="37667858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martArt 1">
            <a:extLst>
              <a:ext uri="{FF2B5EF4-FFF2-40B4-BE49-F238E27FC236}">
                <a16:creationId xmlns:a16="http://schemas.microsoft.com/office/drawing/2014/main" id="{30FC5D7C-512B-418D-94F3-1966B18DF3C8}"/>
              </a:ext>
            </a:extLst>
          </p:cNvPr>
          <p:cNvSpPr>
            <a:spLocks noGrp="1" noChangeAspect="1"/>
          </p:cNvSpPr>
          <p:nvPr>
            <p:ph type="dgm" sz="quarter" idx="10"/>
          </p:nvPr>
        </p:nvSpPr>
        <p:spPr>
          <a:xfrm>
            <a:off x="9989608" y="4554432"/>
            <a:ext cx="1912136" cy="2059728"/>
          </a:xfrm>
        </p:spPr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57C2D33B-0490-44D6-8033-90C370485FA3}"/>
              </a:ext>
            </a:extLst>
          </p:cNvPr>
          <p:cNvSpPr txBox="1"/>
          <p:nvPr/>
        </p:nvSpPr>
        <p:spPr>
          <a:xfrm>
            <a:off x="688368" y="1314782"/>
            <a:ext cx="9112857" cy="5196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800" dirty="0"/>
              <a:t>Forskning och publikationer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800" dirty="0"/>
              <a:t>Brett fokus på funktionshinderområdet (arbetsmarknad, otillgängligheter, föräldrarstöd, LSS, digitalisering, staden, civilsamhälle, kollektivtrafik, nya biomedicinska teknologier...)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800" dirty="0"/>
              <a:t>Förhoppning att fler av oss kommer att integrera socialpedagogikens teorier, metoder och förhållningssätt i vår forskning</a:t>
            </a:r>
          </a:p>
        </p:txBody>
      </p:sp>
    </p:spTree>
    <p:extLst>
      <p:ext uri="{BB962C8B-B14F-4D97-AF65-F5344CB8AC3E}">
        <p14:creationId xmlns:p14="http://schemas.microsoft.com/office/powerpoint/2010/main" val="4030864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martArt 1">
            <a:extLst>
              <a:ext uri="{FF2B5EF4-FFF2-40B4-BE49-F238E27FC236}">
                <a16:creationId xmlns:a16="http://schemas.microsoft.com/office/drawing/2014/main" id="{30FC5D7C-512B-418D-94F3-1966B18DF3C8}"/>
              </a:ext>
            </a:extLst>
          </p:cNvPr>
          <p:cNvSpPr>
            <a:spLocks noGrp="1" noChangeAspect="1"/>
          </p:cNvSpPr>
          <p:nvPr>
            <p:ph type="dgm" sz="quarter" idx="10"/>
          </p:nvPr>
        </p:nvSpPr>
        <p:spPr>
          <a:xfrm>
            <a:off x="9989608" y="4554432"/>
            <a:ext cx="1912136" cy="2059728"/>
          </a:xfrm>
        </p:spPr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820FA52A-2594-4E4E-841D-B821DBBAE1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275" y="240771"/>
            <a:ext cx="5125125" cy="5343525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146C71C9-300F-4141-A652-1D61798E9B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40771"/>
            <a:ext cx="3838014" cy="635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6817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martArt 1">
            <a:extLst>
              <a:ext uri="{FF2B5EF4-FFF2-40B4-BE49-F238E27FC236}">
                <a16:creationId xmlns:a16="http://schemas.microsoft.com/office/drawing/2014/main" id="{30FC5D7C-512B-418D-94F3-1966B18DF3C8}"/>
              </a:ext>
            </a:extLst>
          </p:cNvPr>
          <p:cNvSpPr>
            <a:spLocks noGrp="1" noChangeAspect="1"/>
          </p:cNvSpPr>
          <p:nvPr>
            <p:ph type="dgm" sz="quarter" idx="10"/>
          </p:nvPr>
        </p:nvSpPr>
        <p:spPr>
          <a:xfrm>
            <a:off x="9989608" y="4554432"/>
            <a:ext cx="1912136" cy="2059728"/>
          </a:xfrm>
        </p:spPr>
      </p:sp>
      <p:pic>
        <p:nvPicPr>
          <p:cNvPr id="6" name="Bildobjekt 5" descr="En bild som visar text&#10;&#10;Automatiskt genererad beskrivning">
            <a:extLst>
              <a:ext uri="{FF2B5EF4-FFF2-40B4-BE49-F238E27FC236}">
                <a16:creationId xmlns:a16="http://schemas.microsoft.com/office/drawing/2014/main" id="{BFA87A35-F709-44E6-B396-330131BC41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16" y="288396"/>
            <a:ext cx="3495764" cy="5343525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8983F9C9-543D-4712-85D4-4D6CC488E9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8285" y="288396"/>
            <a:ext cx="6379874" cy="405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4743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martArt 1">
            <a:extLst>
              <a:ext uri="{FF2B5EF4-FFF2-40B4-BE49-F238E27FC236}">
                <a16:creationId xmlns:a16="http://schemas.microsoft.com/office/drawing/2014/main" id="{30FC5D7C-512B-418D-94F3-1966B18DF3C8}"/>
              </a:ext>
            </a:extLst>
          </p:cNvPr>
          <p:cNvSpPr>
            <a:spLocks noGrp="1" noChangeAspect="1"/>
          </p:cNvSpPr>
          <p:nvPr>
            <p:ph type="dgm" sz="quarter" idx="10"/>
          </p:nvPr>
        </p:nvSpPr>
        <p:spPr>
          <a:xfrm>
            <a:off x="9989608" y="4554432"/>
            <a:ext cx="1912136" cy="2059728"/>
          </a:xfrm>
        </p:spPr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57C2D33B-0490-44D6-8033-90C370485FA3}"/>
              </a:ext>
            </a:extLst>
          </p:cNvPr>
          <p:cNvSpPr txBox="1"/>
          <p:nvPr/>
        </p:nvSpPr>
        <p:spPr>
          <a:xfrm>
            <a:off x="688368" y="1314782"/>
            <a:ext cx="9112857" cy="1964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800" dirty="0"/>
              <a:t>Forskning och publikationer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800" dirty="0"/>
              <a:t>Skulle vara roligt att utveckla ett forskningsprojekt med fokus på socialpedagogik och funktionshinderområdet </a:t>
            </a:r>
          </a:p>
        </p:txBody>
      </p:sp>
    </p:spTree>
    <p:extLst>
      <p:ext uri="{BB962C8B-B14F-4D97-AF65-F5344CB8AC3E}">
        <p14:creationId xmlns:p14="http://schemas.microsoft.com/office/powerpoint/2010/main" val="3043484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martArt 1">
            <a:extLst>
              <a:ext uri="{FF2B5EF4-FFF2-40B4-BE49-F238E27FC236}">
                <a16:creationId xmlns:a16="http://schemas.microsoft.com/office/drawing/2014/main" id="{30FC5D7C-512B-418D-94F3-1966B18DF3C8}"/>
              </a:ext>
            </a:extLst>
          </p:cNvPr>
          <p:cNvSpPr>
            <a:spLocks noGrp="1" noChangeAspect="1"/>
          </p:cNvSpPr>
          <p:nvPr>
            <p:ph type="dgm" sz="quarter" idx="10"/>
          </p:nvPr>
        </p:nvSpPr>
        <p:spPr>
          <a:xfrm>
            <a:off x="9989608" y="4554432"/>
            <a:ext cx="1912136" cy="2059728"/>
          </a:xfrm>
        </p:spPr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57C2D33B-0490-44D6-8033-90C370485FA3}"/>
              </a:ext>
            </a:extLst>
          </p:cNvPr>
          <p:cNvSpPr txBox="1"/>
          <p:nvPr/>
        </p:nvSpPr>
        <p:spPr>
          <a:xfrm>
            <a:off x="688368" y="1381457"/>
            <a:ext cx="9112857" cy="4549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Vad händer vid Malmö universitet?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Socialpedagogiskt arbete inom funktionshinderområdet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800" dirty="0"/>
              <a:t>Brown Bag seminar med fokus på socialpedagogik </a:t>
            </a:r>
            <a:endParaRPr lang="sv-SE" sz="2800" dirty="0"/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Forskarutbildning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Internationalisering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Forskning och publikationer</a:t>
            </a:r>
          </a:p>
        </p:txBody>
      </p:sp>
    </p:spTree>
    <p:extLst>
      <p:ext uri="{BB962C8B-B14F-4D97-AF65-F5344CB8AC3E}">
        <p14:creationId xmlns:p14="http://schemas.microsoft.com/office/powerpoint/2010/main" val="38613593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martArt 1">
            <a:extLst>
              <a:ext uri="{FF2B5EF4-FFF2-40B4-BE49-F238E27FC236}">
                <a16:creationId xmlns:a16="http://schemas.microsoft.com/office/drawing/2014/main" id="{30FC5D7C-512B-418D-94F3-1966B18DF3C8}"/>
              </a:ext>
            </a:extLst>
          </p:cNvPr>
          <p:cNvSpPr>
            <a:spLocks noGrp="1" noChangeAspect="1"/>
          </p:cNvSpPr>
          <p:nvPr>
            <p:ph type="dgm" sz="quarter" idx="10"/>
          </p:nvPr>
        </p:nvSpPr>
        <p:spPr>
          <a:xfrm>
            <a:off x="9989608" y="4554432"/>
            <a:ext cx="1912136" cy="2059728"/>
          </a:xfrm>
        </p:spPr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57C2D33B-0490-44D6-8033-90C370485FA3}"/>
              </a:ext>
            </a:extLst>
          </p:cNvPr>
          <p:cNvSpPr txBox="1"/>
          <p:nvPr/>
        </p:nvSpPr>
        <p:spPr>
          <a:xfrm>
            <a:off x="3736368" y="2419682"/>
            <a:ext cx="9112857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sz="2800" dirty="0"/>
              <a:t>Tack!</a:t>
            </a:r>
          </a:p>
        </p:txBody>
      </p:sp>
    </p:spTree>
    <p:extLst>
      <p:ext uri="{BB962C8B-B14F-4D97-AF65-F5344CB8AC3E}">
        <p14:creationId xmlns:p14="http://schemas.microsoft.com/office/powerpoint/2010/main" val="1141222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martArt 1">
            <a:extLst>
              <a:ext uri="{FF2B5EF4-FFF2-40B4-BE49-F238E27FC236}">
                <a16:creationId xmlns:a16="http://schemas.microsoft.com/office/drawing/2014/main" id="{30FC5D7C-512B-418D-94F3-1966B18DF3C8}"/>
              </a:ext>
            </a:extLst>
          </p:cNvPr>
          <p:cNvSpPr>
            <a:spLocks noGrp="1" noChangeAspect="1"/>
          </p:cNvSpPr>
          <p:nvPr>
            <p:ph type="dgm" sz="quarter" idx="10"/>
          </p:nvPr>
        </p:nvSpPr>
        <p:spPr>
          <a:xfrm>
            <a:off x="9989608" y="4554432"/>
            <a:ext cx="1912136" cy="2059728"/>
          </a:xfrm>
        </p:spPr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F3D91B83-FD5C-4242-B0E8-404566D40A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8448"/>
            <a:ext cx="9989608" cy="4175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231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martArt 1">
            <a:extLst>
              <a:ext uri="{FF2B5EF4-FFF2-40B4-BE49-F238E27FC236}">
                <a16:creationId xmlns:a16="http://schemas.microsoft.com/office/drawing/2014/main" id="{30FC5D7C-512B-418D-94F3-1966B18DF3C8}"/>
              </a:ext>
            </a:extLst>
          </p:cNvPr>
          <p:cNvSpPr>
            <a:spLocks noGrp="1" noChangeAspect="1"/>
          </p:cNvSpPr>
          <p:nvPr>
            <p:ph type="dgm" sz="quarter" idx="10"/>
          </p:nvPr>
        </p:nvSpPr>
        <p:spPr>
          <a:xfrm>
            <a:off x="9989608" y="4554432"/>
            <a:ext cx="1912136" cy="2059728"/>
          </a:xfrm>
        </p:spPr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57C2D33B-0490-44D6-8033-90C370485FA3}"/>
              </a:ext>
            </a:extLst>
          </p:cNvPr>
          <p:cNvSpPr txBox="1"/>
          <p:nvPr/>
        </p:nvSpPr>
        <p:spPr>
          <a:xfrm>
            <a:off x="688368" y="1381457"/>
            <a:ext cx="9112857" cy="3903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Socialpedagogiskt arbete inom funktionshinderområdet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Socialpedagogiskt arbete i ett individperspektiv – Termin 3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Socialpedagogiskt arbete i ett verksamhetsperspektiv – Termin 4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Psykosociala perspektiv på god hälsa  - Termin 3</a:t>
            </a:r>
          </a:p>
        </p:txBody>
      </p:sp>
    </p:spTree>
    <p:extLst>
      <p:ext uri="{BB962C8B-B14F-4D97-AF65-F5344CB8AC3E}">
        <p14:creationId xmlns:p14="http://schemas.microsoft.com/office/powerpoint/2010/main" val="2364764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martArt 1">
            <a:extLst>
              <a:ext uri="{FF2B5EF4-FFF2-40B4-BE49-F238E27FC236}">
                <a16:creationId xmlns:a16="http://schemas.microsoft.com/office/drawing/2014/main" id="{30FC5D7C-512B-418D-94F3-1966B18DF3C8}"/>
              </a:ext>
            </a:extLst>
          </p:cNvPr>
          <p:cNvSpPr>
            <a:spLocks noGrp="1" noChangeAspect="1"/>
          </p:cNvSpPr>
          <p:nvPr>
            <p:ph type="dgm" sz="quarter" idx="10"/>
          </p:nvPr>
        </p:nvSpPr>
        <p:spPr>
          <a:xfrm>
            <a:off x="9989608" y="4554432"/>
            <a:ext cx="1912136" cy="2059728"/>
          </a:xfrm>
        </p:spPr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57C2D33B-0490-44D6-8033-90C370485FA3}"/>
              </a:ext>
            </a:extLst>
          </p:cNvPr>
          <p:cNvSpPr txBox="1"/>
          <p:nvPr/>
        </p:nvSpPr>
        <p:spPr>
          <a:xfrm>
            <a:off x="688368" y="1381457"/>
            <a:ext cx="9112857" cy="3257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Psykosociala perspektiv på god hälsa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Vad är god hälsa?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Hur kan vi arbeta med hälsa inom funktionshinderområdet? (inte oproblematiskt)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Och hur kan vi ha ett kritiskt perspektiv på hälsa?</a:t>
            </a:r>
          </a:p>
        </p:txBody>
      </p:sp>
    </p:spTree>
    <p:extLst>
      <p:ext uri="{BB962C8B-B14F-4D97-AF65-F5344CB8AC3E}">
        <p14:creationId xmlns:p14="http://schemas.microsoft.com/office/powerpoint/2010/main" val="556856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martArt 1">
            <a:extLst>
              <a:ext uri="{FF2B5EF4-FFF2-40B4-BE49-F238E27FC236}">
                <a16:creationId xmlns:a16="http://schemas.microsoft.com/office/drawing/2014/main" id="{30FC5D7C-512B-418D-94F3-1966B18DF3C8}"/>
              </a:ext>
            </a:extLst>
          </p:cNvPr>
          <p:cNvSpPr>
            <a:spLocks noGrp="1" noChangeAspect="1"/>
          </p:cNvSpPr>
          <p:nvPr>
            <p:ph type="dgm" sz="quarter" idx="10"/>
          </p:nvPr>
        </p:nvSpPr>
        <p:spPr>
          <a:xfrm>
            <a:off x="9989608" y="4554432"/>
            <a:ext cx="1912136" cy="2059728"/>
          </a:xfrm>
        </p:spPr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57C2D33B-0490-44D6-8033-90C370485FA3}"/>
              </a:ext>
            </a:extLst>
          </p:cNvPr>
          <p:cNvSpPr txBox="1"/>
          <p:nvPr/>
        </p:nvSpPr>
        <p:spPr>
          <a:xfrm>
            <a:off x="688368" y="1381457"/>
            <a:ext cx="9112857" cy="4549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Psykosociala perspektiv på god hälsa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Vad är god hälsa?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Hur kan vi arbeta med hälsa inom funktionshinderområdet? (inte oproblematiskt)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Och hur kan vi ha ett kritiskt perspektiv på hälsa?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Men huvudfrågan: finns det socialpedagogiska hälsomodeller? </a:t>
            </a:r>
          </a:p>
        </p:txBody>
      </p:sp>
    </p:spTree>
    <p:extLst>
      <p:ext uri="{BB962C8B-B14F-4D97-AF65-F5344CB8AC3E}">
        <p14:creationId xmlns:p14="http://schemas.microsoft.com/office/powerpoint/2010/main" val="892344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martArt 1">
            <a:extLst>
              <a:ext uri="{FF2B5EF4-FFF2-40B4-BE49-F238E27FC236}">
                <a16:creationId xmlns:a16="http://schemas.microsoft.com/office/drawing/2014/main" id="{30FC5D7C-512B-418D-94F3-1966B18DF3C8}"/>
              </a:ext>
            </a:extLst>
          </p:cNvPr>
          <p:cNvSpPr>
            <a:spLocks noGrp="1" noChangeAspect="1"/>
          </p:cNvSpPr>
          <p:nvPr>
            <p:ph type="dgm" sz="quarter" idx="10"/>
          </p:nvPr>
        </p:nvSpPr>
        <p:spPr>
          <a:xfrm>
            <a:off x="9989608" y="4554432"/>
            <a:ext cx="1912136" cy="2059728"/>
          </a:xfrm>
        </p:spPr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57C2D33B-0490-44D6-8033-90C370485FA3}"/>
              </a:ext>
            </a:extLst>
          </p:cNvPr>
          <p:cNvSpPr txBox="1"/>
          <p:nvPr/>
        </p:nvSpPr>
        <p:spPr>
          <a:xfrm>
            <a:off x="688368" y="1381457"/>
            <a:ext cx="11213376" cy="5196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Psykosociala perspektiv på god hälsa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Finns det socialpedagogiska hälsomodeller?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Livskvalitet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KASAM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Orättvis hälsa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Hälsa i ett livsvärldsperspektiv (</a:t>
            </a:r>
            <a:r>
              <a:rPr lang="sv-SE" sz="2800" dirty="0" err="1"/>
              <a:t>Illness</a:t>
            </a:r>
            <a:r>
              <a:rPr lang="sv-SE" sz="2800" dirty="0"/>
              <a:t> Narratives/fenomenologi)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Hälsa i ett livsperspektiv (självbiografi)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Normkritiska perspektiv på hälsa </a:t>
            </a:r>
          </a:p>
        </p:txBody>
      </p:sp>
    </p:spTree>
    <p:extLst>
      <p:ext uri="{BB962C8B-B14F-4D97-AF65-F5344CB8AC3E}">
        <p14:creationId xmlns:p14="http://schemas.microsoft.com/office/powerpoint/2010/main" val="2680086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martArt 1">
            <a:extLst>
              <a:ext uri="{FF2B5EF4-FFF2-40B4-BE49-F238E27FC236}">
                <a16:creationId xmlns:a16="http://schemas.microsoft.com/office/drawing/2014/main" id="{30FC5D7C-512B-418D-94F3-1966B18DF3C8}"/>
              </a:ext>
            </a:extLst>
          </p:cNvPr>
          <p:cNvSpPr>
            <a:spLocks noGrp="1" noChangeAspect="1"/>
          </p:cNvSpPr>
          <p:nvPr>
            <p:ph type="dgm" sz="quarter" idx="10"/>
          </p:nvPr>
        </p:nvSpPr>
        <p:spPr>
          <a:xfrm>
            <a:off x="9989608" y="4554432"/>
            <a:ext cx="1912136" cy="2059728"/>
          </a:xfrm>
        </p:spPr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57C2D33B-0490-44D6-8033-90C370485FA3}"/>
              </a:ext>
            </a:extLst>
          </p:cNvPr>
          <p:cNvSpPr txBox="1"/>
          <p:nvPr/>
        </p:nvSpPr>
        <p:spPr>
          <a:xfrm>
            <a:off x="688368" y="1381457"/>
            <a:ext cx="11213376" cy="5196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Psykosociala perspektiv på god hälsa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Finns det socialpedagogiska hälsomodeller?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Livskvalitet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KASAM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Orättvis hälsa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Hälsa i ett livsvärldsperspektiv (</a:t>
            </a:r>
            <a:r>
              <a:rPr lang="sv-SE" sz="2800" dirty="0" err="1"/>
              <a:t>Illness</a:t>
            </a:r>
            <a:r>
              <a:rPr lang="sv-SE" sz="2800" dirty="0"/>
              <a:t> Narratives/fenomenologi)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Hälsa i ett livsperspektiv (självbiografi)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Normkritiska perspektiv på hälsa </a:t>
            </a:r>
          </a:p>
        </p:txBody>
      </p:sp>
      <p:pic>
        <p:nvPicPr>
          <p:cNvPr id="4" name="Bildobjekt 3" descr="En bild som visar text, kläder, underkläder&#10;&#10;Automatiskt genererad beskrivning">
            <a:extLst>
              <a:ext uri="{FF2B5EF4-FFF2-40B4-BE49-F238E27FC236}">
                <a16:creationId xmlns:a16="http://schemas.microsoft.com/office/drawing/2014/main" id="{D3775135-D5B6-4836-84E4-1EF1944074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0" y="466725"/>
            <a:ext cx="2359632" cy="3397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423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martArt 1">
            <a:extLst>
              <a:ext uri="{FF2B5EF4-FFF2-40B4-BE49-F238E27FC236}">
                <a16:creationId xmlns:a16="http://schemas.microsoft.com/office/drawing/2014/main" id="{30FC5D7C-512B-418D-94F3-1966B18DF3C8}"/>
              </a:ext>
            </a:extLst>
          </p:cNvPr>
          <p:cNvSpPr>
            <a:spLocks noGrp="1" noChangeAspect="1"/>
          </p:cNvSpPr>
          <p:nvPr>
            <p:ph type="dgm" sz="quarter" idx="10"/>
          </p:nvPr>
        </p:nvSpPr>
        <p:spPr>
          <a:xfrm>
            <a:off x="9989608" y="4554432"/>
            <a:ext cx="1912136" cy="2059728"/>
          </a:xfrm>
        </p:spPr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57C2D33B-0490-44D6-8033-90C370485FA3}"/>
              </a:ext>
            </a:extLst>
          </p:cNvPr>
          <p:cNvSpPr txBox="1"/>
          <p:nvPr/>
        </p:nvSpPr>
        <p:spPr>
          <a:xfrm>
            <a:off x="688368" y="829007"/>
            <a:ext cx="9112857" cy="2610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Psykosociala perspektiv på god hälsa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Socialpedagogiska modeller för hälsa I – gemenskaper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800" dirty="0"/>
              <a:t>Socialpedagogiska modeller för hälsa II – brukarmedverkan och </a:t>
            </a:r>
            <a:r>
              <a:rPr lang="sv-SE" sz="2800" dirty="0" err="1"/>
              <a:t>empowerment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2205379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</TotalTime>
  <Words>569</Words>
  <Application>Microsoft Office PowerPoint</Application>
  <PresentationFormat>Bredbild</PresentationFormat>
  <Paragraphs>75</Paragraphs>
  <Slides>20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Kristofer Hansson</dc:creator>
  <cp:lastModifiedBy>Kristofer Hansson</cp:lastModifiedBy>
  <cp:revision>52</cp:revision>
  <dcterms:created xsi:type="dcterms:W3CDTF">2021-09-30T20:21:23Z</dcterms:created>
  <dcterms:modified xsi:type="dcterms:W3CDTF">2021-10-01T12:21:45Z</dcterms:modified>
</cp:coreProperties>
</file>