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0" r:id="rId2"/>
    <p:sldId id="272" r:id="rId3"/>
    <p:sldId id="277" r:id="rId4"/>
    <p:sldId id="276" r:id="rId5"/>
    <p:sldId id="274" r:id="rId6"/>
    <p:sldId id="275" r:id="rId7"/>
    <p:sldId id="278" r:id="rId8"/>
    <p:sldId id="273" r:id="rId9"/>
    <p:sldId id="271" r:id="rId10"/>
  </p:sldIdLst>
  <p:sldSz cx="9144000" cy="5143500" type="screen16x9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92" autoAdjust="0"/>
    <p:restoredTop sz="83009" autoAdjust="0"/>
  </p:normalViewPr>
  <p:slideViewPr>
    <p:cSldViewPr>
      <p:cViewPr varScale="1">
        <p:scale>
          <a:sx n="88" d="100"/>
          <a:sy n="88" d="100"/>
        </p:scale>
        <p:origin x="176" y="1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36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67F1FD-099E-455F-8E27-A32D823BAEEB}" type="datetimeFigureOut">
              <a:rPr lang="sv-SE"/>
              <a:pPr>
                <a:defRPr/>
              </a:pPr>
              <a:t>2018-06-03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AC6F0A-1FBE-4AAA-9199-00320E02E7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7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sv-SE" baseline="0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2FF70-08AB-4037-A9F1-0134105DDCF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29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2FF70-08AB-4037-A9F1-0134105DDCF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85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2FF70-08AB-4037-A9F1-0134105DDCF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85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2FF70-08AB-4037-A9F1-0134105DDCF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4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2DB04-0B20-524D-940F-F1EDBF2F0F9D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15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2FF70-08AB-4037-A9F1-0134105DDCF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64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2FF70-08AB-4037-A9F1-0134105DDCF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44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sv-SE" baseline="0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sv-SE" sz="1400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  <a:p>
            <a:pPr eaLnBrk="1" hangingPunct="1">
              <a:spcBef>
                <a:spcPct val="0"/>
              </a:spcBef>
              <a:defRPr/>
            </a:pPr>
            <a:endParaRPr lang="sv-SE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2FF70-08AB-4037-A9F1-0134105DDCF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02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7188" y="4727575"/>
            <a:ext cx="5715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E9319-0D4F-4941-8006-A01F5469526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8596" y="857238"/>
            <a:ext cx="8229600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7188" y="4727575"/>
            <a:ext cx="5715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3634-0233-43BA-A82A-9A6D924F752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572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28813"/>
            <a:ext cx="82296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4786313"/>
            <a:ext cx="5715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BF850D-CAE0-46F2-A9FA-6C421AA0D47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04040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A7D8"/>
        </a:buClr>
        <a:buFont typeface="Arial" charset="0"/>
        <a:buChar char="•"/>
        <a:defRPr sz="24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A7D8"/>
        </a:buClr>
        <a:buFont typeface="Courier New" pitchFamily="49" charset="0"/>
        <a:buChar char="o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A7D8"/>
        </a:buClr>
        <a:buFont typeface="Arial" charset="0"/>
        <a:buChar char="•"/>
        <a:defRPr sz="16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A7D8"/>
        </a:buClr>
        <a:buFont typeface="Arial" charset="0"/>
        <a:buChar char="–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A7D8"/>
        </a:buClr>
        <a:buFont typeface="Arial" charset="0"/>
        <a:buChar char="»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v.se/utbildning/program/socialpedagogiska-programmet-heltid-campus-sgso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arie.westerlind@hv.se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getzy.gunnarsson@hv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18" Type="http://schemas.openxmlformats.org/officeDocument/2006/relationships/image" Target="../media/image20.jpeg"/><Relationship Id="rId26" Type="http://schemas.openxmlformats.org/officeDocument/2006/relationships/image" Target="../media/image27.jpeg"/><Relationship Id="rId3" Type="http://schemas.openxmlformats.org/officeDocument/2006/relationships/image" Target="../media/image8.jpeg"/><Relationship Id="rId21" Type="http://schemas.openxmlformats.org/officeDocument/2006/relationships/image" Target="../media/image23.pn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24" Type="http://schemas.openxmlformats.org/officeDocument/2006/relationships/image" Target="../media/image25.png"/><Relationship Id="rId5" Type="http://schemas.openxmlformats.org/officeDocument/2006/relationships/image" Target="../media/image10.jpeg"/><Relationship Id="rId15" Type="http://schemas.openxmlformats.org/officeDocument/2006/relationships/image" Target="../media/image18.jpeg"/><Relationship Id="rId23" Type="http://schemas.openxmlformats.org/officeDocument/2006/relationships/image" Target="../media/image5.png"/><Relationship Id="rId10" Type="http://schemas.openxmlformats.org/officeDocument/2006/relationships/image" Target="../media/image15.jpeg"/><Relationship Id="rId19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2.jpeg"/><Relationship Id="rId2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843558"/>
            <a:ext cx="69847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Socialpedagogiska programmet, 180 </a:t>
            </a:r>
            <a:r>
              <a:rPr lang="sv-SE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hp</a:t>
            </a:r>
            <a:endParaRPr lang="sv-SE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83518"/>
            <a:ext cx="7704856" cy="63709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v-SE" sz="2000" b="1" dirty="0">
                <a:latin typeface="+mj-lt"/>
              </a:rPr>
              <a:t>Bakgrund</a:t>
            </a:r>
          </a:p>
          <a:p>
            <a:endParaRPr lang="sv-SE" sz="2000" dirty="0">
              <a:latin typeface="+mj-lt"/>
            </a:endParaRPr>
          </a:p>
          <a:p>
            <a:r>
              <a:rPr lang="sv-SE" sz="2000" dirty="0">
                <a:latin typeface="+mj-lt"/>
              </a:rPr>
              <a:t>Från Social omsorgsexamen – med inriktning mot socialpedagogiskt behandlingsarbete (Vårdhögskolan i Vänersborg)…till</a:t>
            </a:r>
          </a:p>
          <a:p>
            <a:r>
              <a:rPr lang="sv-SE" sz="2000" dirty="0" err="1">
                <a:latin typeface="+mj-lt"/>
              </a:rPr>
              <a:t>Fild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kand</a:t>
            </a:r>
            <a:r>
              <a:rPr lang="sv-SE" sz="2000" dirty="0">
                <a:latin typeface="+mj-lt"/>
              </a:rPr>
              <a:t> inom socialt arbete och socialpedagogik (Högskolan Väst)</a:t>
            </a:r>
          </a:p>
          <a:p>
            <a:endParaRPr lang="sv-SE" sz="2000" dirty="0">
              <a:latin typeface="+mj-lt"/>
            </a:endParaRPr>
          </a:p>
          <a:p>
            <a:r>
              <a:rPr lang="sv-SE" sz="2000" dirty="0">
                <a:latin typeface="+mj-lt"/>
              </a:rPr>
              <a:t>Förbereder för arbete inom exv. socialtjänst, social barnavård, social omsorg, behandlingsarbete, kriminalvård, psykiatri, skola, råd och stöd, försäkringskassa, arbetsförmedling etc. </a:t>
            </a:r>
          </a:p>
          <a:p>
            <a:endParaRPr lang="sv-SE" sz="2000" dirty="0">
              <a:latin typeface="+mj-lt"/>
            </a:endParaRPr>
          </a:p>
          <a:p>
            <a:r>
              <a:rPr lang="sv-SE" sz="2000" dirty="0">
                <a:latin typeface="+mj-lt"/>
              </a:rPr>
              <a:t>Ny utbildningsplan fr o m HT 2016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</a:rPr>
              <a:t>Aktuella utvecklingstendenser… 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</a:rPr>
              <a:t>Referensgrupp</a:t>
            </a:r>
          </a:p>
          <a:p>
            <a:endParaRPr lang="sv-SE" sz="2000" dirty="0">
              <a:latin typeface="+mj-lt"/>
            </a:endParaRPr>
          </a:p>
          <a:p>
            <a:endParaRPr lang="sv-SE" sz="2000" dirty="0">
              <a:latin typeface="+mj-lt"/>
            </a:endParaRPr>
          </a:p>
          <a:p>
            <a:endParaRPr lang="sv-SE" sz="2000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798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7534"/>
            <a:ext cx="7704856" cy="443198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v-SE" dirty="0">
                <a:latin typeface="+mj-lt"/>
              </a:rPr>
              <a:t>Mål</a:t>
            </a:r>
          </a:p>
          <a:p>
            <a:endParaRPr lang="sv-SE" dirty="0">
              <a:latin typeface="+mj-lt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kunskap och </a:t>
            </a:r>
            <a:r>
              <a:rPr lang="sv-SE" sz="1600" dirty="0" err="1">
                <a:latin typeface="+mj-lt"/>
              </a:rPr>
              <a:t>förståelse</a:t>
            </a:r>
            <a:r>
              <a:rPr lang="sv-SE" sz="1600" dirty="0">
                <a:latin typeface="+mj-lt"/>
              </a:rPr>
              <a:t> om samspelet mellan </a:t>
            </a:r>
            <a:r>
              <a:rPr lang="sv-SE" sz="1600" dirty="0" err="1">
                <a:latin typeface="+mj-lt"/>
              </a:rPr>
              <a:t>människors</a:t>
            </a:r>
            <a:r>
              <a:rPr lang="sv-SE" sz="1600" dirty="0">
                <a:latin typeface="+mj-lt"/>
              </a:rPr>
              <a:t> </a:t>
            </a:r>
            <a:r>
              <a:rPr lang="sv-SE" sz="1600" b="1" dirty="0">
                <a:latin typeface="+mj-lt"/>
              </a:rPr>
              <a:t>utveckling, </a:t>
            </a:r>
            <a:r>
              <a:rPr lang="sv-SE" sz="1600" b="1" dirty="0" err="1">
                <a:latin typeface="+mj-lt"/>
              </a:rPr>
              <a:t>lärande</a:t>
            </a:r>
            <a:r>
              <a:rPr lang="sv-SE" sz="1600" b="1" dirty="0">
                <a:latin typeface="+mj-lt"/>
              </a:rPr>
              <a:t> och livsvillkor</a:t>
            </a:r>
            <a:r>
              <a:rPr lang="sv-SE" sz="1600" dirty="0">
                <a:latin typeface="+mj-lt"/>
              </a:rPr>
              <a:t> i relation till deras sociala, fysiska och kulturella </a:t>
            </a:r>
            <a:r>
              <a:rPr lang="sv-SE" sz="1600" dirty="0" err="1">
                <a:latin typeface="+mj-lt"/>
              </a:rPr>
              <a:t>miljo</a:t>
            </a:r>
            <a:r>
              <a:rPr lang="sv-SE" sz="1600" dirty="0">
                <a:latin typeface="+mj-lt"/>
              </a:rPr>
              <a:t>̈ </a:t>
            </a:r>
          </a:p>
          <a:p>
            <a:pPr marL="285750" lvl="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kunskap och </a:t>
            </a:r>
            <a:r>
              <a:rPr lang="sv-SE" sz="1600" dirty="0" err="1">
                <a:latin typeface="+mj-lt"/>
              </a:rPr>
              <a:t>förståelse</a:t>
            </a:r>
            <a:r>
              <a:rPr lang="sv-SE" sz="1600" dirty="0">
                <a:latin typeface="+mj-lt"/>
              </a:rPr>
              <a:t> om </a:t>
            </a:r>
            <a:r>
              <a:rPr lang="sv-SE" sz="1600" b="1" dirty="0">
                <a:latin typeface="+mj-lt"/>
              </a:rPr>
              <a:t>ledning, organisering och </a:t>
            </a:r>
            <a:r>
              <a:rPr lang="sv-SE" sz="1600" b="1" dirty="0" err="1">
                <a:latin typeface="+mj-lt"/>
              </a:rPr>
              <a:t>utvärdering</a:t>
            </a:r>
            <a:r>
              <a:rPr lang="sv-SE" sz="1600" b="1" dirty="0">
                <a:latin typeface="+mj-lt"/>
              </a:rPr>
              <a:t> </a:t>
            </a:r>
            <a:r>
              <a:rPr lang="sv-SE" sz="1600" dirty="0">
                <a:latin typeface="+mj-lt"/>
              </a:rPr>
              <a:t>av socialt och socialpedagogiskt arbete </a:t>
            </a:r>
          </a:p>
          <a:p>
            <a:pPr marL="285750" lvl="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kunskap och </a:t>
            </a:r>
            <a:r>
              <a:rPr lang="sv-SE" sz="1600" dirty="0" err="1">
                <a:latin typeface="+mj-lt"/>
              </a:rPr>
              <a:t>förståelse</a:t>
            </a:r>
            <a:r>
              <a:rPr lang="sv-SE" sz="1600" dirty="0">
                <a:latin typeface="+mj-lt"/>
              </a:rPr>
              <a:t> om </a:t>
            </a:r>
            <a:r>
              <a:rPr lang="sv-SE" sz="1600" b="1" dirty="0">
                <a:latin typeface="+mj-lt"/>
              </a:rPr>
              <a:t>det sociala arbetets </a:t>
            </a:r>
            <a:r>
              <a:rPr lang="sv-SE" sz="1600" b="1" dirty="0" err="1">
                <a:latin typeface="+mj-lt"/>
              </a:rPr>
              <a:t>framväxt</a:t>
            </a:r>
            <a:r>
              <a:rPr lang="sv-SE" sz="1600" b="1" dirty="0">
                <a:latin typeface="+mj-lt"/>
              </a:rPr>
              <a:t> </a:t>
            </a:r>
            <a:r>
              <a:rPr lang="sv-SE" sz="1600" dirty="0">
                <a:latin typeface="+mj-lt"/>
              </a:rPr>
              <a:t>och </a:t>
            </a:r>
            <a:r>
              <a:rPr lang="sv-SE" sz="1600" dirty="0" err="1">
                <a:latin typeface="+mj-lt"/>
              </a:rPr>
              <a:t>förhållandet</a:t>
            </a:r>
            <a:r>
              <a:rPr lang="sv-SE" sz="1600" dirty="0">
                <a:latin typeface="+mj-lt"/>
              </a:rPr>
              <a:t> mellan </a:t>
            </a:r>
            <a:r>
              <a:rPr lang="sv-SE" sz="1600" dirty="0" err="1">
                <a:latin typeface="+mj-lt"/>
              </a:rPr>
              <a:t>samhällsförändring</a:t>
            </a:r>
            <a:r>
              <a:rPr lang="sv-SE" sz="1600" dirty="0">
                <a:latin typeface="+mj-lt"/>
              </a:rPr>
              <a:t> och konstruktionen av sociala problem i ett nationellt och globalt perspektiv </a:t>
            </a:r>
          </a:p>
          <a:p>
            <a:pPr marL="285750" lvl="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kunskap och </a:t>
            </a:r>
            <a:r>
              <a:rPr lang="sv-SE" sz="1600" dirty="0" err="1">
                <a:latin typeface="+mj-lt"/>
              </a:rPr>
              <a:t>förståelse</a:t>
            </a:r>
            <a:r>
              <a:rPr lang="sv-SE" sz="1600" dirty="0">
                <a:latin typeface="+mj-lt"/>
              </a:rPr>
              <a:t> om </a:t>
            </a:r>
            <a:r>
              <a:rPr lang="sv-SE" sz="1600" b="1" dirty="0">
                <a:latin typeface="+mj-lt"/>
              </a:rPr>
              <a:t>socialpolitiska och ekonomiska aspekter i socialt </a:t>
            </a:r>
            <a:r>
              <a:rPr lang="sv-SE" sz="1600" b="1" dirty="0" err="1">
                <a:latin typeface="+mj-lt"/>
              </a:rPr>
              <a:t>välfärdsarbete</a:t>
            </a:r>
            <a:r>
              <a:rPr lang="sv-SE" sz="1600" b="1" dirty="0">
                <a:latin typeface="+mj-lt"/>
              </a:rPr>
              <a:t> </a:t>
            </a:r>
            <a:r>
              <a:rPr lang="sv-SE" sz="1600" dirty="0">
                <a:latin typeface="+mj-lt"/>
              </a:rPr>
              <a:t>och dess konsekvenser </a:t>
            </a:r>
            <a:r>
              <a:rPr lang="sv-SE" sz="1600" dirty="0" err="1">
                <a:latin typeface="+mj-lt"/>
              </a:rPr>
              <a:t>för</a:t>
            </a:r>
            <a:r>
              <a:rPr lang="sv-SE" sz="1600" dirty="0">
                <a:latin typeface="+mj-lt"/>
              </a:rPr>
              <a:t> barn, familjer och socialt utsatta grupper </a:t>
            </a:r>
          </a:p>
          <a:p>
            <a:pPr marL="285750" lvl="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kunskap och </a:t>
            </a:r>
            <a:r>
              <a:rPr lang="sv-SE" sz="1600" dirty="0" err="1">
                <a:latin typeface="+mj-lt"/>
              </a:rPr>
              <a:t>förståelse</a:t>
            </a:r>
            <a:r>
              <a:rPr lang="sv-SE" sz="1600" dirty="0">
                <a:latin typeface="+mj-lt"/>
              </a:rPr>
              <a:t> om alternativa driftsformer och </a:t>
            </a:r>
            <a:r>
              <a:rPr lang="sv-SE" sz="1600" b="1" dirty="0" err="1">
                <a:latin typeface="+mj-lt"/>
              </a:rPr>
              <a:t>välfärdstekniska</a:t>
            </a:r>
            <a:r>
              <a:rPr lang="sv-SE" sz="1600" b="1" dirty="0">
                <a:latin typeface="+mj-lt"/>
              </a:rPr>
              <a:t> </a:t>
            </a:r>
            <a:r>
              <a:rPr lang="sv-SE" sz="1600" b="1" dirty="0" err="1">
                <a:latin typeface="+mj-lt"/>
              </a:rPr>
              <a:t>lösningar</a:t>
            </a:r>
            <a:r>
              <a:rPr lang="sv-SE" sz="1600" b="1" dirty="0">
                <a:latin typeface="+mj-lt"/>
              </a:rPr>
              <a:t> </a:t>
            </a:r>
            <a:r>
              <a:rPr lang="sv-SE" sz="1600" dirty="0">
                <a:latin typeface="+mj-lt"/>
              </a:rPr>
              <a:t>i det sociala och socialpedagogiska arbetet </a:t>
            </a: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757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7534"/>
            <a:ext cx="7704856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v-SE" dirty="0">
                <a:latin typeface="+mj-lt"/>
              </a:rPr>
              <a:t>Mål</a:t>
            </a:r>
          </a:p>
          <a:p>
            <a:endParaRPr lang="sv-SE" sz="1600" dirty="0">
              <a:latin typeface="+mj-lt"/>
            </a:endParaRPr>
          </a:p>
          <a:p>
            <a:pPr marL="28575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</a:t>
            </a:r>
            <a:r>
              <a:rPr lang="sv-SE" sz="1600" dirty="0" err="1">
                <a:latin typeface="+mj-lt"/>
              </a:rPr>
              <a:t>förmåga</a:t>
            </a:r>
            <a:r>
              <a:rPr lang="sv-SE" sz="1600" dirty="0">
                <a:latin typeface="+mj-lt"/>
              </a:rPr>
              <a:t> att </a:t>
            </a:r>
            <a:r>
              <a:rPr lang="sv-SE" sz="1600" dirty="0" err="1">
                <a:latin typeface="+mj-lt"/>
              </a:rPr>
              <a:t>utöva</a:t>
            </a:r>
            <a:r>
              <a:rPr lang="sv-SE" sz="1600" dirty="0">
                <a:latin typeface="+mj-lt"/>
              </a:rPr>
              <a:t> och utveckla socialt och socialpedagogiskt arbete </a:t>
            </a:r>
            <a:r>
              <a:rPr lang="sv-SE" sz="1600" dirty="0" err="1">
                <a:latin typeface="+mj-lt"/>
              </a:rPr>
              <a:t>pa</a:t>
            </a:r>
            <a:r>
              <a:rPr lang="sv-SE" sz="1600" dirty="0">
                <a:latin typeface="+mj-lt"/>
              </a:rPr>
              <a:t>̊ individ- grupp- och </a:t>
            </a:r>
            <a:r>
              <a:rPr lang="sv-SE" sz="1600" dirty="0" err="1">
                <a:latin typeface="+mj-lt"/>
              </a:rPr>
              <a:t>samhällsniva</a:t>
            </a:r>
            <a:r>
              <a:rPr lang="sv-SE" sz="1600" dirty="0">
                <a:latin typeface="+mj-lt"/>
              </a:rPr>
              <a:t>̊ i samarbete med de </a:t>
            </a:r>
            <a:r>
              <a:rPr lang="sv-SE" sz="1600" dirty="0" err="1">
                <a:latin typeface="+mj-lt"/>
              </a:rPr>
              <a:t>människor</a:t>
            </a:r>
            <a:r>
              <a:rPr lang="sv-SE" sz="1600" dirty="0">
                <a:latin typeface="+mj-lt"/>
              </a:rPr>
              <a:t> som </a:t>
            </a:r>
            <a:r>
              <a:rPr lang="sv-SE" sz="1600" dirty="0" err="1">
                <a:latin typeface="+mj-lt"/>
              </a:rPr>
              <a:t>berörs</a:t>
            </a:r>
            <a:r>
              <a:rPr lang="sv-SE" sz="1600" dirty="0">
                <a:latin typeface="+mj-lt"/>
              </a:rPr>
              <a:t> </a:t>
            </a:r>
          </a:p>
          <a:p>
            <a:pPr marL="28575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</a:t>
            </a:r>
            <a:r>
              <a:rPr lang="sv-SE" sz="1600" dirty="0" err="1">
                <a:latin typeface="+mj-lt"/>
              </a:rPr>
              <a:t>förmåga</a:t>
            </a:r>
            <a:r>
              <a:rPr lang="sv-SE" sz="1600" dirty="0">
                <a:latin typeface="+mj-lt"/>
              </a:rPr>
              <a:t> att initiera, leda och medverka i </a:t>
            </a:r>
            <a:r>
              <a:rPr lang="sv-SE" sz="1600" b="1" dirty="0">
                <a:latin typeface="+mj-lt"/>
              </a:rPr>
              <a:t>interprofessionell samverkan </a:t>
            </a:r>
            <a:r>
              <a:rPr lang="sv-SE" sz="1600" dirty="0">
                <a:latin typeface="+mj-lt"/>
              </a:rPr>
              <a:t>inom och mellan organisationer </a:t>
            </a:r>
          </a:p>
          <a:p>
            <a:pPr marL="28575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</a:t>
            </a:r>
            <a:r>
              <a:rPr lang="sv-SE" sz="1600" b="1" dirty="0">
                <a:latin typeface="+mj-lt"/>
              </a:rPr>
              <a:t>kommunikativ </a:t>
            </a:r>
            <a:r>
              <a:rPr lang="sv-SE" sz="1600" b="1" dirty="0" err="1">
                <a:latin typeface="+mj-lt"/>
              </a:rPr>
              <a:t>förmåga</a:t>
            </a:r>
            <a:r>
              <a:rPr lang="sv-SE" sz="1600" b="1" dirty="0">
                <a:latin typeface="+mj-lt"/>
              </a:rPr>
              <a:t> </a:t>
            </a:r>
            <a:r>
              <a:rPr lang="sv-SE" sz="1600" dirty="0">
                <a:latin typeface="+mj-lt"/>
              </a:rPr>
              <a:t>byggd </a:t>
            </a:r>
            <a:r>
              <a:rPr lang="sv-SE" sz="1600" dirty="0" err="1">
                <a:latin typeface="+mj-lt"/>
              </a:rPr>
              <a:t>pa</a:t>
            </a:r>
            <a:r>
              <a:rPr lang="sv-SE" sz="1600" dirty="0">
                <a:latin typeface="+mj-lt"/>
              </a:rPr>
              <a:t>̊ respekt och </a:t>
            </a:r>
            <a:r>
              <a:rPr lang="sv-SE" sz="1600" dirty="0" err="1">
                <a:latin typeface="+mj-lt"/>
              </a:rPr>
              <a:t>förståelse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för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människors</a:t>
            </a:r>
            <a:r>
              <a:rPr lang="sv-SE" sz="1600" dirty="0">
                <a:latin typeface="+mj-lt"/>
              </a:rPr>
              <a:t> livssituation </a:t>
            </a:r>
            <a:r>
              <a:rPr lang="sv-SE" sz="1600" dirty="0" err="1">
                <a:latin typeface="+mj-lt"/>
              </a:rPr>
              <a:t>utifrån</a:t>
            </a:r>
            <a:r>
              <a:rPr lang="sv-SE" sz="1600" dirty="0">
                <a:latin typeface="+mj-lt"/>
              </a:rPr>
              <a:t> maktaspekter och </a:t>
            </a:r>
            <a:r>
              <a:rPr lang="sv-SE" sz="1600" dirty="0" err="1">
                <a:latin typeface="+mj-lt"/>
              </a:rPr>
              <a:t>intersektionella</a:t>
            </a:r>
            <a:r>
              <a:rPr lang="sv-SE" sz="1600" dirty="0">
                <a:latin typeface="+mj-lt"/>
              </a:rPr>
              <a:t> perspektiv </a:t>
            </a:r>
          </a:p>
          <a:p>
            <a:pPr marL="28575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</a:t>
            </a:r>
            <a:r>
              <a:rPr lang="sv-SE" sz="1600" dirty="0" err="1">
                <a:latin typeface="+mj-lt"/>
              </a:rPr>
              <a:t>förmåga</a:t>
            </a:r>
            <a:r>
              <a:rPr lang="sv-SE" sz="1600" dirty="0">
                <a:latin typeface="+mj-lt"/>
              </a:rPr>
              <a:t> att </a:t>
            </a:r>
            <a:r>
              <a:rPr lang="sv-SE" sz="1600" b="1" dirty="0" err="1">
                <a:latin typeface="+mj-lt"/>
              </a:rPr>
              <a:t>tillämpa</a:t>
            </a:r>
            <a:r>
              <a:rPr lang="sv-SE" sz="1600" b="1" dirty="0">
                <a:latin typeface="+mj-lt"/>
              </a:rPr>
              <a:t> relevanta lagar</a:t>
            </a:r>
            <a:r>
              <a:rPr lang="sv-SE" sz="1600" dirty="0">
                <a:latin typeface="+mj-lt"/>
              </a:rPr>
              <a:t> och </a:t>
            </a:r>
            <a:r>
              <a:rPr lang="sv-SE" sz="1600" dirty="0" err="1">
                <a:latin typeface="+mj-lt"/>
              </a:rPr>
              <a:t>författningar</a:t>
            </a:r>
            <a:r>
              <a:rPr lang="sv-SE" sz="1600" dirty="0">
                <a:latin typeface="+mj-lt"/>
              </a:rPr>
              <a:t>, i synnerhet inom det sociala </a:t>
            </a:r>
            <a:r>
              <a:rPr lang="sv-SE" sz="1600" dirty="0" err="1">
                <a:latin typeface="+mj-lt"/>
              </a:rPr>
              <a:t>området</a:t>
            </a:r>
            <a:r>
              <a:rPr lang="sv-SE" sz="1600" dirty="0">
                <a:latin typeface="+mj-lt"/>
              </a:rPr>
              <a:t> </a:t>
            </a:r>
          </a:p>
          <a:p>
            <a:pPr marL="285750" lvl="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relationskompetens och reflexiv </a:t>
            </a:r>
            <a:r>
              <a:rPr lang="sv-SE" sz="1600" dirty="0" err="1">
                <a:latin typeface="+mj-lt"/>
              </a:rPr>
              <a:t>förmåga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för</a:t>
            </a:r>
            <a:r>
              <a:rPr lang="sv-SE" sz="1600" dirty="0">
                <a:latin typeface="+mj-lt"/>
              </a:rPr>
              <a:t> </a:t>
            </a:r>
            <a:r>
              <a:rPr lang="sv-SE" sz="1600" b="1" dirty="0">
                <a:latin typeface="+mj-lt"/>
              </a:rPr>
              <a:t>att leda och delta i olika grupper </a:t>
            </a:r>
          </a:p>
          <a:p>
            <a:pPr marL="285750" lvl="0" indent="-285750">
              <a:buFont typeface="Wingdings" charset="2"/>
              <a:buChar char="q"/>
            </a:pPr>
            <a:r>
              <a:rPr lang="sv-SE" sz="1600" dirty="0">
                <a:latin typeface="+mj-lt"/>
              </a:rPr>
              <a:t>visa professionsetisk </a:t>
            </a:r>
            <a:r>
              <a:rPr lang="sv-SE" sz="1600" dirty="0" err="1">
                <a:latin typeface="+mj-lt"/>
              </a:rPr>
              <a:t>färdighet</a:t>
            </a:r>
            <a:r>
              <a:rPr lang="sv-SE" sz="1600" dirty="0">
                <a:latin typeface="+mj-lt"/>
              </a:rPr>
              <a:t> och </a:t>
            </a:r>
            <a:r>
              <a:rPr lang="sv-SE" sz="1600" b="1" dirty="0">
                <a:latin typeface="+mj-lt"/>
              </a:rPr>
              <a:t>ett professionellt </a:t>
            </a:r>
            <a:r>
              <a:rPr lang="sv-SE" sz="1600" b="1" dirty="0" err="1">
                <a:latin typeface="+mj-lt"/>
              </a:rPr>
              <a:t>förhållningssätt</a:t>
            </a:r>
            <a:r>
              <a:rPr lang="sv-SE" sz="1600" b="1" dirty="0">
                <a:latin typeface="+mj-lt"/>
              </a:rPr>
              <a:t> </a:t>
            </a:r>
            <a:r>
              <a:rPr lang="sv-SE" sz="1600" dirty="0">
                <a:latin typeface="+mj-lt"/>
              </a:rPr>
              <a:t>som </a:t>
            </a:r>
            <a:r>
              <a:rPr lang="sv-SE" sz="1600" dirty="0" err="1">
                <a:latin typeface="+mj-lt"/>
              </a:rPr>
              <a:t>stärker</a:t>
            </a:r>
            <a:r>
              <a:rPr lang="sv-SE" sz="1600" dirty="0">
                <a:latin typeface="+mj-lt"/>
              </a:rPr>
              <a:t> delaktighet och inflytande inom socialt och socialpedagogiskt arbete </a:t>
            </a: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236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84188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>
                <a:latin typeface="+mn-lt"/>
              </a:rPr>
              <a:t>Socialpedagogiska programmet – befintligt upplägg och innehåll</a:t>
            </a: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77A573-CC43-4549-B7AC-17D3E02016C9}" type="slidenum">
              <a:rPr lang="sv-SE" sz="1200">
                <a:solidFill>
                  <a:srgbClr val="404040"/>
                </a:solidFill>
                <a:cs typeface="Arial" charset="0"/>
              </a:rPr>
              <a:pPr eaLnBrk="1" hangingPunct="1"/>
              <a:t>5</a:t>
            </a:fld>
            <a:endParaRPr lang="sv-SE" sz="1200">
              <a:solidFill>
                <a:srgbClr val="404040"/>
              </a:solidFill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68920"/>
              </p:ext>
            </p:extLst>
          </p:nvPr>
        </p:nvGraphicFramePr>
        <p:xfrm>
          <a:off x="0" y="0"/>
          <a:ext cx="9145587" cy="513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787">
                <a:tc>
                  <a:txBody>
                    <a:bodyPr/>
                    <a:lstStyle/>
                    <a:p>
                      <a:r>
                        <a:rPr lang="sv-SE" sz="1400" noProof="0" dirty="0"/>
                        <a:t>År 1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noProof="0" dirty="0"/>
                        <a:t>År 2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noProof="0" dirty="0"/>
                        <a:t>År</a:t>
                      </a:r>
                      <a:r>
                        <a:rPr lang="sv-SE" sz="1400" baseline="0" noProof="0" dirty="0"/>
                        <a:t> 3</a:t>
                      </a:r>
                      <a:endParaRPr lang="sv-SE" sz="1400" noProof="0" dirty="0"/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08">
                <a:tc>
                  <a:txBody>
                    <a:bodyPr/>
                    <a:lstStyle/>
                    <a:p>
                      <a:r>
                        <a:rPr lang="sv-SE" sz="1200" b="1" noProof="0" dirty="0"/>
                        <a:t>Termin 1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1" noProof="0" dirty="0"/>
                        <a:t>Termin 3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1" noProof="0" dirty="0"/>
                        <a:t>Termin 5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Introduktion till socialt arbete och socialpedagogik, 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sv-SE" sz="1200" i="1" noProof="0" dirty="0"/>
                        <a:t>8. Välfärdsstatens värdegrund, ramverk och 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aktörer</a:t>
                      </a:r>
                      <a:r>
                        <a:rPr lang="sv-SE" sz="1200" i="1" noProof="0" dirty="0"/>
                        <a:t>, 10 </a:t>
                      </a:r>
                      <a:r>
                        <a:rPr lang="sv-SE" sz="1200" i="1" noProof="0" dirty="0" err="1"/>
                        <a:t>hp</a:t>
                      </a:r>
                      <a:endParaRPr lang="sv-SE" sz="1200" i="1" noProof="0" dirty="0"/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Ledarskap i socialt och socialpedagogiskt arbete, 6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43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Människors utveckling, lärande och livsvillkor, 17,5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[varav 1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PPU]</a:t>
                      </a:r>
                    </a:p>
                    <a:p>
                      <a:endParaRPr lang="sv-SE" sz="1200" i="1" noProof="0" dirty="0"/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3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Vetenskaplig metod och fältarbete</a:t>
                      </a:r>
                      <a:r>
                        <a:rPr lang="sv-SE" sz="1200" i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9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Socialrätt, myndighetsutövning och brukarinflytande, 10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Socialpedagogiskt arbete och delaktig-hetsfrämjande metoder med fokus på barn och familj (Alt 1), 15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äldre och funktions-hinderomsorg (Alt 2), 15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noProof="0" dirty="0">
                          <a:effectLst/>
                        </a:rPr>
                        <a:t> eller 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skola, arbete och integration (Alt 3), 15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[2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PPU]</a:t>
                      </a:r>
                      <a:r>
                        <a:rPr lang="sv-SE" sz="1200" i="1" noProof="0" dirty="0">
                          <a:effectLst/>
                        </a:rPr>
                        <a:t> </a:t>
                      </a:r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012">
                <a:tc vMerge="1">
                  <a:txBody>
                    <a:bodyPr/>
                    <a:lstStyle/>
                    <a:p>
                      <a:endParaRPr lang="sv-SE" sz="1200" i="1" noProof="0" dirty="0"/>
                    </a:p>
                  </a:txBody>
                  <a:tcPr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 noProof="0" dirty="0"/>
                        <a:t>10. Civilrätt</a:t>
                      </a:r>
                      <a:r>
                        <a:rPr lang="sv-SE" sz="1200" i="1" baseline="0" noProof="0" dirty="0"/>
                        <a:t> i det sociala arbetet, 10 </a:t>
                      </a:r>
                      <a:r>
                        <a:rPr lang="sv-SE" sz="1200" i="1" baseline="0" noProof="0" dirty="0" err="1"/>
                        <a:t>hp</a:t>
                      </a:r>
                      <a:endParaRPr lang="sv-SE" sz="1200" i="1" noProof="0" dirty="0"/>
                    </a:p>
                    <a:p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8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Samhälle och välfärdspolitik, 7,5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200" i="1" noProof="0" dirty="0"/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noProof="0" dirty="0"/>
                        <a:t>Termin 2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noProof="0" dirty="0"/>
                        <a:t>Termin 4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1" noProof="0" dirty="0"/>
                        <a:t>Termin 6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434">
                <a:tc rowSpan="3">
                  <a:txBody>
                    <a:bodyPr/>
                    <a:lstStyle/>
                    <a:p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sv-SE" sz="1200" i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Organisering 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 socialt och socialpedagogiskt arbete, 7,5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[varav 1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PPU]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 noProof="0" dirty="0"/>
                        <a:t>11. Utredningsmetodik, handläggning och social dokumentation, 7,5 </a:t>
                      </a:r>
                      <a:r>
                        <a:rPr lang="sv-SE" sz="1200" i="1" noProof="0" dirty="0" err="1"/>
                        <a:t>hp</a:t>
                      </a:r>
                      <a:endParaRPr lang="sv-SE" sz="1200" i="1" noProof="0" dirty="0"/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Kvalitativ metod, 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Kvantitativ metod, 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1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Verksamhetsförlagd utbildning i socialt och socialpedagogiskt arbete, 22,5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[varav 1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PPU]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7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Utvärdering och kunskapsproduktion i socialt och socialpedagogiskt arbete, 7,5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Bearbetning, analys och rapportskrivning, 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sv-SE" sz="1200" i="1" noProof="0" dirty="0">
                          <a:effectLst/>
                        </a:rPr>
                        <a:t> </a:t>
                      </a:r>
                      <a:endParaRPr lang="sv-SE" sz="1200" i="1" noProof="0" dirty="0"/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7185">
                <a:tc>
                  <a:txBody>
                    <a:bodyPr/>
                    <a:lstStyle/>
                    <a:p>
                      <a:r>
                        <a:rPr lang="sv-SE" sz="1200" i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Välfärdsteknik och digitalisering i och för socialt och socialpedagogiskt arbete, 7,5 hp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sv-SE" sz="1200" i="1" noProof="0" dirty="0"/>
                        <a:t>19. Examensarbete</a:t>
                      </a:r>
                      <a:r>
                        <a:rPr lang="sv-SE" sz="1200" i="1" baseline="0" noProof="0" dirty="0"/>
                        <a:t> i socialt arbete och socialpedagogik, 15 </a:t>
                      </a:r>
                      <a:r>
                        <a:rPr lang="sv-SE" sz="1200" i="1" baseline="0" noProof="0" dirty="0" err="1"/>
                        <a:t>hp</a:t>
                      </a:r>
                      <a:endParaRPr lang="sv-SE" sz="1200" i="1" noProof="0" dirty="0"/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7185">
                <a:tc>
                  <a:txBody>
                    <a:bodyPr/>
                    <a:lstStyle/>
                    <a:p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Globala perspektiv på socialt välfärdsarbete,</a:t>
                      </a:r>
                      <a:r>
                        <a:rPr lang="sv-SE" sz="1200" i="1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 </a:t>
                      </a:r>
                      <a:r>
                        <a:rPr lang="sv-SE" sz="1200" i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endParaRPr lang="sv-SE" sz="1200" i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sz="1400" noProof="0" dirty="0"/>
                    </a:p>
                  </a:txBody>
                  <a:tcPr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sv-SE" sz="1200" i="1" noProof="0" dirty="0"/>
                    </a:p>
                  </a:txBody>
                  <a:tcPr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2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7534"/>
            <a:ext cx="7704856" cy="587853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dirty="0">
                <a:latin typeface="+mj-lt"/>
              </a:rPr>
              <a:t>Personlig och professionell utveckling (PPU)</a:t>
            </a:r>
          </a:p>
          <a:p>
            <a:pPr marL="285750" indent="-285750">
              <a:buFont typeface="Arial"/>
              <a:buChar char="•"/>
            </a:pPr>
            <a:endParaRPr lang="sv-SE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latin typeface="+mj-lt"/>
              </a:rPr>
              <a:t>Arbetsformer</a:t>
            </a:r>
          </a:p>
          <a:p>
            <a:pPr marL="742950" lvl="1" indent="-285750">
              <a:buFont typeface="Arial"/>
              <a:buChar char="•"/>
            </a:pPr>
            <a:r>
              <a:rPr lang="sv-SE" dirty="0">
                <a:latin typeface="+mj-lt"/>
              </a:rPr>
              <a:t>Föreläsningar, studiegruppsarbete, redovisningar, seminarier, praktiska övningar, kommunikationsövningar, enskilda uppgifter, gruppuppgifter, fältförlagda uppgifter </a:t>
            </a:r>
            <a:r>
              <a:rPr lang="sv-SE" dirty="0" err="1">
                <a:latin typeface="+mj-lt"/>
              </a:rPr>
              <a:t>etc</a:t>
            </a:r>
            <a:endParaRPr lang="sv-SE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endParaRPr lang="sv-SE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latin typeface="+mj-lt"/>
              </a:rPr>
              <a:t>Ca 5 sökande per plats (ca 90-100 </a:t>
            </a:r>
            <a:r>
              <a:rPr lang="sv-SE" dirty="0" err="1">
                <a:latin typeface="+mj-lt"/>
              </a:rPr>
              <a:t>stud</a:t>
            </a:r>
            <a:r>
              <a:rPr lang="sv-SE" dirty="0">
                <a:latin typeface="+mj-lt"/>
              </a:rPr>
              <a:t> per år)</a:t>
            </a:r>
          </a:p>
          <a:p>
            <a:pPr marL="285750" indent="-285750">
              <a:buFont typeface="Arial"/>
              <a:buChar char="•"/>
            </a:pPr>
            <a:endParaRPr lang="sv-SE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latin typeface="+mj-lt"/>
              </a:rPr>
              <a:t>Campus Trollhättan och Campus Västervik</a:t>
            </a:r>
          </a:p>
          <a:p>
            <a:pPr marL="285750" indent="-285750">
              <a:buFont typeface="Arial"/>
              <a:buChar char="•"/>
            </a:pPr>
            <a:endParaRPr lang="sv-SE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latin typeface="+mj-lt"/>
              </a:rPr>
              <a:t>Särskilt urval</a:t>
            </a:r>
          </a:p>
          <a:p>
            <a:r>
              <a:rPr lang="sv-SE" dirty="0">
                <a:latin typeface="+mj-lt"/>
                <a:hlinkClick r:id="rId3"/>
              </a:rPr>
              <a:t>https://www.hv.se/utbildning/program/socialpedagogiska-programmet-heltid-campus-sgsop/</a:t>
            </a:r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23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Vilka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kompetenser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har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socialpedagog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63634-0233-43BA-A82A-9A6D924F752A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63564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“</a:t>
            </a:r>
            <a:r>
              <a:rPr lang="en-US" i="1" dirty="0" err="1">
                <a:latin typeface="+mn-lt"/>
              </a:rPr>
              <a:t>Att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möta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människor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på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djupet</a:t>
            </a:r>
            <a:r>
              <a:rPr lang="en-US" i="1" dirty="0">
                <a:latin typeface="+mn-lt"/>
              </a:rPr>
              <a:t>”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23528" y="1491630"/>
            <a:ext cx="2160240" cy="1296144"/>
          </a:xfrm>
          <a:prstGeom prst="wedgeRectCallout">
            <a:avLst>
              <a:gd name="adj1" fmla="val -3096"/>
              <a:gd name="adj2" fmla="val 625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0072" y="156363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“</a:t>
            </a:r>
            <a:r>
              <a:rPr lang="en-US" i="1" dirty="0" err="1">
                <a:latin typeface="+mn-lt"/>
              </a:rPr>
              <a:t>Att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kunna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reflektera</a:t>
            </a:r>
            <a:r>
              <a:rPr lang="en-US" i="1" dirty="0">
                <a:latin typeface="+mn-lt"/>
              </a:rPr>
              <a:t>”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004048" y="1419622"/>
            <a:ext cx="2160240" cy="1008112"/>
          </a:xfrm>
          <a:prstGeom prst="wedgeRectCallout">
            <a:avLst>
              <a:gd name="adj1" fmla="val -48199"/>
              <a:gd name="adj2" fmla="val 6684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8024" y="314781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“SE – FÖRSTÅ – HANDLA”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572000" y="3003798"/>
            <a:ext cx="2880320" cy="648072"/>
          </a:xfrm>
          <a:prstGeom prst="wedgeRectCallout">
            <a:avLst>
              <a:gd name="adj1" fmla="val -43765"/>
              <a:gd name="adj2" fmla="val 8615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68" y="329183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“</a:t>
            </a:r>
            <a:r>
              <a:rPr lang="en-US" i="1" dirty="0" err="1">
                <a:latin typeface="+mn-lt"/>
              </a:rPr>
              <a:t>Att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medverka</a:t>
            </a:r>
            <a:r>
              <a:rPr lang="en-US" i="1" dirty="0">
                <a:latin typeface="+mn-lt"/>
              </a:rPr>
              <a:t> till </a:t>
            </a:r>
            <a:r>
              <a:rPr lang="en-US" i="1" dirty="0" err="1">
                <a:latin typeface="+mn-lt"/>
              </a:rPr>
              <a:t>att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människor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kan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frigöra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sina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resurser</a:t>
            </a:r>
            <a:r>
              <a:rPr lang="en-US" i="1" dirty="0">
                <a:latin typeface="+mn-lt"/>
              </a:rPr>
              <a:t>”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67544" y="3147814"/>
            <a:ext cx="2160240" cy="1368152"/>
          </a:xfrm>
          <a:prstGeom prst="wedgeRectCallout">
            <a:avLst>
              <a:gd name="adj1" fmla="val -3096"/>
              <a:gd name="adj2" fmla="val 625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99792" y="163564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“</a:t>
            </a:r>
            <a:r>
              <a:rPr lang="en-US" i="1" dirty="0" err="1">
                <a:latin typeface="+mn-lt"/>
              </a:rPr>
              <a:t>Att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hantera</a:t>
            </a:r>
            <a:r>
              <a:rPr lang="en-US" i="1" dirty="0">
                <a:latin typeface="+mn-lt"/>
              </a:rPr>
              <a:t> en </a:t>
            </a:r>
            <a:r>
              <a:rPr lang="en-US" i="1" dirty="0" err="1">
                <a:latin typeface="+mn-lt"/>
              </a:rPr>
              <a:t>offensiv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pedagogik</a:t>
            </a:r>
            <a:r>
              <a:rPr lang="en-US" i="1" dirty="0">
                <a:latin typeface="+mn-lt"/>
              </a:rPr>
              <a:t>”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2627784" y="1491630"/>
            <a:ext cx="2160240" cy="1296144"/>
          </a:xfrm>
          <a:prstGeom prst="wedgeRectCallout">
            <a:avLst>
              <a:gd name="adj1" fmla="val -3096"/>
              <a:gd name="adj2" fmla="val 625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15816" y="3507854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</a:rPr>
              <a:t>“</a:t>
            </a:r>
            <a:r>
              <a:rPr lang="en-US" sz="1600" i="1" dirty="0" err="1">
                <a:latin typeface="+mn-lt"/>
              </a:rPr>
              <a:t>Att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främja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människors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delaktighet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i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samhällslivet</a:t>
            </a:r>
            <a:r>
              <a:rPr lang="en-US" sz="1600" i="1" dirty="0">
                <a:latin typeface="+mn-lt"/>
              </a:rPr>
              <a:t>”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2843808" y="3435846"/>
            <a:ext cx="1584176" cy="1224136"/>
          </a:xfrm>
          <a:prstGeom prst="wedgeRectCallout">
            <a:avLst>
              <a:gd name="adj1" fmla="val -3096"/>
              <a:gd name="adj2" fmla="val -6630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2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9502"/>
            <a:ext cx="828092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Programrådet</a:t>
            </a:r>
            <a:r>
              <a:rPr lang="sv-SE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– </a:t>
            </a:r>
            <a:r>
              <a:rPr lang="sv-SE" sz="2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avd</a:t>
            </a:r>
            <a:r>
              <a:rPr lang="sv-SE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för socialt arbete och socialpedagogik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3795886"/>
            <a:ext cx="648072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v-SE" dirty="0">
                <a:latin typeface="+mj-lt"/>
              </a:rPr>
              <a:t>+ utbildningsadministratör/controller Maria Jordansson</a:t>
            </a:r>
          </a:p>
          <a:p>
            <a:r>
              <a:rPr lang="sv-SE" dirty="0">
                <a:latin typeface="+mj-lt"/>
              </a:rPr>
              <a:t>+ 2 </a:t>
            </a:r>
            <a:r>
              <a:rPr lang="sv-SE" dirty="0" err="1">
                <a:latin typeface="+mj-lt"/>
              </a:rPr>
              <a:t>st</a:t>
            </a:r>
            <a:r>
              <a:rPr lang="sv-SE" dirty="0">
                <a:latin typeface="+mj-lt"/>
              </a:rPr>
              <a:t> verksamhetsrepresentanter (Åsa B &amp; Johan F)</a:t>
            </a:r>
          </a:p>
          <a:p>
            <a:r>
              <a:rPr lang="sv-SE" dirty="0">
                <a:latin typeface="+mj-lt"/>
              </a:rPr>
              <a:t>+ 2 </a:t>
            </a:r>
            <a:r>
              <a:rPr lang="sv-SE" dirty="0" err="1">
                <a:latin typeface="+mj-lt"/>
              </a:rPr>
              <a:t>st</a:t>
            </a:r>
            <a:r>
              <a:rPr lang="sv-SE" dirty="0">
                <a:latin typeface="+mj-lt"/>
              </a:rPr>
              <a:t> studeranderepresentant (Susanne B &amp; Marcella 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31590"/>
            <a:ext cx="1189283" cy="1512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31590"/>
            <a:ext cx="1139929" cy="1512168"/>
          </a:xfrm>
          <a:prstGeom prst="rect">
            <a:avLst/>
          </a:prstGeom>
        </p:spPr>
      </p:pic>
      <p:pic>
        <p:nvPicPr>
          <p:cNvPr id="8" name="Picture 28" descr="https://mittkonto.hv.se/public/bilder/jbe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1591"/>
            <a:ext cx="1059461" cy="15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r="10912"/>
          <a:stretch/>
        </p:blipFill>
        <p:spPr>
          <a:xfrm>
            <a:off x="611560" y="2715766"/>
            <a:ext cx="1224136" cy="1102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293179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Studievägledare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Getzy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Gunnarsson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>
                <a:latin typeface="+mj-lt"/>
                <a:hlinkClick r:id="rId7"/>
              </a:rPr>
              <a:t>getzy.gunnarsson@hv.se</a:t>
            </a:r>
            <a:r>
              <a:rPr lang="en-US" sz="2000" dirty="0">
                <a:latin typeface="+mj-lt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120359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Anette B, Nina T, Martin M &amp; Johan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2200" y="3363838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Avdelningschef</a:t>
            </a:r>
            <a:r>
              <a:rPr lang="en-US" dirty="0"/>
              <a:t>:</a:t>
            </a:r>
          </a:p>
          <a:p>
            <a:r>
              <a:rPr lang="en-US" dirty="0"/>
              <a:t>Marie </a:t>
            </a:r>
            <a:r>
              <a:rPr lang="en-US" dirty="0" err="1"/>
              <a:t>Westerlind</a:t>
            </a:r>
            <a:endParaRPr lang="en-US" dirty="0"/>
          </a:p>
          <a:p>
            <a:r>
              <a:rPr lang="en-US" sz="1600" u="sng" dirty="0">
                <a:hlinkClick r:id="rId8"/>
              </a:rPr>
              <a:t>marie.westerlind@hv.se</a:t>
            </a:r>
            <a:r>
              <a:rPr lang="en-US" sz="1600" u="sng" dirty="0"/>
              <a:t> 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240" y="2211710"/>
            <a:ext cx="1155700" cy="115570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99E0431-E3E4-4049-AA6A-95C52529CD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46" y="1122330"/>
            <a:ext cx="1062792" cy="15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8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5486"/>
            <a:ext cx="967315" cy="1403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936104" cy="1369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95686"/>
            <a:ext cx="1003220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478"/>
            <a:ext cx="1255014" cy="1368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560"/>
            <a:ext cx="1327173" cy="1368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3478"/>
            <a:ext cx="1187624" cy="1196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3478"/>
            <a:ext cx="1006023" cy="144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5485"/>
            <a:ext cx="1024803" cy="1590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9662"/>
            <a:ext cx="1139929" cy="151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9862"/>
            <a:ext cx="1008112" cy="1451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07854"/>
            <a:ext cx="880896" cy="1051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779662"/>
            <a:ext cx="1189283" cy="15121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43758"/>
            <a:ext cx="814767" cy="999698"/>
          </a:xfrm>
          <a:prstGeom prst="rect">
            <a:avLst/>
          </a:prstGeom>
        </p:spPr>
      </p:pic>
      <p:pic>
        <p:nvPicPr>
          <p:cNvPr id="19" name="Picture 28" descr="https://mittkonto.hv.se/public/bilder/jbe_thumb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9862"/>
            <a:ext cx="1008112" cy="146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ttps://mittkonto.hv.se/public/bilder/lago0001_0_thumb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7854"/>
            <a:ext cx="816036" cy="10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s://mittkonto.hv.se/public/bilder/dwi_thumb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9662"/>
            <a:ext cx="936104" cy="153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1630"/>
            <a:ext cx="1800200" cy="1080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9862"/>
            <a:ext cx="1224136" cy="1390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91383"/>
            <a:ext cx="1152128" cy="14521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851670"/>
            <a:ext cx="864096" cy="14888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84" y="3363838"/>
            <a:ext cx="1213573" cy="1008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766"/>
            <a:ext cx="1131776" cy="13681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96136" y="1779662"/>
            <a:ext cx="1152128" cy="1152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91630"/>
            <a:ext cx="94378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94076"/>
      </p:ext>
    </p:extLst>
  </p:cSld>
  <p:clrMapOvr>
    <a:masterClrMapping/>
  </p:clrMapOvr>
</p:sld>
</file>

<file path=ppt/theme/theme1.xml><?xml version="1.0" encoding="utf-8"?>
<a:theme xmlns:a="http://schemas.openxmlformats.org/drawingml/2006/main" name="Mall_PowerPoint_16-9_SV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Mall_PowerPoint_16-9_SV[1]</Template>
  <TotalTime>32350</TotalTime>
  <Words>831</Words>
  <Application>Microsoft Office PowerPoint</Application>
  <PresentationFormat>Bildspel på skärmen (16:9)</PresentationFormat>
  <Paragraphs>133</Paragraphs>
  <Slides>9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Courier New</vt:lpstr>
      <vt:lpstr>Wingdings</vt:lpstr>
      <vt:lpstr>Mall_PowerPoint_16-9_SV[1]</vt:lpstr>
      <vt:lpstr>PowerPoint-presentation</vt:lpstr>
      <vt:lpstr>PowerPoint-presentation</vt:lpstr>
      <vt:lpstr>PowerPoint-presentation</vt:lpstr>
      <vt:lpstr>PowerPoint-presentation</vt:lpstr>
      <vt:lpstr>Socialpedagogiska programmet – befintligt upplägg och innehåll</vt:lpstr>
      <vt:lpstr>PowerPoint-presentation</vt:lpstr>
      <vt:lpstr>Vilka kompetenser har en socialpedagog?</vt:lpstr>
      <vt:lpstr>PowerPoint-presentation</vt:lpstr>
      <vt:lpstr>PowerPoint-presentation</vt:lpstr>
    </vt:vector>
  </TitlesOfParts>
  <Company>University West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Barns och Ungdomars  Lärande, Utveckling och Livsvillkor</dc:title>
  <dc:creator>ises</dc:creator>
  <cp:lastModifiedBy>Magnus Broström</cp:lastModifiedBy>
  <cp:revision>294</cp:revision>
  <cp:lastPrinted>2017-08-28T07:01:48Z</cp:lastPrinted>
  <dcterms:created xsi:type="dcterms:W3CDTF">2010-11-19T12:09:54Z</dcterms:created>
  <dcterms:modified xsi:type="dcterms:W3CDTF">2018-06-03T09:51:01Z</dcterms:modified>
</cp:coreProperties>
</file>