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70" r:id="rId2"/>
    <p:sldId id="272" r:id="rId3"/>
    <p:sldId id="277" r:id="rId4"/>
    <p:sldId id="276" r:id="rId5"/>
    <p:sldId id="274" r:id="rId6"/>
    <p:sldId id="275" r:id="rId7"/>
    <p:sldId id="278" r:id="rId8"/>
    <p:sldId id="273" r:id="rId9"/>
    <p:sldId id="271" r:id="rId10"/>
  </p:sldIdLst>
  <p:sldSz cx="9144000" cy="5143500" type="screen16x9"/>
  <p:notesSz cx="6797675" cy="9926638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892" autoAdjust="0"/>
    <p:restoredTop sz="83009" autoAdjust="0"/>
  </p:normalViewPr>
  <p:slideViewPr>
    <p:cSldViewPr>
      <p:cViewPr varScale="1">
        <p:scale>
          <a:sx n="88" d="100"/>
          <a:sy n="88" d="100"/>
        </p:scale>
        <p:origin x="176" y="11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368" y="-1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67F1FD-099E-455F-8E27-A32D823BAEEB}" type="datetimeFigureOut">
              <a:rPr lang="sv-SE"/>
              <a:pPr>
                <a:defRPr/>
              </a:pPr>
              <a:t>2018-06-03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v-S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AC6F0A-1FBE-4AAA-9199-00320E02E73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87522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ex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  <a:defRPr/>
            </a:pPr>
            <a:endParaRPr lang="sv-SE" baseline="0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A2FF70-08AB-4037-A9F1-0134105DDCFE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2298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ex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A2FF70-08AB-4037-A9F1-0134105DDCFE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7856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ex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A2FF70-08AB-4037-A9F1-0134105DDCFE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6859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ex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A2FF70-08AB-4037-A9F1-0134105DDCFE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749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4E2DB04-0B20-524D-940F-F1EDBF2F0F9D}" type="slidenum">
              <a:rPr lang="sv-SE" smtClean="0"/>
              <a:pPr>
                <a:defRPr/>
              </a:pPr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3154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ex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A2FF70-08AB-4037-A9F1-0134105DDCFE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2645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ex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A2FF70-08AB-4037-A9F1-0134105DDCFE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2441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ex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  <a:defRPr/>
            </a:pPr>
            <a:endParaRPr lang="sv-SE" baseline="0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sv-SE" sz="1400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  <a:p>
            <a:pPr eaLnBrk="1" hangingPunct="1">
              <a:spcBef>
                <a:spcPct val="0"/>
              </a:spcBef>
              <a:defRPr/>
            </a:pPr>
            <a:endParaRPr lang="sv-SE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A2FF70-08AB-4037-A9F1-0134105DDCFE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0021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57188" y="4727575"/>
            <a:ext cx="571500" cy="2730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E9319-0D4F-4941-8006-A01F54695260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28596" y="857238"/>
            <a:ext cx="8229600" cy="85725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57188" y="4727575"/>
            <a:ext cx="571500" cy="2730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63634-0233-43BA-A82A-9A6D924F752A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857250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28813"/>
            <a:ext cx="8229600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8625" y="4786313"/>
            <a:ext cx="5715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ABF850D-CAE0-46F2-A9FA-6C421AA0D47C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404040"/>
          </a:solidFill>
          <a:latin typeface="Arial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CA7D8"/>
        </a:buClr>
        <a:buFont typeface="Arial" charset="0"/>
        <a:buChar char="•"/>
        <a:defRPr sz="24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3CA7D8"/>
        </a:buClr>
        <a:buFont typeface="Courier New" pitchFamily="49" charset="0"/>
        <a:buChar char="o"/>
        <a:defRPr sz="20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CA7D8"/>
        </a:buClr>
        <a:buFont typeface="Arial" charset="0"/>
        <a:buChar char="•"/>
        <a:defRPr sz="16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3CA7D8"/>
        </a:buClr>
        <a:buFont typeface="Arial" charset="0"/>
        <a:buChar char="–"/>
        <a:defRPr sz="20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CA7D8"/>
        </a:buClr>
        <a:buFont typeface="Arial" charset="0"/>
        <a:buChar char="»"/>
        <a:defRPr sz="20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v.se/utbildning/program/socialpedagogiska-programmet-heltid-campus-sgsop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mailto:marie.westerlind@hv.se" TargetMode="External"/><Relationship Id="rId3" Type="http://schemas.openxmlformats.org/officeDocument/2006/relationships/image" Target="../media/image2.jpeg"/><Relationship Id="rId7" Type="http://schemas.openxmlformats.org/officeDocument/2006/relationships/hyperlink" Target="mailto:getzy.gunnarsson@hv.s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7.jpeg"/><Relationship Id="rId4" Type="http://schemas.openxmlformats.org/officeDocument/2006/relationships/image" Target="../media/image3.jpe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7.jpeg"/><Relationship Id="rId18" Type="http://schemas.openxmlformats.org/officeDocument/2006/relationships/image" Target="../media/image20.jpeg"/><Relationship Id="rId26" Type="http://schemas.openxmlformats.org/officeDocument/2006/relationships/image" Target="../media/image27.jpeg"/><Relationship Id="rId3" Type="http://schemas.openxmlformats.org/officeDocument/2006/relationships/image" Target="../media/image8.jpeg"/><Relationship Id="rId21" Type="http://schemas.openxmlformats.org/officeDocument/2006/relationships/image" Target="../media/image23.png"/><Relationship Id="rId7" Type="http://schemas.openxmlformats.org/officeDocument/2006/relationships/image" Target="../media/image12.jpeg"/><Relationship Id="rId12" Type="http://schemas.openxmlformats.org/officeDocument/2006/relationships/image" Target="../media/image16.jpeg"/><Relationship Id="rId17" Type="http://schemas.openxmlformats.org/officeDocument/2006/relationships/image" Target="../media/image19.jpeg"/><Relationship Id="rId25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.jpe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3.jpeg"/><Relationship Id="rId24" Type="http://schemas.openxmlformats.org/officeDocument/2006/relationships/image" Target="../media/image25.png"/><Relationship Id="rId5" Type="http://schemas.openxmlformats.org/officeDocument/2006/relationships/image" Target="../media/image10.jpeg"/><Relationship Id="rId15" Type="http://schemas.openxmlformats.org/officeDocument/2006/relationships/image" Target="../media/image18.jpeg"/><Relationship Id="rId23" Type="http://schemas.openxmlformats.org/officeDocument/2006/relationships/image" Target="../media/image5.png"/><Relationship Id="rId10" Type="http://schemas.openxmlformats.org/officeDocument/2006/relationships/image" Target="../media/image15.jpeg"/><Relationship Id="rId19" Type="http://schemas.openxmlformats.org/officeDocument/2006/relationships/image" Target="../media/image21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2.jpeg"/><Relationship Id="rId22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600" y="843558"/>
            <a:ext cx="698477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36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36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Socialpedagogiska programmet, 180 </a:t>
            </a:r>
            <a:r>
              <a:rPr lang="sv-SE" sz="3600" b="1" dirty="0" err="1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hp</a:t>
            </a:r>
            <a:endParaRPr lang="sv-SE" sz="24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24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83518"/>
            <a:ext cx="7704856" cy="63709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v-SE" sz="2000" b="1" dirty="0">
                <a:latin typeface="+mj-lt"/>
              </a:rPr>
              <a:t>Bakgrund</a:t>
            </a:r>
          </a:p>
          <a:p>
            <a:endParaRPr lang="sv-SE" sz="2000" dirty="0">
              <a:latin typeface="+mj-lt"/>
            </a:endParaRPr>
          </a:p>
          <a:p>
            <a:r>
              <a:rPr lang="sv-SE" sz="2000" dirty="0">
                <a:latin typeface="+mj-lt"/>
              </a:rPr>
              <a:t>Från Social omsorgsexamen – med inriktning mot socialpedagogiskt behandlingsarbete (Vårdhögskolan i Vänersborg)…till</a:t>
            </a:r>
          </a:p>
          <a:p>
            <a:r>
              <a:rPr lang="sv-SE" sz="2000" dirty="0" err="1">
                <a:latin typeface="+mj-lt"/>
              </a:rPr>
              <a:t>Fild</a:t>
            </a:r>
            <a:r>
              <a:rPr lang="sv-SE" sz="2000" dirty="0">
                <a:latin typeface="+mj-lt"/>
              </a:rPr>
              <a:t> </a:t>
            </a:r>
            <a:r>
              <a:rPr lang="sv-SE" sz="2000" dirty="0" err="1">
                <a:latin typeface="+mj-lt"/>
              </a:rPr>
              <a:t>kand</a:t>
            </a:r>
            <a:r>
              <a:rPr lang="sv-SE" sz="2000" dirty="0">
                <a:latin typeface="+mj-lt"/>
              </a:rPr>
              <a:t> inom socialt arbete och socialpedagogik (Högskolan Väst)</a:t>
            </a:r>
          </a:p>
          <a:p>
            <a:endParaRPr lang="sv-SE" sz="2000" dirty="0">
              <a:latin typeface="+mj-lt"/>
            </a:endParaRPr>
          </a:p>
          <a:p>
            <a:r>
              <a:rPr lang="sv-SE" sz="2000" dirty="0">
                <a:latin typeface="+mj-lt"/>
              </a:rPr>
              <a:t>Förbereder för arbete inom exv. socialtjänst, social barnavård, social omsorg, behandlingsarbete, kriminalvård, psykiatri, skola, råd och stöd, försäkringskassa, arbetsförmedling etc. </a:t>
            </a:r>
          </a:p>
          <a:p>
            <a:endParaRPr lang="sv-SE" sz="2000" dirty="0">
              <a:latin typeface="+mj-lt"/>
            </a:endParaRPr>
          </a:p>
          <a:p>
            <a:r>
              <a:rPr lang="sv-SE" sz="2000" dirty="0">
                <a:latin typeface="+mj-lt"/>
              </a:rPr>
              <a:t>Ny utbildningsplan fr o m HT 2016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</a:rPr>
              <a:t>Aktuella utvecklingstendenser… 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000" dirty="0">
                <a:latin typeface="+mj-lt"/>
              </a:rPr>
              <a:t>Referensgrupp</a:t>
            </a:r>
          </a:p>
          <a:p>
            <a:endParaRPr lang="sv-SE" sz="2000" dirty="0">
              <a:latin typeface="+mj-lt"/>
            </a:endParaRPr>
          </a:p>
          <a:p>
            <a:endParaRPr lang="sv-SE" sz="2000" dirty="0">
              <a:latin typeface="+mj-lt"/>
            </a:endParaRPr>
          </a:p>
          <a:p>
            <a:endParaRPr lang="sv-SE" sz="2000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87989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27534"/>
            <a:ext cx="7704856" cy="443198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v-SE" dirty="0">
                <a:latin typeface="+mj-lt"/>
              </a:rPr>
              <a:t>Mål</a:t>
            </a:r>
          </a:p>
          <a:p>
            <a:endParaRPr lang="sv-SE" dirty="0">
              <a:latin typeface="+mj-lt"/>
            </a:endParaRPr>
          </a:p>
          <a:p>
            <a:pPr marL="285750" lvl="0" indent="-285750">
              <a:buFont typeface="Wingdings" charset="2"/>
              <a:buChar char="q"/>
            </a:pPr>
            <a:r>
              <a:rPr lang="sv-SE" sz="1600" dirty="0">
                <a:latin typeface="+mj-lt"/>
              </a:rPr>
              <a:t>visa kunskap och </a:t>
            </a:r>
            <a:r>
              <a:rPr lang="sv-SE" sz="1600" dirty="0" err="1">
                <a:latin typeface="+mj-lt"/>
              </a:rPr>
              <a:t>förståelse</a:t>
            </a:r>
            <a:r>
              <a:rPr lang="sv-SE" sz="1600" dirty="0">
                <a:latin typeface="+mj-lt"/>
              </a:rPr>
              <a:t> om samspelet mellan </a:t>
            </a:r>
            <a:r>
              <a:rPr lang="sv-SE" sz="1600" dirty="0" err="1">
                <a:latin typeface="+mj-lt"/>
              </a:rPr>
              <a:t>människors</a:t>
            </a:r>
            <a:r>
              <a:rPr lang="sv-SE" sz="1600" dirty="0">
                <a:latin typeface="+mj-lt"/>
              </a:rPr>
              <a:t> </a:t>
            </a:r>
            <a:r>
              <a:rPr lang="sv-SE" sz="1600" b="1" dirty="0">
                <a:latin typeface="+mj-lt"/>
              </a:rPr>
              <a:t>utveckling, </a:t>
            </a:r>
            <a:r>
              <a:rPr lang="sv-SE" sz="1600" b="1" dirty="0" err="1">
                <a:latin typeface="+mj-lt"/>
              </a:rPr>
              <a:t>lärande</a:t>
            </a:r>
            <a:r>
              <a:rPr lang="sv-SE" sz="1600" b="1" dirty="0">
                <a:latin typeface="+mj-lt"/>
              </a:rPr>
              <a:t> och livsvillkor</a:t>
            </a:r>
            <a:r>
              <a:rPr lang="sv-SE" sz="1600" dirty="0">
                <a:latin typeface="+mj-lt"/>
              </a:rPr>
              <a:t> i relation till deras sociala, fysiska och kulturella </a:t>
            </a:r>
            <a:r>
              <a:rPr lang="sv-SE" sz="1600" dirty="0" err="1">
                <a:latin typeface="+mj-lt"/>
              </a:rPr>
              <a:t>miljo</a:t>
            </a:r>
            <a:r>
              <a:rPr lang="sv-SE" sz="1600" dirty="0">
                <a:latin typeface="+mj-lt"/>
              </a:rPr>
              <a:t>̈ </a:t>
            </a:r>
          </a:p>
          <a:p>
            <a:pPr marL="285750" lvl="0" indent="-285750">
              <a:buFont typeface="Wingdings" charset="2"/>
              <a:buChar char="q"/>
            </a:pPr>
            <a:r>
              <a:rPr lang="sv-SE" sz="1600" dirty="0">
                <a:latin typeface="+mj-lt"/>
              </a:rPr>
              <a:t>visa kunskap och </a:t>
            </a:r>
            <a:r>
              <a:rPr lang="sv-SE" sz="1600" dirty="0" err="1">
                <a:latin typeface="+mj-lt"/>
              </a:rPr>
              <a:t>förståelse</a:t>
            </a:r>
            <a:r>
              <a:rPr lang="sv-SE" sz="1600" dirty="0">
                <a:latin typeface="+mj-lt"/>
              </a:rPr>
              <a:t> om </a:t>
            </a:r>
            <a:r>
              <a:rPr lang="sv-SE" sz="1600" b="1" dirty="0">
                <a:latin typeface="+mj-lt"/>
              </a:rPr>
              <a:t>ledning, organisering och </a:t>
            </a:r>
            <a:r>
              <a:rPr lang="sv-SE" sz="1600" b="1" dirty="0" err="1">
                <a:latin typeface="+mj-lt"/>
              </a:rPr>
              <a:t>utvärdering</a:t>
            </a:r>
            <a:r>
              <a:rPr lang="sv-SE" sz="1600" b="1" dirty="0">
                <a:latin typeface="+mj-lt"/>
              </a:rPr>
              <a:t> </a:t>
            </a:r>
            <a:r>
              <a:rPr lang="sv-SE" sz="1600" dirty="0">
                <a:latin typeface="+mj-lt"/>
              </a:rPr>
              <a:t>av socialt och socialpedagogiskt arbete </a:t>
            </a:r>
          </a:p>
          <a:p>
            <a:pPr marL="285750" lvl="0" indent="-285750">
              <a:buFont typeface="Wingdings" charset="2"/>
              <a:buChar char="q"/>
            </a:pPr>
            <a:r>
              <a:rPr lang="sv-SE" sz="1600" dirty="0">
                <a:latin typeface="+mj-lt"/>
              </a:rPr>
              <a:t>visa kunskap och </a:t>
            </a:r>
            <a:r>
              <a:rPr lang="sv-SE" sz="1600" dirty="0" err="1">
                <a:latin typeface="+mj-lt"/>
              </a:rPr>
              <a:t>förståelse</a:t>
            </a:r>
            <a:r>
              <a:rPr lang="sv-SE" sz="1600" dirty="0">
                <a:latin typeface="+mj-lt"/>
              </a:rPr>
              <a:t> om </a:t>
            </a:r>
            <a:r>
              <a:rPr lang="sv-SE" sz="1600" b="1" dirty="0">
                <a:latin typeface="+mj-lt"/>
              </a:rPr>
              <a:t>det sociala arbetets </a:t>
            </a:r>
            <a:r>
              <a:rPr lang="sv-SE" sz="1600" b="1" dirty="0" err="1">
                <a:latin typeface="+mj-lt"/>
              </a:rPr>
              <a:t>framväxt</a:t>
            </a:r>
            <a:r>
              <a:rPr lang="sv-SE" sz="1600" b="1" dirty="0">
                <a:latin typeface="+mj-lt"/>
              </a:rPr>
              <a:t> </a:t>
            </a:r>
            <a:r>
              <a:rPr lang="sv-SE" sz="1600" dirty="0">
                <a:latin typeface="+mj-lt"/>
              </a:rPr>
              <a:t>och </a:t>
            </a:r>
            <a:r>
              <a:rPr lang="sv-SE" sz="1600" dirty="0" err="1">
                <a:latin typeface="+mj-lt"/>
              </a:rPr>
              <a:t>förhållandet</a:t>
            </a:r>
            <a:r>
              <a:rPr lang="sv-SE" sz="1600" dirty="0">
                <a:latin typeface="+mj-lt"/>
              </a:rPr>
              <a:t> mellan </a:t>
            </a:r>
            <a:r>
              <a:rPr lang="sv-SE" sz="1600" dirty="0" err="1">
                <a:latin typeface="+mj-lt"/>
              </a:rPr>
              <a:t>samhällsförändring</a:t>
            </a:r>
            <a:r>
              <a:rPr lang="sv-SE" sz="1600" dirty="0">
                <a:latin typeface="+mj-lt"/>
              </a:rPr>
              <a:t> och konstruktionen av sociala problem i ett nationellt och globalt perspektiv </a:t>
            </a:r>
          </a:p>
          <a:p>
            <a:pPr marL="285750" lvl="0" indent="-285750">
              <a:buFont typeface="Wingdings" charset="2"/>
              <a:buChar char="q"/>
            </a:pPr>
            <a:r>
              <a:rPr lang="sv-SE" sz="1600" dirty="0">
                <a:latin typeface="+mj-lt"/>
              </a:rPr>
              <a:t>visa kunskap och </a:t>
            </a:r>
            <a:r>
              <a:rPr lang="sv-SE" sz="1600" dirty="0" err="1">
                <a:latin typeface="+mj-lt"/>
              </a:rPr>
              <a:t>förståelse</a:t>
            </a:r>
            <a:r>
              <a:rPr lang="sv-SE" sz="1600" dirty="0">
                <a:latin typeface="+mj-lt"/>
              </a:rPr>
              <a:t> om </a:t>
            </a:r>
            <a:r>
              <a:rPr lang="sv-SE" sz="1600" b="1" dirty="0">
                <a:latin typeface="+mj-lt"/>
              </a:rPr>
              <a:t>socialpolitiska och ekonomiska aspekter i socialt </a:t>
            </a:r>
            <a:r>
              <a:rPr lang="sv-SE" sz="1600" b="1" dirty="0" err="1">
                <a:latin typeface="+mj-lt"/>
              </a:rPr>
              <a:t>välfärdsarbete</a:t>
            </a:r>
            <a:r>
              <a:rPr lang="sv-SE" sz="1600" b="1" dirty="0">
                <a:latin typeface="+mj-lt"/>
              </a:rPr>
              <a:t> </a:t>
            </a:r>
            <a:r>
              <a:rPr lang="sv-SE" sz="1600" dirty="0">
                <a:latin typeface="+mj-lt"/>
              </a:rPr>
              <a:t>och dess konsekvenser </a:t>
            </a:r>
            <a:r>
              <a:rPr lang="sv-SE" sz="1600" dirty="0" err="1">
                <a:latin typeface="+mj-lt"/>
              </a:rPr>
              <a:t>för</a:t>
            </a:r>
            <a:r>
              <a:rPr lang="sv-SE" sz="1600" dirty="0">
                <a:latin typeface="+mj-lt"/>
              </a:rPr>
              <a:t> barn, familjer och socialt utsatta grupper </a:t>
            </a:r>
          </a:p>
          <a:p>
            <a:pPr marL="285750" lvl="0" indent="-285750">
              <a:buFont typeface="Wingdings" charset="2"/>
              <a:buChar char="q"/>
            </a:pPr>
            <a:r>
              <a:rPr lang="sv-SE" sz="1600" dirty="0">
                <a:latin typeface="+mj-lt"/>
              </a:rPr>
              <a:t>visa kunskap och </a:t>
            </a:r>
            <a:r>
              <a:rPr lang="sv-SE" sz="1600" dirty="0" err="1">
                <a:latin typeface="+mj-lt"/>
              </a:rPr>
              <a:t>förståelse</a:t>
            </a:r>
            <a:r>
              <a:rPr lang="sv-SE" sz="1600" dirty="0">
                <a:latin typeface="+mj-lt"/>
              </a:rPr>
              <a:t> om alternativa driftsformer och </a:t>
            </a:r>
            <a:r>
              <a:rPr lang="sv-SE" sz="1600" b="1" dirty="0" err="1">
                <a:latin typeface="+mj-lt"/>
              </a:rPr>
              <a:t>välfärdstekniska</a:t>
            </a:r>
            <a:r>
              <a:rPr lang="sv-SE" sz="1600" b="1" dirty="0">
                <a:latin typeface="+mj-lt"/>
              </a:rPr>
              <a:t> </a:t>
            </a:r>
            <a:r>
              <a:rPr lang="sv-SE" sz="1600" b="1" dirty="0" err="1">
                <a:latin typeface="+mj-lt"/>
              </a:rPr>
              <a:t>lösningar</a:t>
            </a:r>
            <a:r>
              <a:rPr lang="sv-SE" sz="1600" b="1" dirty="0">
                <a:latin typeface="+mj-lt"/>
              </a:rPr>
              <a:t> </a:t>
            </a:r>
            <a:r>
              <a:rPr lang="sv-SE" sz="1600" dirty="0">
                <a:latin typeface="+mj-lt"/>
              </a:rPr>
              <a:t>i det sociala och socialpedagogiska arbetet </a:t>
            </a:r>
          </a:p>
          <a:p>
            <a:endParaRPr lang="sv-SE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7572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27534"/>
            <a:ext cx="7704856" cy="44012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v-SE" dirty="0">
                <a:latin typeface="+mj-lt"/>
              </a:rPr>
              <a:t>Mål</a:t>
            </a:r>
          </a:p>
          <a:p>
            <a:endParaRPr lang="sv-SE" sz="1600" dirty="0">
              <a:latin typeface="+mj-lt"/>
            </a:endParaRPr>
          </a:p>
          <a:p>
            <a:pPr marL="285750" indent="-285750">
              <a:buFont typeface="Wingdings" charset="2"/>
              <a:buChar char="q"/>
            </a:pPr>
            <a:r>
              <a:rPr lang="sv-SE" sz="1600" dirty="0">
                <a:latin typeface="+mj-lt"/>
              </a:rPr>
              <a:t>visa </a:t>
            </a:r>
            <a:r>
              <a:rPr lang="sv-SE" sz="1600" dirty="0" err="1">
                <a:latin typeface="+mj-lt"/>
              </a:rPr>
              <a:t>förmåga</a:t>
            </a:r>
            <a:r>
              <a:rPr lang="sv-SE" sz="1600" dirty="0">
                <a:latin typeface="+mj-lt"/>
              </a:rPr>
              <a:t> att </a:t>
            </a:r>
            <a:r>
              <a:rPr lang="sv-SE" sz="1600" dirty="0" err="1">
                <a:latin typeface="+mj-lt"/>
              </a:rPr>
              <a:t>utöva</a:t>
            </a:r>
            <a:r>
              <a:rPr lang="sv-SE" sz="1600" dirty="0">
                <a:latin typeface="+mj-lt"/>
              </a:rPr>
              <a:t> och utveckla socialt och socialpedagogiskt arbete </a:t>
            </a:r>
            <a:r>
              <a:rPr lang="sv-SE" sz="1600" dirty="0" err="1">
                <a:latin typeface="+mj-lt"/>
              </a:rPr>
              <a:t>pa</a:t>
            </a:r>
            <a:r>
              <a:rPr lang="sv-SE" sz="1600" dirty="0">
                <a:latin typeface="+mj-lt"/>
              </a:rPr>
              <a:t>̊ individ- grupp- och </a:t>
            </a:r>
            <a:r>
              <a:rPr lang="sv-SE" sz="1600" dirty="0" err="1">
                <a:latin typeface="+mj-lt"/>
              </a:rPr>
              <a:t>samhällsniva</a:t>
            </a:r>
            <a:r>
              <a:rPr lang="sv-SE" sz="1600" dirty="0">
                <a:latin typeface="+mj-lt"/>
              </a:rPr>
              <a:t>̊ i samarbete med de </a:t>
            </a:r>
            <a:r>
              <a:rPr lang="sv-SE" sz="1600" dirty="0" err="1">
                <a:latin typeface="+mj-lt"/>
              </a:rPr>
              <a:t>människor</a:t>
            </a:r>
            <a:r>
              <a:rPr lang="sv-SE" sz="1600" dirty="0">
                <a:latin typeface="+mj-lt"/>
              </a:rPr>
              <a:t> som </a:t>
            </a:r>
            <a:r>
              <a:rPr lang="sv-SE" sz="1600" dirty="0" err="1">
                <a:latin typeface="+mj-lt"/>
              </a:rPr>
              <a:t>berörs</a:t>
            </a:r>
            <a:r>
              <a:rPr lang="sv-SE" sz="1600" dirty="0">
                <a:latin typeface="+mj-lt"/>
              </a:rPr>
              <a:t> </a:t>
            </a:r>
          </a:p>
          <a:p>
            <a:pPr marL="285750" indent="-285750">
              <a:buFont typeface="Wingdings" charset="2"/>
              <a:buChar char="q"/>
            </a:pPr>
            <a:r>
              <a:rPr lang="sv-SE" sz="1600" dirty="0">
                <a:latin typeface="+mj-lt"/>
              </a:rPr>
              <a:t>visa </a:t>
            </a:r>
            <a:r>
              <a:rPr lang="sv-SE" sz="1600" dirty="0" err="1">
                <a:latin typeface="+mj-lt"/>
              </a:rPr>
              <a:t>förmåga</a:t>
            </a:r>
            <a:r>
              <a:rPr lang="sv-SE" sz="1600" dirty="0">
                <a:latin typeface="+mj-lt"/>
              </a:rPr>
              <a:t> att initiera, leda och medverka i </a:t>
            </a:r>
            <a:r>
              <a:rPr lang="sv-SE" sz="1600" b="1" dirty="0">
                <a:latin typeface="+mj-lt"/>
              </a:rPr>
              <a:t>interprofessionell samverkan </a:t>
            </a:r>
            <a:r>
              <a:rPr lang="sv-SE" sz="1600" dirty="0">
                <a:latin typeface="+mj-lt"/>
              </a:rPr>
              <a:t>inom och mellan organisationer </a:t>
            </a:r>
          </a:p>
          <a:p>
            <a:pPr marL="285750" indent="-285750">
              <a:buFont typeface="Wingdings" charset="2"/>
              <a:buChar char="q"/>
            </a:pPr>
            <a:r>
              <a:rPr lang="sv-SE" sz="1600" dirty="0">
                <a:latin typeface="+mj-lt"/>
              </a:rPr>
              <a:t>visa </a:t>
            </a:r>
            <a:r>
              <a:rPr lang="sv-SE" sz="1600" b="1" dirty="0">
                <a:latin typeface="+mj-lt"/>
              </a:rPr>
              <a:t>kommunikativ </a:t>
            </a:r>
            <a:r>
              <a:rPr lang="sv-SE" sz="1600" b="1" dirty="0" err="1">
                <a:latin typeface="+mj-lt"/>
              </a:rPr>
              <a:t>förmåga</a:t>
            </a:r>
            <a:r>
              <a:rPr lang="sv-SE" sz="1600" b="1" dirty="0">
                <a:latin typeface="+mj-lt"/>
              </a:rPr>
              <a:t> </a:t>
            </a:r>
            <a:r>
              <a:rPr lang="sv-SE" sz="1600" dirty="0">
                <a:latin typeface="+mj-lt"/>
              </a:rPr>
              <a:t>byggd </a:t>
            </a:r>
            <a:r>
              <a:rPr lang="sv-SE" sz="1600" dirty="0" err="1">
                <a:latin typeface="+mj-lt"/>
              </a:rPr>
              <a:t>pa</a:t>
            </a:r>
            <a:r>
              <a:rPr lang="sv-SE" sz="1600" dirty="0">
                <a:latin typeface="+mj-lt"/>
              </a:rPr>
              <a:t>̊ respekt och </a:t>
            </a:r>
            <a:r>
              <a:rPr lang="sv-SE" sz="1600" dirty="0" err="1">
                <a:latin typeface="+mj-lt"/>
              </a:rPr>
              <a:t>förståelse</a:t>
            </a:r>
            <a:r>
              <a:rPr lang="sv-SE" sz="1600" dirty="0">
                <a:latin typeface="+mj-lt"/>
              </a:rPr>
              <a:t> </a:t>
            </a:r>
            <a:r>
              <a:rPr lang="sv-SE" sz="1600" dirty="0" err="1">
                <a:latin typeface="+mj-lt"/>
              </a:rPr>
              <a:t>för</a:t>
            </a:r>
            <a:r>
              <a:rPr lang="sv-SE" sz="1600" dirty="0">
                <a:latin typeface="+mj-lt"/>
              </a:rPr>
              <a:t> </a:t>
            </a:r>
            <a:r>
              <a:rPr lang="sv-SE" sz="1600" dirty="0" err="1">
                <a:latin typeface="+mj-lt"/>
              </a:rPr>
              <a:t>människors</a:t>
            </a:r>
            <a:r>
              <a:rPr lang="sv-SE" sz="1600" dirty="0">
                <a:latin typeface="+mj-lt"/>
              </a:rPr>
              <a:t> livssituation </a:t>
            </a:r>
            <a:r>
              <a:rPr lang="sv-SE" sz="1600" dirty="0" err="1">
                <a:latin typeface="+mj-lt"/>
              </a:rPr>
              <a:t>utifrån</a:t>
            </a:r>
            <a:r>
              <a:rPr lang="sv-SE" sz="1600" dirty="0">
                <a:latin typeface="+mj-lt"/>
              </a:rPr>
              <a:t> maktaspekter och </a:t>
            </a:r>
            <a:r>
              <a:rPr lang="sv-SE" sz="1600" dirty="0" err="1">
                <a:latin typeface="+mj-lt"/>
              </a:rPr>
              <a:t>intersektionella</a:t>
            </a:r>
            <a:r>
              <a:rPr lang="sv-SE" sz="1600" dirty="0">
                <a:latin typeface="+mj-lt"/>
              </a:rPr>
              <a:t> perspektiv </a:t>
            </a:r>
          </a:p>
          <a:p>
            <a:pPr marL="285750" indent="-285750">
              <a:buFont typeface="Wingdings" charset="2"/>
              <a:buChar char="q"/>
            </a:pPr>
            <a:r>
              <a:rPr lang="sv-SE" sz="1600" dirty="0">
                <a:latin typeface="+mj-lt"/>
              </a:rPr>
              <a:t>visa </a:t>
            </a:r>
            <a:r>
              <a:rPr lang="sv-SE" sz="1600" dirty="0" err="1">
                <a:latin typeface="+mj-lt"/>
              </a:rPr>
              <a:t>förmåga</a:t>
            </a:r>
            <a:r>
              <a:rPr lang="sv-SE" sz="1600" dirty="0">
                <a:latin typeface="+mj-lt"/>
              </a:rPr>
              <a:t> att </a:t>
            </a:r>
            <a:r>
              <a:rPr lang="sv-SE" sz="1600" b="1" dirty="0" err="1">
                <a:latin typeface="+mj-lt"/>
              </a:rPr>
              <a:t>tillämpa</a:t>
            </a:r>
            <a:r>
              <a:rPr lang="sv-SE" sz="1600" b="1" dirty="0">
                <a:latin typeface="+mj-lt"/>
              </a:rPr>
              <a:t> relevanta lagar</a:t>
            </a:r>
            <a:r>
              <a:rPr lang="sv-SE" sz="1600" dirty="0">
                <a:latin typeface="+mj-lt"/>
              </a:rPr>
              <a:t> och </a:t>
            </a:r>
            <a:r>
              <a:rPr lang="sv-SE" sz="1600" dirty="0" err="1">
                <a:latin typeface="+mj-lt"/>
              </a:rPr>
              <a:t>författningar</a:t>
            </a:r>
            <a:r>
              <a:rPr lang="sv-SE" sz="1600" dirty="0">
                <a:latin typeface="+mj-lt"/>
              </a:rPr>
              <a:t>, i synnerhet inom det sociala </a:t>
            </a:r>
            <a:r>
              <a:rPr lang="sv-SE" sz="1600" dirty="0" err="1">
                <a:latin typeface="+mj-lt"/>
              </a:rPr>
              <a:t>området</a:t>
            </a:r>
            <a:r>
              <a:rPr lang="sv-SE" sz="1600" dirty="0">
                <a:latin typeface="+mj-lt"/>
              </a:rPr>
              <a:t> </a:t>
            </a:r>
          </a:p>
          <a:p>
            <a:pPr marL="285750" lvl="0" indent="-285750">
              <a:buFont typeface="Wingdings" charset="2"/>
              <a:buChar char="q"/>
            </a:pPr>
            <a:r>
              <a:rPr lang="sv-SE" sz="1600" dirty="0">
                <a:latin typeface="+mj-lt"/>
              </a:rPr>
              <a:t>visa relationskompetens och reflexiv </a:t>
            </a:r>
            <a:r>
              <a:rPr lang="sv-SE" sz="1600" dirty="0" err="1">
                <a:latin typeface="+mj-lt"/>
              </a:rPr>
              <a:t>förmåga</a:t>
            </a:r>
            <a:r>
              <a:rPr lang="sv-SE" sz="1600" dirty="0">
                <a:latin typeface="+mj-lt"/>
              </a:rPr>
              <a:t> </a:t>
            </a:r>
            <a:r>
              <a:rPr lang="sv-SE" sz="1600" dirty="0" err="1">
                <a:latin typeface="+mj-lt"/>
              </a:rPr>
              <a:t>för</a:t>
            </a:r>
            <a:r>
              <a:rPr lang="sv-SE" sz="1600" dirty="0">
                <a:latin typeface="+mj-lt"/>
              </a:rPr>
              <a:t> </a:t>
            </a:r>
            <a:r>
              <a:rPr lang="sv-SE" sz="1600" b="1" dirty="0">
                <a:latin typeface="+mj-lt"/>
              </a:rPr>
              <a:t>att leda och delta i olika grupper </a:t>
            </a:r>
          </a:p>
          <a:p>
            <a:pPr marL="285750" lvl="0" indent="-285750">
              <a:buFont typeface="Wingdings" charset="2"/>
              <a:buChar char="q"/>
            </a:pPr>
            <a:r>
              <a:rPr lang="sv-SE" sz="1600" dirty="0">
                <a:latin typeface="+mj-lt"/>
              </a:rPr>
              <a:t>visa professionsetisk </a:t>
            </a:r>
            <a:r>
              <a:rPr lang="sv-SE" sz="1600" dirty="0" err="1">
                <a:latin typeface="+mj-lt"/>
              </a:rPr>
              <a:t>färdighet</a:t>
            </a:r>
            <a:r>
              <a:rPr lang="sv-SE" sz="1600" dirty="0">
                <a:latin typeface="+mj-lt"/>
              </a:rPr>
              <a:t> och </a:t>
            </a:r>
            <a:r>
              <a:rPr lang="sv-SE" sz="1600" b="1" dirty="0">
                <a:latin typeface="+mj-lt"/>
              </a:rPr>
              <a:t>ett professionellt </a:t>
            </a:r>
            <a:r>
              <a:rPr lang="sv-SE" sz="1600" b="1" dirty="0" err="1">
                <a:latin typeface="+mj-lt"/>
              </a:rPr>
              <a:t>förhållningssätt</a:t>
            </a:r>
            <a:r>
              <a:rPr lang="sv-SE" sz="1600" b="1" dirty="0">
                <a:latin typeface="+mj-lt"/>
              </a:rPr>
              <a:t> </a:t>
            </a:r>
            <a:r>
              <a:rPr lang="sv-SE" sz="1600" dirty="0">
                <a:latin typeface="+mj-lt"/>
              </a:rPr>
              <a:t>som </a:t>
            </a:r>
            <a:r>
              <a:rPr lang="sv-SE" sz="1600" dirty="0" err="1">
                <a:latin typeface="+mj-lt"/>
              </a:rPr>
              <a:t>stärker</a:t>
            </a:r>
            <a:r>
              <a:rPr lang="sv-SE" sz="1600" dirty="0">
                <a:latin typeface="+mj-lt"/>
              </a:rPr>
              <a:t> delaktighet och inflytande inom socialt och socialpedagogiskt arbete </a:t>
            </a:r>
          </a:p>
          <a:p>
            <a:endParaRPr lang="sv-SE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92367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8313" y="484188"/>
            <a:ext cx="8229600" cy="8572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v-SE" dirty="0">
                <a:latin typeface="+mn-lt"/>
              </a:rPr>
              <a:t>Socialpedagogiska programmet – befintligt upplägg och innehåll</a:t>
            </a:r>
          </a:p>
        </p:txBody>
      </p:sp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E77A573-CC43-4549-B7AC-17D3E02016C9}" type="slidenum">
              <a:rPr lang="sv-SE" sz="1200">
                <a:solidFill>
                  <a:srgbClr val="404040"/>
                </a:solidFill>
                <a:cs typeface="Arial" charset="0"/>
              </a:rPr>
              <a:pPr eaLnBrk="1" hangingPunct="1"/>
              <a:t>5</a:t>
            </a:fld>
            <a:endParaRPr lang="sv-SE" sz="1200">
              <a:solidFill>
                <a:srgbClr val="404040"/>
              </a:solidFill>
              <a:cs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068920"/>
              </p:ext>
            </p:extLst>
          </p:nvPr>
        </p:nvGraphicFramePr>
        <p:xfrm>
          <a:off x="0" y="0"/>
          <a:ext cx="9145587" cy="5134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5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85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485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4787">
                <a:tc>
                  <a:txBody>
                    <a:bodyPr/>
                    <a:lstStyle/>
                    <a:p>
                      <a:r>
                        <a:rPr lang="sv-SE" sz="1400" noProof="0" dirty="0"/>
                        <a:t>År 1</a:t>
                      </a: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noProof="0" dirty="0"/>
                        <a:t>År 2</a:t>
                      </a: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v-SE" sz="1400" noProof="0" dirty="0"/>
                        <a:t>År</a:t>
                      </a:r>
                      <a:r>
                        <a:rPr lang="sv-SE" sz="1400" baseline="0" noProof="0" dirty="0"/>
                        <a:t> 3</a:t>
                      </a:r>
                      <a:endParaRPr lang="sv-SE" sz="1400" noProof="0" dirty="0"/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308">
                <a:tc>
                  <a:txBody>
                    <a:bodyPr/>
                    <a:lstStyle/>
                    <a:p>
                      <a:r>
                        <a:rPr lang="sv-SE" sz="1200" b="1" noProof="0" dirty="0"/>
                        <a:t>Termin 1</a:t>
                      </a: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b="1" noProof="0" dirty="0"/>
                        <a:t>Termin 3</a:t>
                      </a: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b="1" noProof="0" dirty="0"/>
                        <a:t>Termin 5</a:t>
                      </a: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1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Introduktion till socialt arbete och socialpedagogik, 5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sv-SE" sz="1200" i="1" noProof="0" dirty="0"/>
                        <a:t>8. Välfärdsstatens värdegrund, ramverk och 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aktörer</a:t>
                      </a:r>
                      <a:r>
                        <a:rPr lang="sv-SE" sz="1200" i="1" noProof="0" dirty="0"/>
                        <a:t>, 10 </a:t>
                      </a:r>
                      <a:r>
                        <a:rPr lang="sv-SE" sz="1200" i="1" noProof="0" dirty="0" err="1"/>
                        <a:t>hp</a:t>
                      </a:r>
                      <a:endParaRPr lang="sv-SE" sz="1200" i="1" noProof="0" dirty="0"/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 Ledarskap i socialt och socialpedagogiskt arbete, 6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2843">
                <a:tc row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Människors utveckling, lärande och livsvillkor, 17,5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[varav 1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PPU]</a:t>
                      </a:r>
                    </a:p>
                    <a:p>
                      <a:endParaRPr lang="sv-SE" sz="1200" i="1" noProof="0" dirty="0"/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03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 Vetenskaplig metod och fältarbete</a:t>
                      </a:r>
                      <a:r>
                        <a:rPr lang="sv-SE" sz="1200" i="1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9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1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 Socialrätt, myndighetsutövning och brukarinflytande, 10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4" marB="4572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331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 Socialpedagogiskt arbete och delaktig-hetsfrämjande metoder med fokus på barn och familj (Alt 1), 15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äldre och funktions-hinderomsorg (Alt 2), 15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r>
                        <a:rPr lang="sv-SE" sz="1200" i="1" noProof="0" dirty="0">
                          <a:effectLst/>
                        </a:rPr>
                        <a:t> eller 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skola, arbete och integration (Alt 3), 15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[2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PPU]</a:t>
                      </a:r>
                      <a:r>
                        <a:rPr lang="sv-SE" sz="1200" i="1" noProof="0" dirty="0">
                          <a:effectLst/>
                        </a:rPr>
                        <a:t> </a:t>
                      </a:r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5012">
                <a:tc vMerge="1">
                  <a:txBody>
                    <a:bodyPr/>
                    <a:lstStyle/>
                    <a:p>
                      <a:endParaRPr lang="sv-SE" sz="1200" i="1" noProof="0" dirty="0"/>
                    </a:p>
                  </a:txBody>
                  <a:tcPr marT="45724" marB="4572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i="1" noProof="0" dirty="0"/>
                        <a:t>10. Civilrätt</a:t>
                      </a:r>
                      <a:r>
                        <a:rPr lang="sv-SE" sz="1200" i="1" baseline="0" noProof="0" dirty="0"/>
                        <a:t> i det sociala arbetet, 10 </a:t>
                      </a:r>
                      <a:r>
                        <a:rPr lang="sv-SE" sz="1200" i="1" baseline="0" noProof="0" dirty="0" err="1"/>
                        <a:t>hp</a:t>
                      </a:r>
                      <a:endParaRPr lang="sv-SE" sz="1200" i="1" noProof="0" dirty="0"/>
                    </a:p>
                    <a:p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4" marB="4572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184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Samhälle och välfärdspolitik, 7,5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sv-SE" sz="1200" i="1" noProof="0" dirty="0"/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43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b="1" noProof="0" dirty="0"/>
                        <a:t>Termin 2</a:t>
                      </a: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b="1" noProof="0" dirty="0"/>
                        <a:t>Termin 4</a:t>
                      </a: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b="1" noProof="0" dirty="0"/>
                        <a:t>Termin 6</a:t>
                      </a: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96434">
                <a:tc rowSpan="3">
                  <a:txBody>
                    <a:bodyPr/>
                    <a:lstStyle/>
                    <a:p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sv-SE" sz="1200" i="1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Organisering 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 socialt och socialpedagogiskt arbete, 7,5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[varav 1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PPU]</a:t>
                      </a: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i="1" noProof="0" dirty="0"/>
                        <a:t>11. Utredningsmetodik, handläggning och social dokumentation, 7,5 </a:t>
                      </a:r>
                      <a:r>
                        <a:rPr lang="sv-SE" sz="1200" i="1" noProof="0" dirty="0" err="1"/>
                        <a:t>hp</a:t>
                      </a:r>
                      <a:endParaRPr lang="sv-SE" sz="1200" i="1" noProof="0" dirty="0"/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 Kvalitativ metod, 5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22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 Kvantitativ metod, 5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213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 Verksamhetsförlagd utbildning i socialt och socialpedagogiskt arbete, 22,5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[varav 1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PPU]</a:t>
                      </a: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571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Utvärdering och kunskapsproduktion i socialt och socialpedagogiskt arbete, 7,5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 Bearbetning, analys och rapportskrivning, 5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r>
                        <a:rPr lang="sv-SE" sz="1200" i="1" noProof="0" dirty="0">
                          <a:effectLst/>
                        </a:rPr>
                        <a:t> </a:t>
                      </a:r>
                      <a:endParaRPr lang="sv-SE" sz="1200" i="1" noProof="0" dirty="0"/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457185">
                <a:tc>
                  <a:txBody>
                    <a:bodyPr/>
                    <a:lstStyle/>
                    <a:p>
                      <a:r>
                        <a:rPr lang="sv-SE" sz="1200" i="1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Välfärdsteknik och digitalisering i och för socialt och socialpedagogiskt arbete, 7,5 hp</a:t>
                      </a: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4" marB="4572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sv-SE" sz="1200" i="1" noProof="0" dirty="0"/>
                        <a:t>19. Examensarbete</a:t>
                      </a:r>
                      <a:r>
                        <a:rPr lang="sv-SE" sz="1200" i="1" baseline="0" noProof="0" dirty="0"/>
                        <a:t> i socialt arbete och socialpedagogik, 15 </a:t>
                      </a:r>
                      <a:r>
                        <a:rPr lang="sv-SE" sz="1200" i="1" baseline="0" noProof="0" dirty="0" err="1"/>
                        <a:t>hp</a:t>
                      </a:r>
                      <a:endParaRPr lang="sv-SE" sz="1200" i="1" noProof="0" dirty="0"/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457185">
                <a:tc>
                  <a:txBody>
                    <a:bodyPr/>
                    <a:lstStyle/>
                    <a:p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Globala perspektiv på socialt välfärdsarbete,</a:t>
                      </a:r>
                      <a:r>
                        <a:rPr lang="sv-SE" sz="1200" i="1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v-SE" sz="120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7,5 </a:t>
                      </a:r>
                      <a:r>
                        <a:rPr lang="sv-SE" sz="1200" i="1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</a:t>
                      </a:r>
                      <a:endParaRPr lang="sv-SE" sz="1200" i="1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6" marR="91446" marT="45715" marB="4571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 sz="1400" noProof="0" dirty="0"/>
                    </a:p>
                  </a:txBody>
                  <a:tcPr marT="45724" marB="4572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sv-SE" sz="1200" i="1" noProof="0" dirty="0"/>
                    </a:p>
                  </a:txBody>
                  <a:tcPr marT="45724" marB="4572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729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27534"/>
            <a:ext cx="7704856" cy="587853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sv-SE" dirty="0">
                <a:latin typeface="+mj-lt"/>
              </a:rPr>
              <a:t>Personlig och professionell utveckling (PPU)</a:t>
            </a:r>
          </a:p>
          <a:p>
            <a:pPr marL="285750" indent="-285750">
              <a:buFont typeface="Arial"/>
              <a:buChar char="•"/>
            </a:pPr>
            <a:endParaRPr lang="sv-SE" dirty="0">
              <a:latin typeface="+mj-lt"/>
            </a:endParaRPr>
          </a:p>
          <a:p>
            <a:pPr marL="285750" indent="-285750">
              <a:buFont typeface="Arial"/>
              <a:buChar char="•"/>
            </a:pPr>
            <a:r>
              <a:rPr lang="sv-SE" dirty="0">
                <a:latin typeface="+mj-lt"/>
              </a:rPr>
              <a:t>Arbetsformer</a:t>
            </a:r>
          </a:p>
          <a:p>
            <a:pPr marL="742950" lvl="1" indent="-285750">
              <a:buFont typeface="Arial"/>
              <a:buChar char="•"/>
            </a:pPr>
            <a:r>
              <a:rPr lang="sv-SE" dirty="0">
                <a:latin typeface="+mj-lt"/>
              </a:rPr>
              <a:t>Föreläsningar, studiegruppsarbete, redovisningar, seminarier, praktiska övningar, kommunikationsövningar, enskilda uppgifter, gruppuppgifter, fältförlagda uppgifter </a:t>
            </a:r>
            <a:r>
              <a:rPr lang="sv-SE" dirty="0" err="1">
                <a:latin typeface="+mj-lt"/>
              </a:rPr>
              <a:t>etc</a:t>
            </a:r>
            <a:endParaRPr lang="sv-SE" dirty="0">
              <a:latin typeface="+mj-lt"/>
            </a:endParaRPr>
          </a:p>
          <a:p>
            <a:pPr marL="285750" indent="-285750">
              <a:buFont typeface="Arial"/>
              <a:buChar char="•"/>
            </a:pPr>
            <a:endParaRPr lang="sv-SE" dirty="0">
              <a:latin typeface="+mj-lt"/>
            </a:endParaRPr>
          </a:p>
          <a:p>
            <a:pPr marL="285750" indent="-285750">
              <a:buFont typeface="Arial"/>
              <a:buChar char="•"/>
            </a:pPr>
            <a:r>
              <a:rPr lang="sv-SE" dirty="0">
                <a:latin typeface="+mj-lt"/>
              </a:rPr>
              <a:t>Ca 5 sökande per plats (ca 90-100 </a:t>
            </a:r>
            <a:r>
              <a:rPr lang="sv-SE" dirty="0" err="1">
                <a:latin typeface="+mj-lt"/>
              </a:rPr>
              <a:t>stud</a:t>
            </a:r>
            <a:r>
              <a:rPr lang="sv-SE" dirty="0">
                <a:latin typeface="+mj-lt"/>
              </a:rPr>
              <a:t> per år)</a:t>
            </a:r>
          </a:p>
          <a:p>
            <a:pPr marL="285750" indent="-285750">
              <a:buFont typeface="Arial"/>
              <a:buChar char="•"/>
            </a:pPr>
            <a:endParaRPr lang="sv-SE" dirty="0">
              <a:latin typeface="+mj-lt"/>
            </a:endParaRPr>
          </a:p>
          <a:p>
            <a:pPr marL="285750" indent="-285750">
              <a:buFont typeface="Arial"/>
              <a:buChar char="•"/>
            </a:pPr>
            <a:r>
              <a:rPr lang="sv-SE" dirty="0">
                <a:latin typeface="+mj-lt"/>
              </a:rPr>
              <a:t>Campus Trollhättan och Campus Västervik</a:t>
            </a:r>
          </a:p>
          <a:p>
            <a:pPr marL="285750" indent="-285750">
              <a:buFont typeface="Arial"/>
              <a:buChar char="•"/>
            </a:pPr>
            <a:endParaRPr lang="sv-SE" dirty="0">
              <a:latin typeface="+mj-lt"/>
            </a:endParaRPr>
          </a:p>
          <a:p>
            <a:pPr marL="285750" indent="-285750">
              <a:buFont typeface="Arial"/>
              <a:buChar char="•"/>
            </a:pPr>
            <a:r>
              <a:rPr lang="sv-SE" dirty="0">
                <a:latin typeface="+mj-lt"/>
              </a:rPr>
              <a:t>Särskilt urval</a:t>
            </a:r>
          </a:p>
          <a:p>
            <a:r>
              <a:rPr lang="sv-SE" dirty="0">
                <a:latin typeface="+mj-lt"/>
                <a:hlinkClick r:id="rId3"/>
              </a:rPr>
              <a:t>https://www.hv.se/utbildning/program/socialpedagogiska-programmet-heltid-campus-sgsop/</a:t>
            </a:r>
            <a:endParaRPr lang="sv-SE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dirty="0">
              <a:latin typeface="+mj-lt"/>
            </a:endParaRPr>
          </a:p>
          <a:p>
            <a:endParaRPr lang="sv-SE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9236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555526"/>
            <a:ext cx="8229600" cy="857250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  <a:latin typeface="+mj-lt"/>
              </a:rPr>
              <a:t>Vilka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kompetenser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har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en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socialpedagog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B63634-0233-43BA-A82A-9A6D924F752A}" type="slidenum">
              <a:rPr lang="sv-SE" smtClean="0"/>
              <a:pPr>
                <a:defRPr/>
              </a:pPr>
              <a:t>7</a:t>
            </a:fld>
            <a:endParaRPr lang="sv-SE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1635646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n-lt"/>
              </a:rPr>
              <a:t>“</a:t>
            </a:r>
            <a:r>
              <a:rPr lang="en-US" i="1" dirty="0" err="1">
                <a:latin typeface="+mn-lt"/>
              </a:rPr>
              <a:t>Att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möta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människor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på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djupet</a:t>
            </a:r>
            <a:r>
              <a:rPr lang="en-US" i="1" dirty="0">
                <a:latin typeface="+mn-lt"/>
              </a:rPr>
              <a:t>”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323528" y="1491630"/>
            <a:ext cx="2160240" cy="1296144"/>
          </a:xfrm>
          <a:prstGeom prst="wedgeRectCallout">
            <a:avLst>
              <a:gd name="adj1" fmla="val -3096"/>
              <a:gd name="adj2" fmla="val 62500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220072" y="1563638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n-lt"/>
              </a:rPr>
              <a:t>“</a:t>
            </a:r>
            <a:r>
              <a:rPr lang="en-US" i="1" dirty="0" err="1">
                <a:latin typeface="+mn-lt"/>
              </a:rPr>
              <a:t>Att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kunna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reflektera</a:t>
            </a:r>
            <a:r>
              <a:rPr lang="en-US" i="1" dirty="0">
                <a:latin typeface="+mn-lt"/>
              </a:rPr>
              <a:t>”</a:t>
            </a:r>
          </a:p>
        </p:txBody>
      </p:sp>
      <p:sp>
        <p:nvSpPr>
          <p:cNvPr id="8" name="Rectangular Callout 7"/>
          <p:cNvSpPr/>
          <p:nvPr/>
        </p:nvSpPr>
        <p:spPr>
          <a:xfrm>
            <a:off x="5004048" y="1419622"/>
            <a:ext cx="2160240" cy="1008112"/>
          </a:xfrm>
          <a:prstGeom prst="wedgeRectCallout">
            <a:avLst>
              <a:gd name="adj1" fmla="val -48199"/>
              <a:gd name="adj2" fmla="val 66845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88024" y="314781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n-lt"/>
              </a:rPr>
              <a:t>“SE – FÖRSTÅ – HANDLA”</a:t>
            </a:r>
          </a:p>
        </p:txBody>
      </p:sp>
      <p:sp>
        <p:nvSpPr>
          <p:cNvPr id="10" name="Rectangular Callout 9"/>
          <p:cNvSpPr/>
          <p:nvPr/>
        </p:nvSpPr>
        <p:spPr>
          <a:xfrm>
            <a:off x="4572000" y="3003798"/>
            <a:ext cx="2880320" cy="648072"/>
          </a:xfrm>
          <a:prstGeom prst="wedgeRectCallout">
            <a:avLst>
              <a:gd name="adj1" fmla="val -43765"/>
              <a:gd name="adj2" fmla="val 86154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3568" y="3291830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n-lt"/>
              </a:rPr>
              <a:t>“</a:t>
            </a:r>
            <a:r>
              <a:rPr lang="en-US" i="1" dirty="0" err="1">
                <a:latin typeface="+mn-lt"/>
              </a:rPr>
              <a:t>Att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medverka</a:t>
            </a:r>
            <a:r>
              <a:rPr lang="en-US" i="1" dirty="0">
                <a:latin typeface="+mn-lt"/>
              </a:rPr>
              <a:t> till </a:t>
            </a:r>
            <a:r>
              <a:rPr lang="en-US" i="1" dirty="0" err="1">
                <a:latin typeface="+mn-lt"/>
              </a:rPr>
              <a:t>att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människor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kan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frigöra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sina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resurser</a:t>
            </a:r>
            <a:r>
              <a:rPr lang="en-US" i="1" dirty="0">
                <a:latin typeface="+mn-lt"/>
              </a:rPr>
              <a:t>”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467544" y="3147814"/>
            <a:ext cx="2160240" cy="1368152"/>
          </a:xfrm>
          <a:prstGeom prst="wedgeRectCallout">
            <a:avLst>
              <a:gd name="adj1" fmla="val -3096"/>
              <a:gd name="adj2" fmla="val 62500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699792" y="1635646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n-lt"/>
              </a:rPr>
              <a:t>“</a:t>
            </a:r>
            <a:r>
              <a:rPr lang="en-US" i="1" dirty="0" err="1">
                <a:latin typeface="+mn-lt"/>
              </a:rPr>
              <a:t>Att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hantera</a:t>
            </a:r>
            <a:r>
              <a:rPr lang="en-US" i="1" dirty="0">
                <a:latin typeface="+mn-lt"/>
              </a:rPr>
              <a:t> en </a:t>
            </a:r>
            <a:r>
              <a:rPr lang="en-US" i="1" dirty="0" err="1">
                <a:latin typeface="+mn-lt"/>
              </a:rPr>
              <a:t>offensiv</a:t>
            </a:r>
            <a:r>
              <a:rPr lang="en-US" i="1" dirty="0">
                <a:latin typeface="+mn-lt"/>
              </a:rPr>
              <a:t> </a:t>
            </a:r>
            <a:r>
              <a:rPr lang="en-US" i="1" dirty="0" err="1">
                <a:latin typeface="+mn-lt"/>
              </a:rPr>
              <a:t>pedagogik</a:t>
            </a:r>
            <a:r>
              <a:rPr lang="en-US" i="1" dirty="0">
                <a:latin typeface="+mn-lt"/>
              </a:rPr>
              <a:t>”</a:t>
            </a:r>
          </a:p>
        </p:txBody>
      </p:sp>
      <p:sp>
        <p:nvSpPr>
          <p:cNvPr id="14" name="Rectangular Callout 13"/>
          <p:cNvSpPr/>
          <p:nvPr/>
        </p:nvSpPr>
        <p:spPr>
          <a:xfrm>
            <a:off x="2627784" y="1491630"/>
            <a:ext cx="2160240" cy="1296144"/>
          </a:xfrm>
          <a:prstGeom prst="wedgeRectCallout">
            <a:avLst>
              <a:gd name="adj1" fmla="val -3096"/>
              <a:gd name="adj2" fmla="val 62500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915816" y="3507854"/>
            <a:ext cx="1440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+mn-lt"/>
              </a:rPr>
              <a:t>“</a:t>
            </a:r>
            <a:r>
              <a:rPr lang="en-US" sz="1600" i="1" dirty="0" err="1">
                <a:latin typeface="+mn-lt"/>
              </a:rPr>
              <a:t>Att</a:t>
            </a:r>
            <a:r>
              <a:rPr lang="en-US" sz="1600" i="1" dirty="0">
                <a:latin typeface="+mn-lt"/>
              </a:rPr>
              <a:t> </a:t>
            </a:r>
            <a:r>
              <a:rPr lang="en-US" sz="1600" i="1" dirty="0" err="1">
                <a:latin typeface="+mn-lt"/>
              </a:rPr>
              <a:t>främja</a:t>
            </a:r>
            <a:r>
              <a:rPr lang="en-US" sz="1600" i="1" dirty="0">
                <a:latin typeface="+mn-lt"/>
              </a:rPr>
              <a:t> </a:t>
            </a:r>
            <a:r>
              <a:rPr lang="en-US" sz="1600" i="1" dirty="0" err="1">
                <a:latin typeface="+mn-lt"/>
              </a:rPr>
              <a:t>människors</a:t>
            </a:r>
            <a:r>
              <a:rPr lang="en-US" sz="1600" i="1" dirty="0">
                <a:latin typeface="+mn-lt"/>
              </a:rPr>
              <a:t> </a:t>
            </a:r>
            <a:r>
              <a:rPr lang="en-US" sz="1600" i="1" dirty="0" err="1">
                <a:latin typeface="+mn-lt"/>
              </a:rPr>
              <a:t>delaktighet</a:t>
            </a:r>
            <a:r>
              <a:rPr lang="en-US" sz="1600" i="1" dirty="0">
                <a:latin typeface="+mn-lt"/>
              </a:rPr>
              <a:t> </a:t>
            </a:r>
            <a:r>
              <a:rPr lang="en-US" sz="1600" i="1" dirty="0" err="1">
                <a:latin typeface="+mn-lt"/>
              </a:rPr>
              <a:t>i</a:t>
            </a:r>
            <a:r>
              <a:rPr lang="en-US" sz="1600" i="1" dirty="0">
                <a:latin typeface="+mn-lt"/>
              </a:rPr>
              <a:t> </a:t>
            </a:r>
            <a:r>
              <a:rPr lang="en-US" sz="1600" i="1" dirty="0" err="1">
                <a:latin typeface="+mn-lt"/>
              </a:rPr>
              <a:t>samhällslivet</a:t>
            </a:r>
            <a:r>
              <a:rPr lang="en-US" sz="1600" i="1" dirty="0">
                <a:latin typeface="+mn-lt"/>
              </a:rPr>
              <a:t>”</a:t>
            </a:r>
          </a:p>
        </p:txBody>
      </p:sp>
      <p:sp>
        <p:nvSpPr>
          <p:cNvPr id="16" name="Rectangular Callout 15"/>
          <p:cNvSpPr/>
          <p:nvPr/>
        </p:nvSpPr>
        <p:spPr>
          <a:xfrm>
            <a:off x="2843808" y="3435846"/>
            <a:ext cx="1584176" cy="1224136"/>
          </a:xfrm>
          <a:prstGeom prst="wedgeRectCallout">
            <a:avLst>
              <a:gd name="adj1" fmla="val -3096"/>
              <a:gd name="adj2" fmla="val -66303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823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339502"/>
            <a:ext cx="8280920" cy="584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3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Programrådet</a:t>
            </a:r>
            <a:r>
              <a:rPr lang="sv-SE" sz="24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– </a:t>
            </a:r>
            <a:r>
              <a:rPr lang="sv-SE" sz="2400" b="1" dirty="0" err="1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avd</a:t>
            </a:r>
            <a:r>
              <a:rPr lang="sv-SE" sz="24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för socialt arbete och socialpedagogik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5576" y="3795886"/>
            <a:ext cx="6480720" cy="92333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sv-SE" dirty="0">
                <a:latin typeface="+mj-lt"/>
              </a:rPr>
              <a:t>+ utbildningsadministratör/controller Maria Jordansson</a:t>
            </a:r>
          </a:p>
          <a:p>
            <a:r>
              <a:rPr lang="sv-SE" dirty="0">
                <a:latin typeface="+mj-lt"/>
              </a:rPr>
              <a:t>+ 2 </a:t>
            </a:r>
            <a:r>
              <a:rPr lang="sv-SE" dirty="0" err="1">
                <a:latin typeface="+mj-lt"/>
              </a:rPr>
              <a:t>st</a:t>
            </a:r>
            <a:r>
              <a:rPr lang="sv-SE" dirty="0">
                <a:latin typeface="+mj-lt"/>
              </a:rPr>
              <a:t> verksamhetsrepresentanter (Åsa B &amp; Johan F)</a:t>
            </a:r>
          </a:p>
          <a:p>
            <a:r>
              <a:rPr lang="sv-SE" dirty="0">
                <a:latin typeface="+mj-lt"/>
              </a:rPr>
              <a:t>+ 2 </a:t>
            </a:r>
            <a:r>
              <a:rPr lang="sv-SE" dirty="0" err="1">
                <a:latin typeface="+mj-lt"/>
              </a:rPr>
              <a:t>st</a:t>
            </a:r>
            <a:r>
              <a:rPr lang="sv-SE" dirty="0">
                <a:latin typeface="+mj-lt"/>
              </a:rPr>
              <a:t> studeranderepresentant (Susanne B &amp; Marcella L)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31590"/>
            <a:ext cx="1189283" cy="15121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131590"/>
            <a:ext cx="1139929" cy="1512168"/>
          </a:xfrm>
          <a:prstGeom prst="rect">
            <a:avLst/>
          </a:prstGeom>
        </p:spPr>
      </p:pic>
      <p:pic>
        <p:nvPicPr>
          <p:cNvPr id="8" name="Picture 28" descr="https://mittkonto.hv.se/public/bilder/jbe_thum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31591"/>
            <a:ext cx="1059461" cy="1539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" r="10912"/>
          <a:stretch/>
        </p:blipFill>
        <p:spPr>
          <a:xfrm>
            <a:off x="611560" y="2715766"/>
            <a:ext cx="1224136" cy="11024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2931790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+mj-lt"/>
              </a:rPr>
              <a:t>Studievägledare</a:t>
            </a:r>
            <a:r>
              <a:rPr lang="en-US" sz="2000" dirty="0">
                <a:latin typeface="+mj-lt"/>
              </a:rPr>
              <a:t>: </a:t>
            </a:r>
            <a:r>
              <a:rPr lang="en-US" sz="2000" dirty="0" err="1">
                <a:latin typeface="+mj-lt"/>
              </a:rPr>
              <a:t>Getzy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Gunnarsson</a:t>
            </a:r>
            <a:r>
              <a:rPr lang="en-US" sz="2000" dirty="0">
                <a:latin typeface="+mj-lt"/>
              </a:rPr>
              <a:t> (</a:t>
            </a:r>
            <a:r>
              <a:rPr lang="en-US" sz="2000" dirty="0">
                <a:latin typeface="+mj-lt"/>
                <a:hlinkClick r:id="rId7"/>
              </a:rPr>
              <a:t>getzy.gunnarsson@hv.se</a:t>
            </a:r>
            <a:r>
              <a:rPr lang="en-US" sz="2000" dirty="0">
                <a:latin typeface="+mj-lt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68144" y="1203598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</a:rPr>
              <a:t>Anette B, Nina T, Martin M &amp; Johan 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2200" y="3363838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Avdelningschef</a:t>
            </a:r>
            <a:r>
              <a:rPr lang="en-US" dirty="0"/>
              <a:t>:</a:t>
            </a:r>
          </a:p>
          <a:p>
            <a:r>
              <a:rPr lang="en-US" dirty="0"/>
              <a:t>Marie </a:t>
            </a:r>
            <a:r>
              <a:rPr lang="en-US" dirty="0" err="1"/>
              <a:t>Westerlind</a:t>
            </a:r>
            <a:endParaRPr lang="en-US" dirty="0"/>
          </a:p>
          <a:p>
            <a:r>
              <a:rPr lang="en-US" sz="1600" u="sng" dirty="0">
                <a:hlinkClick r:id="rId8"/>
              </a:rPr>
              <a:t>marie.westerlind@hv.se</a:t>
            </a:r>
            <a:r>
              <a:rPr lang="en-US" sz="1600" u="sng" dirty="0"/>
              <a:t> </a:t>
            </a:r>
            <a:endParaRPr lang="en-US" sz="1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32240" y="2211710"/>
            <a:ext cx="1155700" cy="1155700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699E0431-E3E4-4049-AA6A-95C52529CD5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846" y="1122330"/>
            <a:ext cx="1062792" cy="152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82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95486"/>
            <a:ext cx="967315" cy="14031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936104" cy="13694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995686"/>
            <a:ext cx="1003220" cy="13681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3478"/>
            <a:ext cx="1255014" cy="13681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9560"/>
            <a:ext cx="1327173" cy="13681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23478"/>
            <a:ext cx="1187624" cy="11961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23478"/>
            <a:ext cx="1006023" cy="14401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5485"/>
            <a:ext cx="1024803" cy="15901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779662"/>
            <a:ext cx="1139929" cy="151216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579862"/>
            <a:ext cx="1008112" cy="14515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507854"/>
            <a:ext cx="880896" cy="105184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1" y="1779662"/>
            <a:ext cx="1189283" cy="15121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643758"/>
            <a:ext cx="814767" cy="999698"/>
          </a:xfrm>
          <a:prstGeom prst="rect">
            <a:avLst/>
          </a:prstGeom>
        </p:spPr>
      </p:pic>
      <p:pic>
        <p:nvPicPr>
          <p:cNvPr id="19" name="Picture 28" descr="https://mittkonto.hv.se/public/bilder/jbe_thumb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79862"/>
            <a:ext cx="1008112" cy="146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2" descr="https://mittkonto.hv.se/public/bilder/lago0001_0_thumb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507854"/>
            <a:ext cx="816036" cy="1038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https://mittkonto.hv.se/public/bilder/dwi_thumb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79662"/>
            <a:ext cx="936104" cy="1537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91630"/>
            <a:ext cx="1800200" cy="108012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579862"/>
            <a:ext cx="1224136" cy="139038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691383"/>
            <a:ext cx="1152128" cy="145211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851670"/>
            <a:ext cx="864096" cy="148882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584" y="3363838"/>
            <a:ext cx="1213573" cy="100811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5766"/>
            <a:ext cx="1131776" cy="136815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96136" y="1779662"/>
            <a:ext cx="1152128" cy="11521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91630"/>
            <a:ext cx="943783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394076"/>
      </p:ext>
    </p:extLst>
  </p:cSld>
  <p:clrMapOvr>
    <a:masterClrMapping/>
  </p:clrMapOvr>
</p:sld>
</file>

<file path=ppt/theme/theme1.xml><?xml version="1.0" encoding="utf-8"?>
<a:theme xmlns:a="http://schemas.openxmlformats.org/drawingml/2006/main" name="Mall_PowerPoint_16-9_SV[1]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Mall_PowerPoint_16-9_SV[1]</Template>
  <TotalTime>32350</TotalTime>
  <Words>831</Words>
  <Application>Microsoft Office PowerPoint</Application>
  <PresentationFormat>Bildspel på skärmen (16:9)</PresentationFormat>
  <Paragraphs>133</Paragraphs>
  <Slides>9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ＭＳ Ｐゴシック</vt:lpstr>
      <vt:lpstr>Arial</vt:lpstr>
      <vt:lpstr>Calibri</vt:lpstr>
      <vt:lpstr>Courier New</vt:lpstr>
      <vt:lpstr>Wingdings</vt:lpstr>
      <vt:lpstr>Mall_PowerPoint_16-9_SV[1]</vt:lpstr>
      <vt:lpstr>PowerPoint-presentation</vt:lpstr>
      <vt:lpstr>PowerPoint-presentation</vt:lpstr>
      <vt:lpstr>PowerPoint-presentation</vt:lpstr>
      <vt:lpstr>PowerPoint-presentation</vt:lpstr>
      <vt:lpstr>Socialpedagogiska programmet – befintligt upplägg och innehåll</vt:lpstr>
      <vt:lpstr>PowerPoint-presentation</vt:lpstr>
      <vt:lpstr>Vilka kompetenser har en socialpedagog?</vt:lpstr>
      <vt:lpstr>PowerPoint-presentation</vt:lpstr>
      <vt:lpstr>PowerPoint-presentation</vt:lpstr>
    </vt:vector>
  </TitlesOfParts>
  <Company>University West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Barns och Ungdomars  Lärande, Utveckling och Livsvillkor</dc:title>
  <dc:creator>ises</dc:creator>
  <cp:lastModifiedBy>Magnus Broström</cp:lastModifiedBy>
  <cp:revision>294</cp:revision>
  <cp:lastPrinted>2017-08-28T07:01:48Z</cp:lastPrinted>
  <dcterms:created xsi:type="dcterms:W3CDTF">2010-11-19T12:09:54Z</dcterms:created>
  <dcterms:modified xsi:type="dcterms:W3CDTF">2018-06-03T09:51:01Z</dcterms:modified>
</cp:coreProperties>
</file>