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9" r:id="rId1"/>
    <p:sldMasterId id="2147483670" r:id="rId2"/>
  </p:sldMasterIdLst>
  <p:notesMasterIdLst>
    <p:notesMasterId r:id="rId2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9" r:id="rId13"/>
    <p:sldId id="266" r:id="rId14"/>
    <p:sldId id="267" r:id="rId15"/>
    <p:sldId id="278" r:id="rId16"/>
    <p:sldId id="268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Georgia" panose="02040502050405020303" pitchFamily="18" charset="0"/>
      <p:regular r:id="rId31"/>
      <p:bold r:id="rId32"/>
      <p:italic r:id="rId33"/>
      <p:boldItalic r:id="rId34"/>
    </p:embeddedFont>
    <p:embeddedFont>
      <p:font typeface="Verdana" panose="020B0604030504040204" pitchFamily="34" charset="0"/>
      <p:regular r:id="rId35"/>
      <p:bold r:id="rId36"/>
      <p:italic r:id="rId37"/>
      <p:boldItalic r:id="rId38"/>
    </p:embeddedFont>
    <p:embeddedFont>
      <p:font typeface="Muli" panose="020B0604020202020204" charset="0"/>
      <p:regular r:id="rId39"/>
      <p:bold r:id="rId40"/>
      <p:italic r:id="rId41"/>
      <p:boldItalic r:id="rId42"/>
    </p:embeddedFont>
    <p:embeddedFont>
      <p:font typeface="Source Code Pro" panose="020B0604020202020204" charset="0"/>
      <p:regular r:id="rId43"/>
      <p:bold r:id="rId44"/>
    </p:embeddedFont>
    <p:embeddedFont>
      <p:font typeface="Amatic SC" panose="020B0604020202020204" charset="0"/>
      <p:regular r:id="rId45"/>
      <p:bold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0" d="100"/>
          <a:sy n="140" d="100"/>
        </p:scale>
        <p:origin x="16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2635021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87297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92007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30249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37675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5882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28684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23454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18216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Shape 2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60865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Shape 2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11505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Shape 2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32736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70501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8110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Shape 3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64471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Shape 3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just" rtl="0">
              <a:spcBef>
                <a:spcPts val="0"/>
              </a:spcBef>
              <a:buNone/>
            </a:pPr>
            <a:endParaRPr lang="en-GB" sz="10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5176742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Shape 3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3604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4772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65338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FDC8"/>
              </a:buClr>
              <a:buSzPct val="1000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891460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95497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endParaRPr lang="en-GB" sz="1200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85024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endParaRPr lang="en-GB" sz="1200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91465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0624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8000"/>
            </a:lvl1pPr>
            <a:lvl2pPr lvl="1" algn="ctr">
              <a:spcBef>
                <a:spcPts val="0"/>
              </a:spcBef>
              <a:buSzPct val="100000"/>
              <a:defRPr sz="8000"/>
            </a:lvl2pPr>
            <a:lvl3pPr lvl="2" algn="ctr">
              <a:spcBef>
                <a:spcPts val="0"/>
              </a:spcBef>
              <a:buSzPct val="100000"/>
              <a:defRPr sz="8000"/>
            </a:lvl3pPr>
            <a:lvl4pPr lvl="3" algn="ctr">
              <a:spcBef>
                <a:spcPts val="0"/>
              </a:spcBef>
              <a:buSzPct val="100000"/>
              <a:defRPr sz="8000"/>
            </a:lvl4pPr>
            <a:lvl5pPr lvl="4" algn="ctr">
              <a:spcBef>
                <a:spcPts val="0"/>
              </a:spcBef>
              <a:buSzPct val="100000"/>
              <a:defRPr sz="8000"/>
            </a:lvl5pPr>
            <a:lvl6pPr lvl="5" algn="ctr">
              <a:spcBef>
                <a:spcPts val="0"/>
              </a:spcBef>
              <a:buSzPct val="100000"/>
              <a:defRPr sz="8000"/>
            </a:lvl6pPr>
            <a:lvl7pPr lvl="6" algn="ctr">
              <a:spcBef>
                <a:spcPts val="0"/>
              </a:spcBef>
              <a:buSzPct val="100000"/>
              <a:defRPr sz="8000"/>
            </a:lvl7pPr>
            <a:lvl8pPr lvl="7" algn="ctr">
              <a:spcBef>
                <a:spcPts val="0"/>
              </a:spcBef>
              <a:buSzPct val="100000"/>
              <a:defRPr sz="8000"/>
            </a:lvl8pPr>
            <a:lvl9pPr lvl="8" algn="ctr">
              <a:spcBef>
                <a:spcPts val="0"/>
              </a:spcBef>
              <a:buSzPct val="100000"/>
              <a:defRPr sz="80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ubTitle" idx="1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7" name="Shape 57"/>
          <p:cNvSpPr/>
          <p:nvPr/>
        </p:nvSpPr>
        <p:spPr>
          <a:xfrm>
            <a:off x="2748000" y="747750"/>
            <a:ext cx="3648000" cy="3648000"/>
          </a:xfrm>
          <a:prstGeom prst="ellipse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2747950" y="747775"/>
            <a:ext cx="3648000" cy="36480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None/>
              <a:defRPr sz="2400"/>
            </a:lvl1pPr>
            <a:lvl2pPr lvl="1" rtl="0">
              <a:spcBef>
                <a:spcPts val="0"/>
              </a:spcBef>
              <a:buNone/>
              <a:defRPr sz="2400"/>
            </a:lvl2pPr>
            <a:lvl3pPr lvl="2" rtl="0">
              <a:spcBef>
                <a:spcPts val="0"/>
              </a:spcBef>
              <a:buNone/>
              <a:defRPr sz="2400"/>
            </a:lvl3pPr>
            <a:lvl4pPr lvl="3" rtl="0">
              <a:spcBef>
                <a:spcPts val="0"/>
              </a:spcBef>
              <a:buNone/>
              <a:defRPr sz="2400"/>
            </a:lvl4pPr>
            <a:lvl5pPr lvl="4" rtl="0">
              <a:spcBef>
                <a:spcPts val="0"/>
              </a:spcBef>
              <a:buNone/>
              <a:defRPr sz="2400"/>
            </a:lvl5pPr>
            <a:lvl6pPr lvl="5" rtl="0">
              <a:spcBef>
                <a:spcPts val="0"/>
              </a:spcBef>
              <a:buNone/>
              <a:defRPr sz="2400"/>
            </a:lvl6pPr>
            <a:lvl7pPr lvl="6" rtl="0">
              <a:spcBef>
                <a:spcPts val="0"/>
              </a:spcBef>
              <a:buNone/>
              <a:defRPr sz="2400"/>
            </a:lvl7pPr>
            <a:lvl8pPr lvl="7" rtl="0">
              <a:spcBef>
                <a:spcPts val="0"/>
              </a:spcBef>
              <a:buNone/>
              <a:defRPr sz="2400"/>
            </a:lvl8pPr>
            <a:lvl9pPr lvl="8" rtl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1" name="Shape 61"/>
          <p:cNvSpPr/>
          <p:nvPr/>
        </p:nvSpPr>
        <p:spPr>
          <a:xfrm>
            <a:off x="2525575" y="525325"/>
            <a:ext cx="4092900" cy="4092900"/>
          </a:xfrm>
          <a:prstGeom prst="diamond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subTitle" idx="1"/>
          </p:nvPr>
        </p:nvSpPr>
        <p:spPr>
          <a:xfrm>
            <a:off x="3009350" y="2573875"/>
            <a:ext cx="3086700" cy="204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buFont typeface="Muli"/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Font typeface="Muli"/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Font typeface="Muli"/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Font typeface="Muli"/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Font typeface="Muli"/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Font typeface="Muli"/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Font typeface="Muli"/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Font typeface="Muli"/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algn="ctr" rtl="0">
              <a:spcBef>
                <a:spcPts val="0"/>
              </a:spcBef>
              <a:buClr>
                <a:srgbClr val="FFFFFF"/>
              </a:buClr>
              <a:buFont typeface="Muli"/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3048000" y="529375"/>
            <a:ext cx="3048000" cy="204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None/>
              <a:defRPr sz="2400"/>
            </a:lvl1pPr>
            <a:lvl2pPr lvl="1" rtl="0">
              <a:spcBef>
                <a:spcPts val="0"/>
              </a:spcBef>
              <a:buNone/>
              <a:defRPr sz="2400"/>
            </a:lvl2pPr>
            <a:lvl3pPr lvl="2" rtl="0">
              <a:spcBef>
                <a:spcPts val="0"/>
              </a:spcBef>
              <a:buNone/>
              <a:defRPr sz="2400"/>
            </a:lvl3pPr>
            <a:lvl4pPr lvl="3" rtl="0">
              <a:spcBef>
                <a:spcPts val="0"/>
              </a:spcBef>
              <a:buNone/>
              <a:defRPr sz="2400"/>
            </a:lvl4pPr>
            <a:lvl5pPr lvl="4" rtl="0">
              <a:spcBef>
                <a:spcPts val="0"/>
              </a:spcBef>
              <a:buNone/>
              <a:defRPr sz="2400"/>
            </a:lvl5pPr>
            <a:lvl6pPr lvl="5" rtl="0">
              <a:spcBef>
                <a:spcPts val="0"/>
              </a:spcBef>
              <a:buNone/>
              <a:defRPr sz="2400"/>
            </a:lvl6pPr>
            <a:lvl7pPr lvl="6" rtl="0">
              <a:spcBef>
                <a:spcPts val="0"/>
              </a:spcBef>
              <a:buNone/>
              <a:defRPr sz="2400"/>
            </a:lvl7pPr>
            <a:lvl8pPr lvl="7" rtl="0">
              <a:spcBef>
                <a:spcPts val="0"/>
              </a:spcBef>
              <a:buNone/>
              <a:defRPr sz="2400"/>
            </a:lvl8pPr>
            <a:lvl9pPr lvl="8" rtl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6" name="Shape 66"/>
          <p:cNvSpPr/>
          <p:nvPr/>
        </p:nvSpPr>
        <p:spPr>
          <a:xfrm>
            <a:off x="150" y="1790100"/>
            <a:ext cx="9144000" cy="1563300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1964225" y="2161800"/>
            <a:ext cx="5215500" cy="819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buSzPct val="100000"/>
              <a:buFont typeface="Georgia"/>
              <a:defRPr sz="16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SzPct val="100000"/>
              <a:buFont typeface="Georgia"/>
              <a:defRPr sz="16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SzPct val="100000"/>
              <a:buFont typeface="Georgia"/>
              <a:defRPr sz="16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ct val="100000"/>
              <a:buFont typeface="Georgia"/>
              <a:defRPr sz="16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ct val="100000"/>
              <a:buFont typeface="Georgia"/>
              <a:defRPr sz="16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ct val="100000"/>
              <a:buFont typeface="Georgia"/>
              <a:defRPr sz="16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ct val="100000"/>
              <a:buFont typeface="Georgia"/>
              <a:defRPr sz="16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ct val="100000"/>
              <a:buFont typeface="Georgia"/>
              <a:defRPr sz="16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algn="ctr" rtl="0">
              <a:spcBef>
                <a:spcPts val="0"/>
              </a:spcBef>
              <a:buClr>
                <a:srgbClr val="FFFFFF"/>
              </a:buClr>
              <a:buSzPct val="100000"/>
              <a:buFont typeface="Georgia"/>
              <a:defRPr sz="16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0" name="Shape 70"/>
          <p:cNvSpPr/>
          <p:nvPr/>
        </p:nvSpPr>
        <p:spPr>
          <a:xfrm>
            <a:off x="2380350" y="0"/>
            <a:ext cx="6763800" cy="5143500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2902775" y="302375"/>
            <a:ext cx="5718600" cy="503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2902950" y="1509475"/>
            <a:ext cx="5718600" cy="312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buSzPct val="83333"/>
              <a:buFont typeface="Muli"/>
              <a:buChar char="➜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ct val="75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1 column half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5128375" y="302375"/>
            <a:ext cx="3493200" cy="503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5128481" y="1509475"/>
            <a:ext cx="3493200" cy="312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buSzPct val="83333"/>
              <a:buFont typeface="Muli"/>
              <a:buChar char="➜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ct val="75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9" name="Shape 79"/>
          <p:cNvSpPr/>
          <p:nvPr/>
        </p:nvSpPr>
        <p:spPr>
          <a:xfrm>
            <a:off x="2380350" y="0"/>
            <a:ext cx="6763800" cy="5143500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2902775" y="302375"/>
            <a:ext cx="5718600" cy="503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2902950" y="1509475"/>
            <a:ext cx="2780700" cy="312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buChar char="➜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body" idx="2"/>
          </p:nvPr>
        </p:nvSpPr>
        <p:spPr>
          <a:xfrm>
            <a:off x="5840728" y="1509475"/>
            <a:ext cx="2780700" cy="312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buChar char="➜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/>
          <p:nvPr/>
        </p:nvSpPr>
        <p:spPr>
          <a:xfrm>
            <a:off x="2380350" y="0"/>
            <a:ext cx="6763800" cy="5143500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2902775" y="1538525"/>
            <a:ext cx="1914900" cy="338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buFont typeface="Muli"/>
              <a:buChar char="➜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Font typeface="Muli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Font typeface="Muli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Font typeface="Muli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Font typeface="Muli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Font typeface="Muli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Font typeface="Muli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Font typeface="Muli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Font typeface="Muli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body" idx="2"/>
          </p:nvPr>
        </p:nvSpPr>
        <p:spPr>
          <a:xfrm>
            <a:off x="4915914" y="1538525"/>
            <a:ext cx="1914900" cy="3387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400"/>
            </a:lvl2pPr>
            <a:lvl3pPr lvl="2" rtl="0">
              <a:spcBef>
                <a:spcPts val="0"/>
              </a:spcBef>
              <a:buSzPct val="100000"/>
              <a:defRPr sz="1400"/>
            </a:lvl3pPr>
            <a:lvl4pPr lvl="3" rtl="0">
              <a:spcBef>
                <a:spcPts val="0"/>
              </a:spcBef>
              <a:buSzPct val="100000"/>
              <a:defRPr sz="1400"/>
            </a:lvl4pPr>
            <a:lvl5pPr lvl="4" rtl="0">
              <a:spcBef>
                <a:spcPts val="0"/>
              </a:spcBef>
              <a:buSzPct val="100000"/>
              <a:defRPr sz="1400"/>
            </a:lvl5pPr>
            <a:lvl6pPr lvl="5" rtl="0">
              <a:spcBef>
                <a:spcPts val="0"/>
              </a:spcBef>
              <a:buSzPct val="100000"/>
              <a:defRPr sz="1400"/>
            </a:lvl6pPr>
            <a:lvl7pPr lvl="6" rtl="0">
              <a:spcBef>
                <a:spcPts val="0"/>
              </a:spcBef>
              <a:buSzPct val="100000"/>
              <a:defRPr sz="1400"/>
            </a:lvl7pPr>
            <a:lvl8pPr lvl="7" rtl="0">
              <a:spcBef>
                <a:spcPts val="0"/>
              </a:spcBef>
              <a:buSzPct val="100000"/>
              <a:defRPr sz="1400"/>
            </a:lvl8pPr>
            <a:lvl9pPr lvl="8" rtl="0">
              <a:spcBef>
                <a:spcPts val="0"/>
              </a:spcBef>
              <a:buSzPct val="100000"/>
              <a:defRPr sz="1400"/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body" idx="3"/>
          </p:nvPr>
        </p:nvSpPr>
        <p:spPr>
          <a:xfrm>
            <a:off x="6929053" y="1538525"/>
            <a:ext cx="1914900" cy="338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buFont typeface="Muli"/>
              <a:buChar char="➜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Font typeface="Muli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Font typeface="Muli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Font typeface="Muli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Font typeface="Muli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Font typeface="Muli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Font typeface="Muli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Font typeface="Muli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Font typeface="Muli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xfrm>
            <a:off x="2902775" y="302375"/>
            <a:ext cx="5718600" cy="503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2" name="Shape 92"/>
          <p:cNvSpPr/>
          <p:nvPr/>
        </p:nvSpPr>
        <p:spPr>
          <a:xfrm>
            <a:off x="1190100" y="0"/>
            <a:ext cx="6763800" cy="857400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1190100" y="302375"/>
            <a:ext cx="6763800" cy="503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ctr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ctr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ctr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algn="ctr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algn="ctr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algn="ctr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algn="ctr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6" name="Shape 96"/>
          <p:cNvSpPr/>
          <p:nvPr/>
        </p:nvSpPr>
        <p:spPr>
          <a:xfrm>
            <a:off x="1190100" y="4470400"/>
            <a:ext cx="6763800" cy="673200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1190100" y="4470500"/>
            <a:ext cx="6763800" cy="67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 rtl="0">
              <a:spcBef>
                <a:spcPts val="360"/>
              </a:spcBef>
              <a:buClr>
                <a:srgbClr val="FFFFFF"/>
              </a:buClr>
              <a:buFont typeface="Muli"/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solidFill>
          <a:srgbClr val="FFFFFF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4000"/>
            </a:lvl1pPr>
            <a:lvl2pPr lvl="1">
              <a:spcBef>
                <a:spcPts val="0"/>
              </a:spcBef>
              <a:buSzPct val="100000"/>
              <a:defRPr sz="4000"/>
            </a:lvl2pPr>
            <a:lvl3pPr lvl="2">
              <a:spcBef>
                <a:spcPts val="0"/>
              </a:spcBef>
              <a:buSzPct val="100000"/>
              <a:defRPr sz="4000"/>
            </a:lvl3pPr>
            <a:lvl4pPr lvl="3">
              <a:spcBef>
                <a:spcPts val="0"/>
              </a:spcBef>
              <a:buSzPct val="100000"/>
              <a:defRPr sz="4000"/>
            </a:lvl4pPr>
            <a:lvl5pPr lvl="4">
              <a:spcBef>
                <a:spcPts val="0"/>
              </a:spcBef>
              <a:buSzPct val="100000"/>
              <a:defRPr sz="4000"/>
            </a:lvl5pPr>
            <a:lvl6pPr lvl="5">
              <a:spcBef>
                <a:spcPts val="0"/>
              </a:spcBef>
              <a:buSzPct val="100000"/>
              <a:defRPr sz="4000"/>
            </a:lvl6pPr>
            <a:lvl7pPr lvl="6">
              <a:spcBef>
                <a:spcPts val="0"/>
              </a:spcBef>
              <a:buSzPct val="100000"/>
              <a:defRPr sz="4000"/>
            </a:lvl7pPr>
            <a:lvl8pPr lvl="7">
              <a:spcBef>
                <a:spcPts val="0"/>
              </a:spcBef>
              <a:buSzPct val="100000"/>
              <a:defRPr sz="4000"/>
            </a:lvl8pPr>
            <a:lvl9pPr lvl="8">
              <a:spcBef>
                <a:spcPts val="0"/>
              </a:spcBef>
              <a:buSzPct val="100000"/>
              <a:defRPr sz="400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3000"/>
            </a:lvl1pPr>
            <a:lvl2pPr lvl="1">
              <a:spcBef>
                <a:spcPts val="0"/>
              </a:spcBef>
              <a:buSzPct val="100000"/>
              <a:defRPr sz="3000"/>
            </a:lvl2pPr>
            <a:lvl3pPr lvl="2">
              <a:spcBef>
                <a:spcPts val="0"/>
              </a:spcBef>
              <a:buSzPct val="100000"/>
              <a:defRPr sz="3000"/>
            </a:lvl3pPr>
            <a:lvl4pPr lvl="3">
              <a:spcBef>
                <a:spcPts val="0"/>
              </a:spcBef>
              <a:buSzPct val="100000"/>
              <a:defRPr sz="3000"/>
            </a:lvl4pPr>
            <a:lvl5pPr lvl="4">
              <a:spcBef>
                <a:spcPts val="0"/>
              </a:spcBef>
              <a:buSzPct val="100000"/>
              <a:defRPr sz="3000"/>
            </a:lvl5pPr>
            <a:lvl6pPr lvl="5">
              <a:spcBef>
                <a:spcPts val="0"/>
              </a:spcBef>
              <a:buSzPct val="100000"/>
              <a:defRPr sz="3000"/>
            </a:lvl6pPr>
            <a:lvl7pPr lvl="6">
              <a:spcBef>
                <a:spcPts val="0"/>
              </a:spcBef>
              <a:buSzPct val="100000"/>
              <a:defRPr sz="3000"/>
            </a:lvl7pPr>
            <a:lvl8pPr lvl="7">
              <a:spcBef>
                <a:spcPts val="0"/>
              </a:spcBef>
              <a:buSzPct val="100000"/>
              <a:defRPr sz="3000"/>
            </a:lvl8pPr>
            <a:lvl9pPr lvl="8">
              <a:spcBef>
                <a:spcPts val="0"/>
              </a:spcBef>
              <a:buSzPct val="100000"/>
              <a:defRPr sz="30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accent4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>
                <a:solidFill>
                  <a:schemeClr val="lt1"/>
                </a:solidFill>
              </a:rPr>
              <a:t>‹#›</a:t>
            </a:fld>
            <a:endParaRPr lang="en-GB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38" name="Shape 38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400"/>
            </a:lvl1pPr>
            <a:lvl2pPr lvl="1" algn="ctr">
              <a:spcBef>
                <a:spcPts val="0"/>
              </a:spcBef>
              <a:buSzPct val="100000"/>
              <a:defRPr sz="5400"/>
            </a:lvl2pPr>
            <a:lvl3pPr lvl="2" algn="ctr">
              <a:spcBef>
                <a:spcPts val="0"/>
              </a:spcBef>
              <a:buSzPct val="100000"/>
              <a:defRPr sz="5400"/>
            </a:lvl3pPr>
            <a:lvl4pPr lvl="3" algn="ctr">
              <a:spcBef>
                <a:spcPts val="0"/>
              </a:spcBef>
              <a:buSzPct val="100000"/>
              <a:defRPr sz="5400"/>
            </a:lvl4pPr>
            <a:lvl5pPr lvl="4" algn="ctr">
              <a:spcBef>
                <a:spcPts val="0"/>
              </a:spcBef>
              <a:buSzPct val="100000"/>
              <a:defRPr sz="5400"/>
            </a:lvl5pPr>
            <a:lvl6pPr lvl="5" algn="ctr">
              <a:spcBef>
                <a:spcPts val="0"/>
              </a:spcBef>
              <a:buSzPct val="100000"/>
              <a:defRPr sz="5400"/>
            </a:lvl6pPr>
            <a:lvl7pPr lvl="6" algn="ctr">
              <a:spcBef>
                <a:spcPts val="0"/>
              </a:spcBef>
              <a:buSzPct val="100000"/>
              <a:defRPr sz="5400"/>
            </a:lvl7pPr>
            <a:lvl8pPr lvl="7" algn="ctr">
              <a:spcBef>
                <a:spcPts val="0"/>
              </a:spcBef>
              <a:buSzPct val="100000"/>
              <a:defRPr sz="5400"/>
            </a:lvl8pPr>
            <a:lvl9pPr lvl="8" algn="ctr">
              <a:spcBef>
                <a:spcPts val="0"/>
              </a:spcBef>
              <a:buSzPct val="100000"/>
              <a:defRPr sz="54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ubTitle" idx="1"/>
          </p:nvPr>
        </p:nvSpPr>
        <p:spPr>
          <a:xfrm>
            <a:off x="265500" y="2845222"/>
            <a:ext cx="4045200" cy="1345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matic SC"/>
              <a:buNone/>
              <a:defRPr sz="2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-GB"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‹#›</a:t>
            </a:fld>
            <a:endParaRPr lang="en-GB" sz="1000">
              <a:solidFill>
                <a:schemeClr val="accen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2902950" y="1509475"/>
            <a:ext cx="5718600" cy="312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buSzPct val="83333"/>
              <a:buFont typeface="Muli"/>
              <a:buChar char="➜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ct val="75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2902775" y="302375"/>
            <a:ext cx="5718600" cy="50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1.xml"/><Relationship Id="rId4" Type="http://schemas.openxmlformats.org/officeDocument/2006/relationships/hyperlink" Target="https://www.youtube.com/watch?v=vlijNN4Gei8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Shape 103"/>
          <p:cNvPicPr preferRelativeResize="0"/>
          <p:nvPr/>
        </p:nvPicPr>
        <p:blipFill rotWithShape="1">
          <a:blip r:embed="rId3">
            <a:alphaModFix amt="85000"/>
          </a:blip>
          <a:srcRect t="2936" b="2945"/>
          <a:stretch/>
        </p:blipFill>
        <p:spPr>
          <a:xfrm>
            <a:off x="0" y="0"/>
            <a:ext cx="9144002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Shape 104"/>
          <p:cNvSpPr/>
          <p:nvPr/>
        </p:nvSpPr>
        <p:spPr>
          <a:xfrm>
            <a:off x="2748000" y="728700"/>
            <a:ext cx="3648000" cy="3686100"/>
          </a:xfrm>
          <a:prstGeom prst="ellipse">
            <a:avLst/>
          </a:prstGeom>
          <a:solidFill>
            <a:srgbClr val="4A86E8">
              <a:alpha val="7366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2920350" y="747750"/>
            <a:ext cx="3303300" cy="3648000"/>
          </a:xfrm>
          <a:prstGeom prst="rect">
            <a:avLst/>
          </a:prstGeom>
          <a:noFill/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dirty="0"/>
              <a:t>EBEC bridges University-Business Skills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r>
              <a:rPr lang="en-GB" sz="1100" dirty="0" err="1">
                <a:solidFill>
                  <a:srgbClr val="FFFFFF"/>
                </a:solidFill>
              </a:rPr>
              <a:t>Andreia</a:t>
            </a:r>
            <a:r>
              <a:rPr lang="en-GB" sz="1100" dirty="0">
                <a:solidFill>
                  <a:srgbClr val="FFFFFF"/>
                </a:solidFill>
              </a:rPr>
              <a:t> Almeida</a:t>
            </a:r>
            <a:r>
              <a:rPr lang="en-GB" sz="1100" baseline="30000" dirty="0">
                <a:solidFill>
                  <a:srgbClr val="FFFFFF"/>
                </a:solidFill>
              </a:rPr>
              <a:t>1</a:t>
            </a:r>
            <a:r>
              <a:rPr lang="en-GB" sz="1100" dirty="0">
                <a:solidFill>
                  <a:srgbClr val="FFFFFF"/>
                </a:solidFill>
              </a:rPr>
              <a:t>, Mariana Masteling</a:t>
            </a:r>
            <a:r>
              <a:rPr lang="en-GB" sz="1100" baseline="30000" dirty="0">
                <a:solidFill>
                  <a:srgbClr val="FFFFFF"/>
                </a:solidFill>
              </a:rPr>
              <a:t>1</a:t>
            </a:r>
            <a:r>
              <a:rPr lang="en-GB" sz="1100" dirty="0">
                <a:solidFill>
                  <a:srgbClr val="FFFFFF"/>
                </a:solidFill>
              </a:rPr>
              <a:t>, Mariana Sousa</a:t>
            </a:r>
            <a:r>
              <a:rPr lang="en-GB" sz="1100" baseline="30000" dirty="0">
                <a:solidFill>
                  <a:srgbClr val="FFFFFF"/>
                </a:solidFill>
              </a:rPr>
              <a:t>1</a:t>
            </a:r>
            <a:r>
              <a:rPr lang="en-GB" sz="1100" dirty="0">
                <a:solidFill>
                  <a:srgbClr val="FFFFFF"/>
                </a:solidFill>
              </a:rPr>
              <a:t>, </a:t>
            </a:r>
            <a:r>
              <a:rPr lang="en-GB" sz="1100" u="sng" dirty="0">
                <a:solidFill>
                  <a:srgbClr val="FFFFFF"/>
                </a:solidFill>
              </a:rPr>
              <a:t>Marta Cortesão</a:t>
            </a:r>
            <a:r>
              <a:rPr lang="en-GB" sz="1100" u="sng" baseline="30000" dirty="0">
                <a:solidFill>
                  <a:srgbClr val="FFFFFF"/>
                </a:solidFill>
              </a:rPr>
              <a:t>1</a:t>
            </a:r>
            <a:r>
              <a:rPr lang="en-GB" sz="1100" dirty="0">
                <a:solidFill>
                  <a:srgbClr val="FFFFFF"/>
                </a:solidFill>
              </a:rPr>
              <a:t>, Rita Faria</a:t>
            </a:r>
            <a:r>
              <a:rPr lang="en-GB" sz="1100" baseline="30000" dirty="0">
                <a:solidFill>
                  <a:srgbClr val="FFFFFF"/>
                </a:solidFill>
              </a:rPr>
              <a:t>1</a:t>
            </a:r>
          </a:p>
          <a:p>
            <a:pPr lvl="0" rtl="0">
              <a:spcBef>
                <a:spcPts val="380"/>
              </a:spcBef>
              <a:buClr>
                <a:srgbClr val="31B6FD"/>
              </a:buClr>
              <a:buSzPct val="25000"/>
              <a:buFont typeface="Noto Sans Symbols"/>
              <a:buNone/>
            </a:pPr>
            <a:r>
              <a:rPr lang="en-GB" sz="1100" baseline="30000" dirty="0"/>
              <a:t>1</a:t>
            </a:r>
            <a:r>
              <a:rPr lang="en-GB" sz="1100" dirty="0"/>
              <a:t>Board of European Students of Technology (BEST), BEST Porto, University of Porto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/>
        </p:nvSpPr>
        <p:spPr>
          <a:xfrm>
            <a:off x="1662300" y="423625"/>
            <a:ext cx="5746500" cy="428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3" name="Shape 193"/>
          <p:cNvSpPr/>
          <p:nvPr/>
        </p:nvSpPr>
        <p:spPr>
          <a:xfrm>
            <a:off x="2532300" y="527250"/>
            <a:ext cx="4079400" cy="4089000"/>
          </a:xfrm>
          <a:prstGeom prst="diamond">
            <a:avLst/>
          </a:prstGeom>
          <a:solidFill>
            <a:srgbClr val="4A86E8">
              <a:alpha val="7366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4" name="Shape 194"/>
          <p:cNvSpPr txBox="1">
            <a:spLocks noGrp="1"/>
          </p:cNvSpPr>
          <p:nvPr>
            <p:ph type="title"/>
          </p:nvPr>
        </p:nvSpPr>
        <p:spPr>
          <a:xfrm>
            <a:off x="3048000" y="2286607"/>
            <a:ext cx="3048000" cy="125124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dirty="0"/>
              <a:t>EBEC Porto</a:t>
            </a:r>
          </a:p>
          <a:p>
            <a:pPr lvl="0">
              <a:spcBef>
                <a:spcPts val="0"/>
              </a:spcBef>
              <a:buNone/>
            </a:pPr>
            <a:r>
              <a:rPr lang="en-GB" sz="1800" dirty="0"/>
              <a:t>local round</a:t>
            </a:r>
          </a:p>
          <a:p>
            <a:pPr lvl="0" rtl="0">
              <a:spcBef>
                <a:spcPts val="0"/>
              </a:spcBef>
              <a:buNone/>
            </a:pPr>
            <a:r>
              <a:rPr lang="en-GB" sz="1800" dirty="0"/>
              <a:t>for 8 </a:t>
            </a:r>
            <a:r>
              <a:rPr lang="en-GB" sz="1800" dirty="0" smtClean="0"/>
              <a:t>years</a:t>
            </a:r>
            <a:endParaRPr lang="en-GB" sz="1800" dirty="0"/>
          </a:p>
        </p:txBody>
      </p:sp>
      <p:grpSp>
        <p:nvGrpSpPr>
          <p:cNvPr id="195" name="Shape 195"/>
          <p:cNvGrpSpPr/>
          <p:nvPr/>
        </p:nvGrpSpPr>
        <p:grpSpPr>
          <a:xfrm>
            <a:off x="4420827" y="1522035"/>
            <a:ext cx="302327" cy="479317"/>
            <a:chOff x="6718575" y="2318625"/>
            <a:chExt cx="256950" cy="407375"/>
          </a:xfrm>
        </p:grpSpPr>
        <p:sp>
          <p:nvSpPr>
            <p:cNvPr id="196" name="Shape 196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0" t="0" r="0" b="0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0" t="0" r="0" b="0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0" t="0" r="0" b="0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0" t="0" r="0" b="0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/>
          <p:nvPr/>
        </p:nvSpPr>
        <p:spPr>
          <a:xfrm>
            <a:off x="1192300" y="0"/>
            <a:ext cx="6567900" cy="4789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050" name="Picture 2" descr="https://lh3.googleusercontent.com/A46QsF3C7u0YvehRGBfqTRgZJ22SzIeT6mj1cVLvP6us5LKWDCvsTbpr5y7E3nbR8BJaVeveL3FEXWJyTBt8G5dvO7Kk204x5tQfgAFGQL2kwriDR5DZrhrXMJfCB9T7cxX_-LnB-EU"/>
          <p:cNvPicPr>
            <a:picLocks noChangeAspect="1" noChangeArrowheads="1"/>
          </p:cNvPicPr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5" r="19714" b="21403"/>
          <a:stretch/>
        </p:blipFill>
        <p:spPr bwMode="auto">
          <a:xfrm>
            <a:off x="0" y="0"/>
            <a:ext cx="943490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0" name="Shape 240"/>
          <p:cNvGrpSpPr/>
          <p:nvPr/>
        </p:nvGrpSpPr>
        <p:grpSpPr>
          <a:xfrm>
            <a:off x="1632340" y="1495838"/>
            <a:ext cx="5903892" cy="2390366"/>
            <a:chOff x="1393500" y="1866875"/>
            <a:chExt cx="5165712" cy="2137500"/>
          </a:xfrm>
        </p:grpSpPr>
        <p:sp>
          <p:nvSpPr>
            <p:cNvPr id="241" name="Shape 241"/>
            <p:cNvSpPr/>
            <p:nvPr/>
          </p:nvSpPr>
          <p:spPr>
            <a:xfrm>
              <a:off x="1393500" y="1866875"/>
              <a:ext cx="2292900" cy="2137500"/>
            </a:xfrm>
            <a:prstGeom prst="ellipse">
              <a:avLst/>
            </a:prstGeom>
            <a:solidFill>
              <a:srgbClr val="4A86E8">
                <a:alpha val="73660"/>
              </a:srgb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-GB" sz="4600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24h</a:t>
              </a:r>
            </a:p>
            <a:p>
              <a:pPr lvl="0" algn="ctr" rtl="0">
                <a:spcBef>
                  <a:spcPts val="0"/>
                </a:spcBef>
                <a:buNone/>
              </a:pPr>
              <a:r>
                <a:rPr lang="en-GB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Competition</a:t>
              </a:r>
            </a:p>
          </p:txBody>
        </p:sp>
        <p:sp>
          <p:nvSpPr>
            <p:cNvPr id="242" name="Shape 242"/>
            <p:cNvSpPr/>
            <p:nvPr/>
          </p:nvSpPr>
          <p:spPr>
            <a:xfrm>
              <a:off x="3314662" y="2119325"/>
              <a:ext cx="1813200" cy="1632600"/>
            </a:xfrm>
            <a:prstGeom prst="ellipse">
              <a:avLst/>
            </a:prstGeom>
            <a:solidFill>
              <a:srgbClr val="4A86E8">
                <a:alpha val="73660"/>
              </a:srgb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l" rtl="0">
                <a:spcBef>
                  <a:spcPts val="0"/>
                </a:spcBef>
                <a:buNone/>
              </a:pPr>
              <a:r>
                <a:rPr lang="en-GB" sz="4800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240</a:t>
              </a:r>
            </a:p>
            <a:p>
              <a:pPr lvl="0" algn="ctr" rtl="0">
                <a:spcBef>
                  <a:spcPts val="0"/>
                </a:spcBef>
                <a:buNone/>
              </a:pPr>
              <a:r>
                <a:rPr lang="en-GB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Participants</a:t>
              </a:r>
            </a:p>
          </p:txBody>
        </p:sp>
        <p:sp>
          <p:nvSpPr>
            <p:cNvPr id="243" name="Shape 243"/>
            <p:cNvSpPr/>
            <p:nvPr/>
          </p:nvSpPr>
          <p:spPr>
            <a:xfrm>
              <a:off x="4945212" y="2164925"/>
              <a:ext cx="1614000" cy="1510800"/>
            </a:xfrm>
            <a:prstGeom prst="ellipse">
              <a:avLst/>
            </a:prstGeom>
            <a:solidFill>
              <a:srgbClr val="4A86E8">
                <a:alpha val="73660"/>
              </a:srgb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-GB" sz="4800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50</a:t>
              </a:r>
            </a:p>
            <a:p>
              <a:pPr lvl="0" algn="ctr" rtl="0">
                <a:spcBef>
                  <a:spcPts val="0"/>
                </a:spcBef>
                <a:buNone/>
              </a:pPr>
              <a:r>
                <a:rPr lang="en-GB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Organisers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Shape 208"/>
          <p:cNvPicPr preferRelativeResize="0"/>
          <p:nvPr/>
        </p:nvPicPr>
        <p:blipFill rotWithShape="1">
          <a:blip r:embed="rId3">
            <a:alphaModFix amt="50000"/>
          </a:blip>
          <a:srcRect t="8717"/>
          <a:stretch/>
        </p:blipFill>
        <p:spPr>
          <a:xfrm>
            <a:off x="0" y="0"/>
            <a:ext cx="914400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Shape 209"/>
          <p:cNvSpPr txBox="1">
            <a:spLocks noGrp="1"/>
          </p:cNvSpPr>
          <p:nvPr>
            <p:ph type="title" idx="4294967295"/>
          </p:nvPr>
        </p:nvSpPr>
        <p:spPr>
          <a:xfrm>
            <a:off x="934950" y="770700"/>
            <a:ext cx="7274100" cy="3602100"/>
          </a:xfrm>
          <a:prstGeom prst="rect">
            <a:avLst/>
          </a:prstGeom>
          <a:solidFill>
            <a:srgbClr val="4A86E8">
              <a:alpha val="73660"/>
            </a:srgbClr>
          </a:solidFill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-GB" b="0">
                <a:solidFill>
                  <a:srgbClr val="FFFFFF"/>
                </a:solidFill>
              </a:rPr>
              <a:t>In 2014 EBEC Porto is recognized as a </a:t>
            </a:r>
            <a:r>
              <a:rPr lang="en-GB">
                <a:solidFill>
                  <a:srgbClr val="FFFFFF"/>
                </a:solidFill>
              </a:rPr>
              <a:t>forming unit</a:t>
            </a:r>
            <a:r>
              <a:rPr lang="en-GB" b="0">
                <a:solidFill>
                  <a:srgbClr val="FFFFFF"/>
                </a:solidFill>
              </a:rPr>
              <a:t> by the rectorate of </a:t>
            </a:r>
            <a:r>
              <a:rPr lang="en-GB" b="0"/>
              <a:t>the University of Porto</a:t>
            </a:r>
          </a:p>
          <a:p>
            <a:pPr lvl="0" algn="ctr">
              <a:spcBef>
                <a:spcPts val="0"/>
              </a:spcBef>
              <a:buNone/>
            </a:pPr>
            <a:endParaRPr>
              <a:solidFill>
                <a:srgbClr val="FFFFFF"/>
              </a:solidFill>
            </a:endParaRPr>
          </a:p>
          <a:p>
            <a:pPr lvl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4800">
                <a:solidFill>
                  <a:srgbClr val="FFFFFF"/>
                </a:solidFill>
              </a:rPr>
              <a:t>1.5 ECTS*</a:t>
            </a:r>
          </a:p>
          <a:p>
            <a:pPr lvl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b="0">
                <a:solidFill>
                  <a:srgbClr val="FFFFFF"/>
                </a:solidFill>
              </a:rPr>
              <a:t>Participants</a:t>
            </a:r>
          </a:p>
          <a:p>
            <a:pPr lvl="0" algn="ctr">
              <a:lnSpc>
                <a:spcPct val="115000"/>
              </a:lnSpc>
              <a:spcBef>
                <a:spcPts val="0"/>
              </a:spcBef>
              <a:buClr>
                <a:srgbClr val="00FDC8"/>
              </a:buClr>
              <a:buSzPct val="61111"/>
              <a:buFont typeface="Arial"/>
              <a:buNone/>
            </a:pPr>
            <a:endParaRPr b="0">
              <a:solidFill>
                <a:srgbClr val="FFFFFF"/>
              </a:solidFill>
            </a:endParaRPr>
          </a:p>
          <a:p>
            <a:pPr lvl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4800">
                <a:solidFill>
                  <a:srgbClr val="FFFFFF"/>
                </a:solidFill>
              </a:rPr>
              <a:t>2 ECTS</a:t>
            </a:r>
          </a:p>
          <a:p>
            <a:pPr lvl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b="0">
                <a:solidFill>
                  <a:srgbClr val="FFFFFF"/>
                </a:solidFill>
              </a:rPr>
              <a:t>Organisers</a:t>
            </a:r>
          </a:p>
        </p:txBody>
      </p:sp>
      <p:pic>
        <p:nvPicPr>
          <p:cNvPr id="210" name="Shape 2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2" y="5404937"/>
            <a:ext cx="3667125" cy="790575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Shape 211"/>
          <p:cNvSpPr txBox="1"/>
          <p:nvPr/>
        </p:nvSpPr>
        <p:spPr>
          <a:xfrm>
            <a:off x="3912100" y="4562725"/>
            <a:ext cx="4385100" cy="32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r>
              <a:rPr lang="en-GB">
                <a:highlight>
                  <a:srgbClr val="FFFFFF"/>
                </a:highlight>
                <a:latin typeface="Muli"/>
                <a:ea typeface="Muli"/>
                <a:cs typeface="Muli"/>
                <a:sym typeface="Muli"/>
              </a:rPr>
              <a:t>* </a:t>
            </a:r>
            <a:r>
              <a:rPr lang="en-GB" sz="1100">
                <a:solidFill>
                  <a:schemeClr val="dk1"/>
                </a:solidFill>
                <a:highlight>
                  <a:srgbClr val="FFFFFF"/>
                </a:highlight>
                <a:latin typeface="Muli"/>
                <a:ea typeface="Muli"/>
                <a:cs typeface="Muli"/>
                <a:sym typeface="Muli"/>
              </a:rPr>
              <a:t>European Credit Transfer and Accumulation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/>
          <p:nvPr/>
        </p:nvSpPr>
        <p:spPr>
          <a:xfrm>
            <a:off x="294550" y="774675"/>
            <a:ext cx="8533800" cy="2260200"/>
          </a:xfrm>
          <a:prstGeom prst="rect">
            <a:avLst/>
          </a:prstGeom>
          <a:solidFill>
            <a:srgbClr val="4A86E8">
              <a:alpha val="73660"/>
            </a:srgbClr>
          </a:solidFill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sz="1800">
              <a:solidFill>
                <a:srgbClr val="FFFFFF"/>
              </a:solidFill>
            </a:endParaRPr>
          </a:p>
        </p:txBody>
      </p:sp>
      <p:sp>
        <p:nvSpPr>
          <p:cNvPr id="217" name="Shape 217"/>
          <p:cNvSpPr txBox="1">
            <a:spLocks noGrp="1"/>
          </p:cNvSpPr>
          <p:nvPr>
            <p:ph type="ctrTitle" idx="4294967295"/>
          </p:nvPr>
        </p:nvSpPr>
        <p:spPr>
          <a:xfrm>
            <a:off x="682400" y="2885125"/>
            <a:ext cx="8004300" cy="1241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r>
              <a:rPr lang="en-GB" sz="2400">
                <a:solidFill>
                  <a:srgbClr val="4A86E8"/>
                </a:solidFill>
              </a:rPr>
              <a:t>What makes EBEC so special?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en-GB">
                <a:solidFill>
                  <a:srgbClr val="4A86E8"/>
                </a:solidFill>
              </a:rPr>
              <a:t>An educational point of view</a:t>
            </a:r>
          </a:p>
        </p:txBody>
      </p:sp>
      <p:pic>
        <p:nvPicPr>
          <p:cNvPr id="218" name="Shape 2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187" y="1145071"/>
            <a:ext cx="8229600" cy="14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/>
          <p:nvPr/>
        </p:nvSpPr>
        <p:spPr>
          <a:xfrm>
            <a:off x="294550" y="774675"/>
            <a:ext cx="8533800" cy="2817612"/>
          </a:xfrm>
          <a:prstGeom prst="rect">
            <a:avLst/>
          </a:prstGeom>
          <a:solidFill>
            <a:srgbClr val="4A86E8">
              <a:alpha val="73660"/>
            </a:srgbClr>
          </a:solidFill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sz="1800">
              <a:solidFill>
                <a:srgbClr val="FFFFFF"/>
              </a:solidFill>
            </a:endParaRPr>
          </a:p>
        </p:txBody>
      </p:sp>
      <p:sp>
        <p:nvSpPr>
          <p:cNvPr id="217" name="Shape 217"/>
          <p:cNvSpPr txBox="1">
            <a:spLocks noGrp="1"/>
          </p:cNvSpPr>
          <p:nvPr>
            <p:ph type="ctrTitle" idx="4294967295"/>
          </p:nvPr>
        </p:nvSpPr>
        <p:spPr>
          <a:xfrm>
            <a:off x="1251856" y="936582"/>
            <a:ext cx="7311743" cy="228559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/>
            <a:r>
              <a:rPr lang="en-US" sz="2000" dirty="0" smtClean="0">
                <a:solidFill>
                  <a:schemeClr val="bg1"/>
                </a:solidFill>
              </a:rPr>
              <a:t>General </a:t>
            </a:r>
            <a:r>
              <a:rPr lang="en-US" sz="2000" dirty="0">
                <a:solidFill>
                  <a:schemeClr val="bg1"/>
                </a:solidFill>
              </a:rPr>
              <a:t>EBEC Workflow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- </a:t>
            </a:r>
            <a:r>
              <a:rPr lang="en-US" sz="2000" dirty="0" smtClean="0">
                <a:solidFill>
                  <a:schemeClr val="bg1"/>
                </a:solidFill>
              </a:rPr>
              <a:t>How is Local Round organized in Porto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/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Survey </a:t>
            </a:r>
            <a:r>
              <a:rPr lang="en-US" sz="2000" dirty="0">
                <a:solidFill>
                  <a:schemeClr val="bg1"/>
                </a:solidFill>
              </a:rPr>
              <a:t>to organizers from Porto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- What skills are developed?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- Are these skills important for a future job application</a:t>
            </a:r>
            <a:r>
              <a:rPr lang="en-US" sz="2000" dirty="0" smtClean="0">
                <a:solidFill>
                  <a:schemeClr val="bg1"/>
                </a:solidFill>
              </a:rPr>
              <a:t>?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55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/>
          <p:nvPr/>
        </p:nvSpPr>
        <p:spPr>
          <a:xfrm>
            <a:off x="1662300" y="423625"/>
            <a:ext cx="5746500" cy="428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24" name="Shape 224"/>
          <p:cNvPicPr preferRelativeResize="0"/>
          <p:nvPr/>
        </p:nvPicPr>
        <p:blipFill rotWithShape="1">
          <a:blip r:embed="rId3">
            <a:alphaModFix amt="50000"/>
          </a:blip>
          <a:srcRect b="15626"/>
          <a:stretch/>
        </p:blipFill>
        <p:spPr>
          <a:xfrm>
            <a:off x="0" y="0"/>
            <a:ext cx="9144002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Shape 225"/>
          <p:cNvSpPr/>
          <p:nvPr/>
        </p:nvSpPr>
        <p:spPr>
          <a:xfrm>
            <a:off x="2532300" y="527250"/>
            <a:ext cx="4079400" cy="4089000"/>
          </a:xfrm>
          <a:prstGeom prst="diamond">
            <a:avLst/>
          </a:prstGeom>
          <a:solidFill>
            <a:srgbClr val="4A86E8">
              <a:alpha val="7366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6" name="Shape 226"/>
          <p:cNvSpPr txBox="1">
            <a:spLocks noGrp="1"/>
          </p:cNvSpPr>
          <p:nvPr>
            <p:ph type="subTitle" idx="1"/>
          </p:nvPr>
        </p:nvSpPr>
        <p:spPr>
          <a:xfrm>
            <a:off x="3028650" y="2714312"/>
            <a:ext cx="3086700" cy="440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Developed skills by BEST Porto members</a:t>
            </a:r>
          </a:p>
        </p:txBody>
      </p:sp>
      <p:sp>
        <p:nvSpPr>
          <p:cNvPr id="227" name="Shape 227"/>
          <p:cNvSpPr txBox="1">
            <a:spLocks noGrp="1"/>
          </p:cNvSpPr>
          <p:nvPr>
            <p:ph type="title"/>
          </p:nvPr>
        </p:nvSpPr>
        <p:spPr>
          <a:xfrm>
            <a:off x="3067300" y="2144062"/>
            <a:ext cx="3048000" cy="5703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SURVEY</a:t>
            </a:r>
          </a:p>
        </p:txBody>
      </p:sp>
      <p:grpSp>
        <p:nvGrpSpPr>
          <p:cNvPr id="228" name="Shape 228"/>
          <p:cNvGrpSpPr/>
          <p:nvPr/>
        </p:nvGrpSpPr>
        <p:grpSpPr>
          <a:xfrm>
            <a:off x="4268839" y="1444286"/>
            <a:ext cx="606321" cy="440036"/>
            <a:chOff x="3932350" y="3714775"/>
            <a:chExt cx="439650" cy="319075"/>
          </a:xfrm>
        </p:grpSpPr>
        <p:sp>
          <p:nvSpPr>
            <p:cNvPr id="229" name="Shape 229"/>
            <p:cNvSpPr/>
            <p:nvPr/>
          </p:nvSpPr>
          <p:spPr>
            <a:xfrm>
              <a:off x="3932350" y="3714775"/>
              <a:ext cx="439650" cy="319075"/>
            </a:xfrm>
            <a:custGeom>
              <a:avLst/>
              <a:gdLst/>
              <a:ahLst/>
              <a:cxnLst/>
              <a:rect l="0" t="0" r="0" b="0"/>
              <a:pathLst>
                <a:path w="17586" h="12763" fill="none" extrusionOk="0">
                  <a:moveTo>
                    <a:pt x="1" y="1"/>
                  </a:moveTo>
                  <a:lnTo>
                    <a:pt x="1" y="12276"/>
                  </a:lnTo>
                  <a:lnTo>
                    <a:pt x="1" y="12276"/>
                  </a:lnTo>
                  <a:lnTo>
                    <a:pt x="1" y="12373"/>
                  </a:lnTo>
                  <a:lnTo>
                    <a:pt x="25" y="12471"/>
                  </a:lnTo>
                  <a:lnTo>
                    <a:pt x="74" y="12544"/>
                  </a:lnTo>
                  <a:lnTo>
                    <a:pt x="123" y="12617"/>
                  </a:lnTo>
                  <a:lnTo>
                    <a:pt x="196" y="12690"/>
                  </a:lnTo>
                  <a:lnTo>
                    <a:pt x="293" y="12714"/>
                  </a:lnTo>
                  <a:lnTo>
                    <a:pt x="366" y="12763"/>
                  </a:lnTo>
                  <a:lnTo>
                    <a:pt x="488" y="12763"/>
                  </a:lnTo>
                  <a:lnTo>
                    <a:pt x="17585" y="12763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0" name="Shape 230"/>
            <p:cNvSpPr/>
            <p:nvPr/>
          </p:nvSpPr>
          <p:spPr>
            <a:xfrm>
              <a:off x="3970100" y="3862750"/>
              <a:ext cx="77350" cy="132750"/>
            </a:xfrm>
            <a:custGeom>
              <a:avLst/>
              <a:gdLst/>
              <a:ahLst/>
              <a:cxnLst/>
              <a:rect l="0" t="0" r="0" b="0"/>
              <a:pathLst>
                <a:path w="3094" h="5310" fill="none" extrusionOk="0">
                  <a:moveTo>
                    <a:pt x="3094" y="530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1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5309"/>
                  </a:lnTo>
                  <a:lnTo>
                    <a:pt x="3094" y="5309"/>
                  </a:lnTo>
                  <a:close/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1" name="Shape 231"/>
            <p:cNvSpPr/>
            <p:nvPr/>
          </p:nvSpPr>
          <p:spPr>
            <a:xfrm>
              <a:off x="4278800" y="3862750"/>
              <a:ext cx="77350" cy="132750"/>
            </a:xfrm>
            <a:custGeom>
              <a:avLst/>
              <a:gdLst/>
              <a:ahLst/>
              <a:cxnLst/>
              <a:rect l="0" t="0" r="0" b="0"/>
              <a:pathLst>
                <a:path w="3094" h="5310" fill="none" extrusionOk="0">
                  <a:moveTo>
                    <a:pt x="3094" y="530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0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5309"/>
                  </a:lnTo>
                  <a:lnTo>
                    <a:pt x="3094" y="5309"/>
                  </a:lnTo>
                  <a:close/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2" name="Shape 232"/>
            <p:cNvSpPr/>
            <p:nvPr/>
          </p:nvSpPr>
          <p:spPr>
            <a:xfrm>
              <a:off x="4073000" y="3716600"/>
              <a:ext cx="77350" cy="278900"/>
            </a:xfrm>
            <a:custGeom>
              <a:avLst/>
              <a:gdLst/>
              <a:ahLst/>
              <a:cxnLst/>
              <a:rect l="0" t="0" r="0" b="0"/>
              <a:pathLst>
                <a:path w="3094" h="11156" fill="none" extrusionOk="0">
                  <a:moveTo>
                    <a:pt x="3094" y="11155"/>
                  </a:moveTo>
                  <a:lnTo>
                    <a:pt x="3094" y="488"/>
                  </a:lnTo>
                  <a:lnTo>
                    <a:pt x="3094" y="488"/>
                  </a:lnTo>
                  <a:lnTo>
                    <a:pt x="3094" y="391"/>
                  </a:lnTo>
                  <a:lnTo>
                    <a:pt x="3070" y="293"/>
                  </a:lnTo>
                  <a:lnTo>
                    <a:pt x="3021" y="220"/>
                  </a:lnTo>
                  <a:lnTo>
                    <a:pt x="2948" y="147"/>
                  </a:lnTo>
                  <a:lnTo>
                    <a:pt x="2899" y="98"/>
                  </a:lnTo>
                  <a:lnTo>
                    <a:pt x="2802" y="50"/>
                  </a:lnTo>
                  <a:lnTo>
                    <a:pt x="2704" y="25"/>
                  </a:lnTo>
                  <a:lnTo>
                    <a:pt x="2607" y="1"/>
                  </a:lnTo>
                  <a:lnTo>
                    <a:pt x="488" y="1"/>
                  </a:lnTo>
                  <a:lnTo>
                    <a:pt x="488" y="1"/>
                  </a:lnTo>
                  <a:lnTo>
                    <a:pt x="391" y="25"/>
                  </a:lnTo>
                  <a:lnTo>
                    <a:pt x="293" y="50"/>
                  </a:lnTo>
                  <a:lnTo>
                    <a:pt x="220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11155"/>
                  </a:lnTo>
                  <a:lnTo>
                    <a:pt x="3094" y="11155"/>
                  </a:lnTo>
                  <a:close/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3" name="Shape 233"/>
            <p:cNvSpPr/>
            <p:nvPr/>
          </p:nvSpPr>
          <p:spPr>
            <a:xfrm>
              <a:off x="4175900" y="3787250"/>
              <a:ext cx="77350" cy="208250"/>
            </a:xfrm>
            <a:custGeom>
              <a:avLst/>
              <a:gdLst/>
              <a:ahLst/>
              <a:cxnLst/>
              <a:rect l="0" t="0" r="0" b="0"/>
              <a:pathLst>
                <a:path w="3094" h="8330" fill="none" extrusionOk="0">
                  <a:moveTo>
                    <a:pt x="3094" y="832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1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8329"/>
                  </a:lnTo>
                  <a:lnTo>
                    <a:pt x="3094" y="8329"/>
                  </a:lnTo>
                  <a:close/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/>
          <p:nvPr/>
        </p:nvSpPr>
        <p:spPr>
          <a:xfrm>
            <a:off x="2850" y="14325"/>
            <a:ext cx="9144000" cy="866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9" name="Shape 249"/>
          <p:cNvSpPr/>
          <p:nvPr/>
        </p:nvSpPr>
        <p:spPr>
          <a:xfrm>
            <a:off x="1193475" y="0"/>
            <a:ext cx="6742800" cy="866700"/>
          </a:xfrm>
          <a:prstGeom prst="rect">
            <a:avLst/>
          </a:prstGeom>
          <a:solidFill>
            <a:srgbClr val="4A86E8">
              <a:alpha val="73660"/>
            </a:srgbClr>
          </a:solidFill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EBEC ORGANIZATIONAL WORKFLOW</a:t>
            </a:r>
          </a:p>
        </p:txBody>
      </p:sp>
      <p:sp>
        <p:nvSpPr>
          <p:cNvPr id="250" name="Shape 250"/>
          <p:cNvSpPr txBox="1"/>
          <p:nvPr/>
        </p:nvSpPr>
        <p:spPr>
          <a:xfrm>
            <a:off x="1193470" y="1225716"/>
            <a:ext cx="2613000" cy="584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GB" sz="1800" b="1">
                <a:solidFill>
                  <a:srgbClr val="4A86E8"/>
                </a:solidFill>
                <a:latin typeface="Muli"/>
                <a:ea typeface="Muli"/>
                <a:cs typeface="Muli"/>
                <a:sym typeface="Muli"/>
              </a:rPr>
              <a:t>Team Dynamics</a:t>
            </a:r>
          </a:p>
        </p:txBody>
      </p:sp>
      <p:sp>
        <p:nvSpPr>
          <p:cNvPr id="251" name="Shape 251"/>
          <p:cNvSpPr txBox="1"/>
          <p:nvPr/>
        </p:nvSpPr>
        <p:spPr>
          <a:xfrm>
            <a:off x="5110202" y="1225725"/>
            <a:ext cx="2826000" cy="584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GB" sz="1800" b="1">
                <a:solidFill>
                  <a:srgbClr val="4A86E8"/>
                </a:solidFill>
                <a:latin typeface="Muli"/>
                <a:ea typeface="Muli"/>
                <a:cs typeface="Muli"/>
                <a:sym typeface="Muli"/>
              </a:rPr>
              <a:t>Competition Design</a:t>
            </a:r>
          </a:p>
        </p:txBody>
      </p:sp>
      <p:sp>
        <p:nvSpPr>
          <p:cNvPr id="252" name="Shape 252"/>
          <p:cNvSpPr txBox="1"/>
          <p:nvPr/>
        </p:nvSpPr>
        <p:spPr>
          <a:xfrm>
            <a:off x="1394186" y="1880946"/>
            <a:ext cx="2211600" cy="2677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>
                <a:latin typeface="Muli"/>
                <a:ea typeface="Muli"/>
                <a:cs typeface="Muli"/>
                <a:sym typeface="Muli"/>
              </a:rPr>
              <a:t>Create the Team</a:t>
            </a: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>
                <a:latin typeface="Muli"/>
                <a:ea typeface="Muli"/>
                <a:cs typeface="Muli"/>
                <a:sym typeface="Muli"/>
              </a:rPr>
              <a:t>Define R</a:t>
            </a:r>
            <a:r>
              <a:rPr lang="en-GB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esponsibilities</a:t>
            </a: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>
                <a:latin typeface="Muli"/>
                <a:ea typeface="Muli"/>
                <a:cs typeface="Muli"/>
                <a:sym typeface="Muli"/>
              </a:rPr>
              <a:t>Provide </a:t>
            </a:r>
            <a:r>
              <a:rPr lang="en-GB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Training</a:t>
            </a: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Delegation</a:t>
            </a: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>
                <a:latin typeface="Muli"/>
                <a:ea typeface="Muli"/>
                <a:cs typeface="Muli"/>
                <a:sym typeface="Muli"/>
              </a:rPr>
              <a:t>Communication </a:t>
            </a:r>
            <a:r>
              <a:rPr lang="en-GB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Meetings</a:t>
            </a: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buNone/>
            </a:pPr>
            <a:endParaRPr>
              <a:latin typeface="Muli"/>
              <a:ea typeface="Muli"/>
              <a:cs typeface="Muli"/>
              <a:sym typeface="Muli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buNone/>
            </a:pPr>
            <a:endParaRPr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53" name="Shape 253"/>
          <p:cNvSpPr txBox="1"/>
          <p:nvPr/>
        </p:nvSpPr>
        <p:spPr>
          <a:xfrm>
            <a:off x="5417399" y="1880950"/>
            <a:ext cx="2333699" cy="2677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>
                <a:latin typeface="Muli"/>
                <a:ea typeface="Muli"/>
                <a:cs typeface="Muli"/>
                <a:sym typeface="Muli"/>
              </a:rPr>
              <a:t>Preparation of </a:t>
            </a:r>
            <a:r>
              <a:rPr lang="en-GB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Booklet</a:t>
            </a: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Partnerships</a:t>
            </a:r>
            <a:r>
              <a:rPr lang="en-GB">
                <a:latin typeface="Muli"/>
                <a:ea typeface="Muli"/>
                <a:cs typeface="Muli"/>
                <a:sym typeface="Muli"/>
              </a:rPr>
              <a:t>-Companies</a:t>
            </a: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>
                <a:latin typeface="Muli"/>
                <a:ea typeface="Muli"/>
                <a:cs typeface="Muli"/>
                <a:sym typeface="Muli"/>
              </a:rPr>
              <a:t>TD-CS topic design</a:t>
            </a: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Logistics/Materials</a:t>
            </a: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>
                <a:latin typeface="Muli"/>
                <a:ea typeface="Muli"/>
                <a:cs typeface="Muli"/>
                <a:sym typeface="Muli"/>
              </a:rPr>
              <a:t>Testing Competition</a:t>
            </a: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>
                <a:latin typeface="Muli"/>
                <a:ea typeface="Muli"/>
                <a:cs typeface="Muli"/>
                <a:sym typeface="Muli"/>
              </a:rPr>
              <a:t>Rules and Evaluation</a:t>
            </a: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>
                <a:latin typeface="Muli"/>
                <a:ea typeface="Muli"/>
                <a:cs typeface="Muli"/>
                <a:sym typeface="Muli"/>
              </a:rPr>
              <a:t>Juri</a:t>
            </a: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buNone/>
            </a:pPr>
            <a:endParaRPr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54" name="Shape 254"/>
          <p:cNvSpPr/>
          <p:nvPr/>
        </p:nvSpPr>
        <p:spPr>
          <a:xfrm>
            <a:off x="2726921" y="3608192"/>
            <a:ext cx="3675900" cy="1077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Feedback</a:t>
            </a: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Knowledge Transfer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Shape 259"/>
          <p:cNvGrpSpPr/>
          <p:nvPr/>
        </p:nvGrpSpPr>
        <p:grpSpPr>
          <a:xfrm>
            <a:off x="3028099" y="2410245"/>
            <a:ext cx="3007007" cy="1817951"/>
            <a:chOff x="3183138" y="2405055"/>
            <a:chExt cx="2924251" cy="1767919"/>
          </a:xfrm>
        </p:grpSpPr>
        <p:grpSp>
          <p:nvGrpSpPr>
            <p:cNvPr id="260" name="Shape 260"/>
            <p:cNvGrpSpPr/>
            <p:nvPr/>
          </p:nvGrpSpPr>
          <p:grpSpPr>
            <a:xfrm>
              <a:off x="3183138" y="2405055"/>
              <a:ext cx="2924251" cy="1767919"/>
              <a:chOff x="2653246" y="1785785"/>
              <a:chExt cx="3837600" cy="2320104"/>
            </a:xfrm>
          </p:grpSpPr>
          <p:pic>
            <p:nvPicPr>
              <p:cNvPr id="261" name="Shape 261"/>
              <p:cNvPicPr preferRelativeResize="0"/>
              <p:nvPr/>
            </p:nvPicPr>
            <p:blipFill rotWithShape="1">
              <a:blip r:embed="rId3">
                <a:alphaModFix/>
              </a:blip>
              <a:srcRect t="10976"/>
              <a:stretch/>
            </p:blipFill>
            <p:spPr>
              <a:xfrm>
                <a:off x="2653246" y="1828290"/>
                <a:ext cx="3837600" cy="22776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62" name="Shape 262"/>
              <p:cNvSpPr txBox="1"/>
              <p:nvPr/>
            </p:nvSpPr>
            <p:spPr>
              <a:xfrm>
                <a:off x="3490083" y="1785785"/>
                <a:ext cx="966900" cy="317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SzPct val="25000"/>
                  <a:buNone/>
                </a:pPr>
                <a:r>
                  <a:rPr lang="en-GB" sz="1200">
                    <a:solidFill>
                      <a:srgbClr val="7F7F7F"/>
                    </a:solidFill>
                    <a:latin typeface="Muli"/>
                    <a:ea typeface="Muli"/>
                    <a:cs typeface="Muli"/>
                    <a:sym typeface="Muli"/>
                  </a:rPr>
                  <a:t>8,8%</a:t>
                </a:r>
              </a:p>
            </p:txBody>
          </p:sp>
          <p:sp>
            <p:nvSpPr>
              <p:cNvPr id="263" name="Shape 263"/>
              <p:cNvSpPr txBox="1"/>
              <p:nvPr/>
            </p:nvSpPr>
            <p:spPr>
              <a:xfrm>
                <a:off x="5324630" y="2308487"/>
                <a:ext cx="1077300" cy="317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SzPct val="25000"/>
                  <a:buNone/>
                </a:pPr>
                <a:r>
                  <a:rPr lang="en-GB" sz="1200">
                    <a:solidFill>
                      <a:srgbClr val="7F7F7F"/>
                    </a:solidFill>
                    <a:latin typeface="Muli"/>
                    <a:ea typeface="Muli"/>
                    <a:cs typeface="Muli"/>
                    <a:sym typeface="Muli"/>
                  </a:rPr>
                  <a:t>91,2%</a:t>
                </a:r>
              </a:p>
            </p:txBody>
          </p:sp>
        </p:grpSp>
        <p:sp>
          <p:nvSpPr>
            <p:cNvPr id="264" name="Shape 264"/>
            <p:cNvSpPr/>
            <p:nvPr/>
          </p:nvSpPr>
          <p:spPr>
            <a:xfrm>
              <a:off x="3549075" y="3839650"/>
              <a:ext cx="401100" cy="270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65" name="Shape 265"/>
          <p:cNvSpPr txBox="1">
            <a:spLocks noGrp="1"/>
          </p:cNvSpPr>
          <p:nvPr>
            <p:ph type="title"/>
          </p:nvPr>
        </p:nvSpPr>
        <p:spPr>
          <a:xfrm>
            <a:off x="1190100" y="302375"/>
            <a:ext cx="6763800" cy="503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Results: Developed Skills</a:t>
            </a:r>
          </a:p>
        </p:txBody>
      </p:sp>
      <p:sp>
        <p:nvSpPr>
          <p:cNvPr id="266" name="Shape 266"/>
          <p:cNvSpPr/>
          <p:nvPr/>
        </p:nvSpPr>
        <p:spPr>
          <a:xfrm>
            <a:off x="1133725" y="-3325"/>
            <a:ext cx="6918900" cy="935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7" name="Shape 267"/>
          <p:cNvSpPr/>
          <p:nvPr/>
        </p:nvSpPr>
        <p:spPr>
          <a:xfrm>
            <a:off x="1193475" y="0"/>
            <a:ext cx="6742800" cy="866700"/>
          </a:xfrm>
          <a:prstGeom prst="rect">
            <a:avLst/>
          </a:prstGeom>
          <a:solidFill>
            <a:srgbClr val="4A86E8">
              <a:alpha val="73660"/>
            </a:srgbClr>
          </a:solidFill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Survey to BEST Porto members</a:t>
            </a:r>
          </a:p>
        </p:txBody>
      </p:sp>
      <p:grpSp>
        <p:nvGrpSpPr>
          <p:cNvPr id="268" name="Shape 268"/>
          <p:cNvGrpSpPr/>
          <p:nvPr/>
        </p:nvGrpSpPr>
        <p:grpSpPr>
          <a:xfrm>
            <a:off x="379499" y="2415850"/>
            <a:ext cx="3006930" cy="1784582"/>
            <a:chOff x="-121099" y="1862141"/>
            <a:chExt cx="3707225" cy="2200200"/>
          </a:xfrm>
        </p:grpSpPr>
        <p:pic>
          <p:nvPicPr>
            <p:cNvPr id="269" name="Shape 269"/>
            <p:cNvPicPr preferRelativeResize="0"/>
            <p:nvPr/>
          </p:nvPicPr>
          <p:blipFill rotWithShape="1">
            <a:blip r:embed="rId4">
              <a:alphaModFix/>
            </a:blip>
            <a:srcRect t="10968"/>
            <a:stretch/>
          </p:blipFill>
          <p:spPr>
            <a:xfrm>
              <a:off x="-121099" y="1862141"/>
              <a:ext cx="3707100" cy="2200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0" name="Shape 270"/>
            <p:cNvSpPr txBox="1"/>
            <p:nvPr/>
          </p:nvSpPr>
          <p:spPr>
            <a:xfrm>
              <a:off x="227349" y="2298576"/>
              <a:ext cx="995100" cy="3177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GB" sz="1200">
                  <a:solidFill>
                    <a:srgbClr val="7F7F7F"/>
                  </a:solidFill>
                  <a:latin typeface="Muli"/>
                  <a:ea typeface="Muli"/>
                  <a:cs typeface="Muli"/>
                  <a:sym typeface="Muli"/>
                </a:rPr>
                <a:t>51,5%</a:t>
              </a:r>
            </a:p>
          </p:txBody>
        </p:sp>
        <p:sp>
          <p:nvSpPr>
            <p:cNvPr id="271" name="Shape 271"/>
            <p:cNvSpPr txBox="1"/>
            <p:nvPr/>
          </p:nvSpPr>
          <p:spPr>
            <a:xfrm>
              <a:off x="2407425" y="2272776"/>
              <a:ext cx="1178699" cy="3693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GB" sz="1200">
                  <a:solidFill>
                    <a:srgbClr val="7F7F7F"/>
                  </a:solidFill>
                  <a:latin typeface="Muli"/>
                  <a:ea typeface="Muli"/>
                  <a:cs typeface="Muli"/>
                  <a:sym typeface="Muli"/>
                </a:rPr>
                <a:t>48,5%</a:t>
              </a:r>
            </a:p>
          </p:txBody>
        </p:sp>
      </p:grpSp>
      <p:sp>
        <p:nvSpPr>
          <p:cNvPr id="272" name="Shape 272"/>
          <p:cNvSpPr txBox="1"/>
          <p:nvPr/>
        </p:nvSpPr>
        <p:spPr>
          <a:xfrm>
            <a:off x="1193475" y="1211113"/>
            <a:ext cx="6742800" cy="626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>
                <a:solidFill>
                  <a:srgbClr val="666666"/>
                </a:solidFill>
                <a:latin typeface="Muli"/>
                <a:ea typeface="Muli"/>
                <a:cs typeface="Muli"/>
                <a:sym typeface="Muli"/>
              </a:rPr>
              <a:t>Total of respondents: 68 | Age: 18-24 |</a:t>
            </a:r>
          </a:p>
        </p:txBody>
      </p:sp>
      <p:grpSp>
        <p:nvGrpSpPr>
          <p:cNvPr id="273" name="Shape 273"/>
          <p:cNvGrpSpPr/>
          <p:nvPr/>
        </p:nvGrpSpPr>
        <p:grpSpPr>
          <a:xfrm>
            <a:off x="6088650" y="2464525"/>
            <a:ext cx="2555453" cy="1784674"/>
            <a:chOff x="6088650" y="2464525"/>
            <a:chExt cx="2555453" cy="1784674"/>
          </a:xfrm>
        </p:grpSpPr>
        <p:pic>
          <p:nvPicPr>
            <p:cNvPr id="274" name="Shape 274"/>
            <p:cNvPicPr preferRelativeResize="0"/>
            <p:nvPr/>
          </p:nvPicPr>
          <p:blipFill rotWithShape="1">
            <a:blip r:embed="rId5">
              <a:alphaModFix/>
            </a:blip>
            <a:srcRect t="8164"/>
            <a:stretch/>
          </p:blipFill>
          <p:spPr>
            <a:xfrm>
              <a:off x="6251725" y="2464525"/>
              <a:ext cx="1900800" cy="1610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5" name="Shape 275"/>
            <p:cNvSpPr txBox="1"/>
            <p:nvPr/>
          </p:nvSpPr>
          <p:spPr>
            <a:xfrm>
              <a:off x="7799856" y="2651194"/>
              <a:ext cx="788100" cy="2703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GB" sz="1200">
                  <a:solidFill>
                    <a:srgbClr val="7F7F7F"/>
                  </a:solidFill>
                  <a:latin typeface="Muli"/>
                  <a:ea typeface="Muli"/>
                  <a:cs typeface="Muli"/>
                  <a:sym typeface="Muli"/>
                </a:rPr>
                <a:t>25%</a:t>
              </a:r>
            </a:p>
          </p:txBody>
        </p:sp>
        <p:sp>
          <p:nvSpPr>
            <p:cNvPr id="276" name="Shape 276"/>
            <p:cNvSpPr txBox="1"/>
            <p:nvPr/>
          </p:nvSpPr>
          <p:spPr>
            <a:xfrm>
              <a:off x="7713131" y="3577894"/>
              <a:ext cx="788100" cy="2703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GB" sz="1200">
                  <a:solidFill>
                    <a:srgbClr val="7F7F7F"/>
                  </a:solidFill>
                  <a:latin typeface="Muli"/>
                  <a:ea typeface="Muli"/>
                  <a:cs typeface="Muli"/>
                  <a:sym typeface="Muli"/>
                </a:rPr>
                <a:t>10,3%</a:t>
              </a:r>
            </a:p>
          </p:txBody>
        </p:sp>
        <p:pic>
          <p:nvPicPr>
            <p:cNvPr id="277" name="Shape 277"/>
            <p:cNvPicPr preferRelativeResize="0"/>
            <p:nvPr/>
          </p:nvPicPr>
          <p:blipFill rotWithShape="1">
            <a:blip r:embed="rId6">
              <a:alphaModFix/>
            </a:blip>
            <a:srcRect l="-7640" r="-20548" b="-28188"/>
            <a:stretch/>
          </p:blipFill>
          <p:spPr>
            <a:xfrm>
              <a:off x="6088650" y="3902700"/>
              <a:ext cx="2555453" cy="346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8" name="Shape 278"/>
          <p:cNvSpPr txBox="1"/>
          <p:nvPr/>
        </p:nvSpPr>
        <p:spPr>
          <a:xfrm>
            <a:off x="6088650" y="1949300"/>
            <a:ext cx="2280900" cy="34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>
                <a:solidFill>
                  <a:srgbClr val="666666"/>
                </a:solidFill>
                <a:latin typeface="Muli"/>
                <a:ea typeface="Muli"/>
                <a:cs typeface="Muli"/>
                <a:sym typeface="Muli"/>
              </a:rPr>
              <a:t>Year of Study</a:t>
            </a:r>
          </a:p>
        </p:txBody>
      </p:sp>
      <p:sp>
        <p:nvSpPr>
          <p:cNvPr id="279" name="Shape 279"/>
          <p:cNvSpPr txBox="1"/>
          <p:nvPr/>
        </p:nvSpPr>
        <p:spPr>
          <a:xfrm>
            <a:off x="3391150" y="1949287"/>
            <a:ext cx="2280900" cy="34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>
                <a:solidFill>
                  <a:srgbClr val="666666"/>
                </a:solidFill>
                <a:latin typeface="Muli"/>
                <a:ea typeface="Muli"/>
                <a:cs typeface="Muli"/>
                <a:sym typeface="Muli"/>
              </a:rPr>
              <a:t>Study field</a:t>
            </a:r>
          </a:p>
        </p:txBody>
      </p:sp>
      <p:sp>
        <p:nvSpPr>
          <p:cNvPr id="280" name="Shape 280"/>
          <p:cNvSpPr txBox="1"/>
          <p:nvPr/>
        </p:nvSpPr>
        <p:spPr>
          <a:xfrm>
            <a:off x="797525" y="1976412"/>
            <a:ext cx="2280900" cy="34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>
                <a:solidFill>
                  <a:srgbClr val="666666"/>
                </a:solidFill>
                <a:latin typeface="Muli"/>
                <a:ea typeface="Muli"/>
                <a:cs typeface="Muli"/>
                <a:sym typeface="Muli"/>
              </a:rPr>
              <a:t>Respondents Gender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 txBox="1">
            <a:spLocks noGrp="1"/>
          </p:cNvSpPr>
          <p:nvPr>
            <p:ph type="title"/>
          </p:nvPr>
        </p:nvSpPr>
        <p:spPr>
          <a:xfrm>
            <a:off x="1190100" y="302375"/>
            <a:ext cx="6763800" cy="503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61111"/>
              <a:buFont typeface="Arial"/>
              <a:buNone/>
            </a:pPr>
            <a:r>
              <a:rPr lang="en-GB"/>
              <a:t>Results: Developed Skills</a:t>
            </a:r>
          </a:p>
        </p:txBody>
      </p:sp>
      <p:sp>
        <p:nvSpPr>
          <p:cNvPr id="286" name="Shape 286"/>
          <p:cNvSpPr/>
          <p:nvPr/>
        </p:nvSpPr>
        <p:spPr>
          <a:xfrm>
            <a:off x="1133725" y="-3325"/>
            <a:ext cx="6918900" cy="935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/>
          <p:nvPr/>
        </p:nvSpPr>
        <p:spPr>
          <a:xfrm>
            <a:off x="1193475" y="0"/>
            <a:ext cx="6742800" cy="866700"/>
          </a:xfrm>
          <a:prstGeom prst="rect">
            <a:avLst/>
          </a:prstGeom>
          <a:solidFill>
            <a:srgbClr val="4A86E8">
              <a:alpha val="73660"/>
            </a:srgbClr>
          </a:solidFill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5 more important skills you develop as EBEC organizer?</a:t>
            </a:r>
          </a:p>
        </p:txBody>
      </p:sp>
      <p:pic>
        <p:nvPicPr>
          <p:cNvPr id="288" name="Shape 2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0387" y="1069050"/>
            <a:ext cx="6905576" cy="3418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title"/>
          </p:nvPr>
        </p:nvSpPr>
        <p:spPr>
          <a:xfrm>
            <a:off x="1190100" y="302375"/>
            <a:ext cx="6763800" cy="503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Results: Developed Skills</a:t>
            </a:r>
          </a:p>
        </p:txBody>
      </p:sp>
      <p:sp>
        <p:nvSpPr>
          <p:cNvPr id="294" name="Shape 294"/>
          <p:cNvSpPr/>
          <p:nvPr/>
        </p:nvSpPr>
        <p:spPr>
          <a:xfrm>
            <a:off x="1133725" y="-3325"/>
            <a:ext cx="6918900" cy="935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5" name="Shape 295"/>
          <p:cNvSpPr/>
          <p:nvPr/>
        </p:nvSpPr>
        <p:spPr>
          <a:xfrm>
            <a:off x="1193475" y="0"/>
            <a:ext cx="6742800" cy="866700"/>
          </a:xfrm>
          <a:prstGeom prst="rect">
            <a:avLst/>
          </a:prstGeom>
          <a:solidFill>
            <a:srgbClr val="4A86E8">
              <a:alpha val="73660"/>
            </a:srgbClr>
          </a:solidFill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Skills you think employers/funders find the most relevant when hiring you? </a:t>
            </a:r>
          </a:p>
        </p:txBody>
      </p:sp>
      <p:pic>
        <p:nvPicPr>
          <p:cNvPr id="296" name="Shape 2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0091" y="1129277"/>
            <a:ext cx="6918704" cy="36777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/>
        </p:nvSpPr>
        <p:spPr>
          <a:xfrm>
            <a:off x="285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11" name="Shape 111"/>
          <p:cNvPicPr preferRelativeResize="0"/>
          <p:nvPr/>
        </p:nvPicPr>
        <p:blipFill rotWithShape="1">
          <a:blip r:embed="rId4">
            <a:alphaModFix amt="31000"/>
          </a:blip>
          <a:srcRect b="4589"/>
          <a:stretch/>
        </p:blipFill>
        <p:spPr>
          <a:xfrm>
            <a:off x="-7125" y="0"/>
            <a:ext cx="914399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Shape 112"/>
          <p:cNvSpPr/>
          <p:nvPr/>
        </p:nvSpPr>
        <p:spPr>
          <a:xfrm>
            <a:off x="1193475" y="0"/>
            <a:ext cx="6742800" cy="866700"/>
          </a:xfrm>
          <a:prstGeom prst="rect">
            <a:avLst/>
          </a:prstGeom>
          <a:solidFill>
            <a:srgbClr val="4A86E8">
              <a:alpha val="73660"/>
            </a:srgbClr>
          </a:solidFill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From UNIVERSITY to the JOB WORLD</a:t>
            </a:r>
          </a:p>
        </p:txBody>
      </p:sp>
      <p:sp>
        <p:nvSpPr>
          <p:cNvPr id="113" name="Shape 113"/>
          <p:cNvSpPr/>
          <p:nvPr/>
        </p:nvSpPr>
        <p:spPr>
          <a:xfrm>
            <a:off x="1276799" y="1665625"/>
            <a:ext cx="2565857" cy="2334300"/>
          </a:xfrm>
          <a:prstGeom prst="rtTriangle">
            <a:avLst/>
          </a:prstGeom>
          <a:solidFill>
            <a:srgbClr val="4A86E8">
              <a:alpha val="73660"/>
            </a:srgbClr>
          </a:solidFill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Technical skills</a:t>
            </a:r>
          </a:p>
        </p:txBody>
      </p:sp>
      <p:sp>
        <p:nvSpPr>
          <p:cNvPr id="114" name="Shape 114"/>
          <p:cNvSpPr/>
          <p:nvPr/>
        </p:nvSpPr>
        <p:spPr>
          <a:xfrm>
            <a:off x="3038300" y="1746325"/>
            <a:ext cx="2756700" cy="2253600"/>
          </a:xfrm>
          <a:prstGeom prst="rtTriangle">
            <a:avLst/>
          </a:prstGeom>
          <a:solidFill>
            <a:srgbClr val="4A86E8">
              <a:alpha val="73660"/>
            </a:srgbClr>
          </a:solidFill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Theory knowledge</a:t>
            </a:r>
          </a:p>
        </p:txBody>
      </p:sp>
      <p:sp>
        <p:nvSpPr>
          <p:cNvPr id="115" name="Shape 115"/>
          <p:cNvSpPr/>
          <p:nvPr/>
        </p:nvSpPr>
        <p:spPr>
          <a:xfrm>
            <a:off x="6135125" y="1746325"/>
            <a:ext cx="1801200" cy="2211300"/>
          </a:xfrm>
          <a:prstGeom prst="rect">
            <a:avLst/>
          </a:prstGeom>
          <a:solidFill>
            <a:srgbClr val="4A86E8">
              <a:alpha val="73660"/>
            </a:srgbClr>
          </a:solidFill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Professional skills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/>
          <p:nvPr/>
        </p:nvSpPr>
        <p:spPr>
          <a:xfrm>
            <a:off x="2850" y="14325"/>
            <a:ext cx="9144000" cy="866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2" name="Shape 302"/>
          <p:cNvSpPr/>
          <p:nvPr/>
        </p:nvSpPr>
        <p:spPr>
          <a:xfrm>
            <a:off x="1193475" y="0"/>
            <a:ext cx="6742800" cy="866700"/>
          </a:xfrm>
          <a:prstGeom prst="rect">
            <a:avLst/>
          </a:prstGeom>
          <a:solidFill>
            <a:srgbClr val="4A86E8">
              <a:alpha val="73660"/>
            </a:srgbClr>
          </a:solidFill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COMPANIES INVOLVEMENT - EBEC Porto 2016</a:t>
            </a:r>
          </a:p>
        </p:txBody>
      </p:sp>
      <p:sp>
        <p:nvSpPr>
          <p:cNvPr id="303" name="Shape 303"/>
          <p:cNvSpPr txBox="1"/>
          <p:nvPr/>
        </p:nvSpPr>
        <p:spPr>
          <a:xfrm>
            <a:off x="1193470" y="1149516"/>
            <a:ext cx="2613000" cy="584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GB" sz="1800" b="1">
                <a:solidFill>
                  <a:srgbClr val="4A86E8"/>
                </a:solidFill>
                <a:latin typeface="Muli"/>
                <a:ea typeface="Muli"/>
                <a:cs typeface="Muli"/>
                <a:sym typeface="Muli"/>
              </a:rPr>
              <a:t>Team Design</a:t>
            </a:r>
          </a:p>
        </p:txBody>
      </p:sp>
      <p:sp>
        <p:nvSpPr>
          <p:cNvPr id="304" name="Shape 304"/>
          <p:cNvSpPr txBox="1"/>
          <p:nvPr/>
        </p:nvSpPr>
        <p:spPr>
          <a:xfrm>
            <a:off x="5110202" y="1149525"/>
            <a:ext cx="2826000" cy="584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GB" sz="1800" b="1">
                <a:solidFill>
                  <a:srgbClr val="4A86E8"/>
                </a:solidFill>
                <a:latin typeface="Muli"/>
                <a:ea typeface="Muli"/>
                <a:cs typeface="Muli"/>
                <a:sym typeface="Muli"/>
              </a:rPr>
              <a:t>Case Study</a:t>
            </a:r>
          </a:p>
        </p:txBody>
      </p:sp>
      <p:sp>
        <p:nvSpPr>
          <p:cNvPr id="305" name="Shape 305"/>
          <p:cNvSpPr txBox="1">
            <a:spLocks noGrp="1"/>
          </p:cNvSpPr>
          <p:nvPr>
            <p:ph type="title"/>
          </p:nvPr>
        </p:nvSpPr>
        <p:spPr>
          <a:xfrm>
            <a:off x="4662450" y="2258150"/>
            <a:ext cx="3721500" cy="1197900"/>
          </a:xfrm>
          <a:prstGeom prst="rect">
            <a:avLst/>
          </a:prstGeom>
          <a:solidFill>
            <a:srgbClr val="4A86E8">
              <a:alpha val="73660"/>
            </a:srgbClr>
          </a:solidFill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-GB" sz="1400" b="0"/>
              <a:t>Evaluate the impact of the substitution of components used by Sakthi Portugal for the automotive industry</a:t>
            </a:r>
          </a:p>
        </p:txBody>
      </p:sp>
      <p:sp>
        <p:nvSpPr>
          <p:cNvPr id="306" name="Shape 306"/>
          <p:cNvSpPr txBox="1">
            <a:spLocks noGrp="1"/>
          </p:cNvSpPr>
          <p:nvPr>
            <p:ph type="title"/>
          </p:nvPr>
        </p:nvSpPr>
        <p:spPr>
          <a:xfrm>
            <a:off x="5955575" y="3562850"/>
            <a:ext cx="2428500" cy="1076100"/>
          </a:xfrm>
          <a:prstGeom prst="rect">
            <a:avLst/>
          </a:prstGeom>
          <a:solidFill>
            <a:srgbClr val="4A86E8">
              <a:alpha val="73660"/>
            </a:srgbClr>
          </a:solidFill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-GB" sz="1400" b="0"/>
              <a:t>Innovative product ideas that use gas assisted polymer injection processes</a:t>
            </a:r>
          </a:p>
        </p:txBody>
      </p:sp>
      <p:sp>
        <p:nvSpPr>
          <p:cNvPr id="307" name="Shape 307"/>
          <p:cNvSpPr txBox="1">
            <a:spLocks noGrp="1"/>
          </p:cNvSpPr>
          <p:nvPr>
            <p:ph type="title"/>
          </p:nvPr>
        </p:nvSpPr>
        <p:spPr>
          <a:xfrm>
            <a:off x="727475" y="2258150"/>
            <a:ext cx="3721500" cy="2380800"/>
          </a:xfrm>
          <a:prstGeom prst="rect">
            <a:avLst/>
          </a:prstGeom>
          <a:solidFill>
            <a:srgbClr val="4A86E8">
              <a:alpha val="73660"/>
            </a:srgbClr>
          </a:solidFill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-GB" sz="1400" b="0"/>
              <a:t>Build a device able to launch an autonomous underwater vehicle (AUV) in the water, remove it from there and place it in the starting place.</a:t>
            </a:r>
          </a:p>
        </p:txBody>
      </p:sp>
      <p:pic>
        <p:nvPicPr>
          <p:cNvPr id="308" name="Shape 308"/>
          <p:cNvPicPr preferRelativeResize="0"/>
          <p:nvPr/>
        </p:nvPicPr>
        <p:blipFill rotWithShape="1">
          <a:blip r:embed="rId3">
            <a:alphaModFix/>
          </a:blip>
          <a:srcRect t="26524" b="30846"/>
          <a:stretch/>
        </p:blipFill>
        <p:spPr>
          <a:xfrm>
            <a:off x="4725825" y="3808550"/>
            <a:ext cx="1371600" cy="58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Shape 3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47749" y="1625925"/>
            <a:ext cx="1750898" cy="8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Shape 310"/>
          <p:cNvPicPr preferRelativeResize="0"/>
          <p:nvPr/>
        </p:nvPicPr>
        <p:blipFill rotWithShape="1">
          <a:blip r:embed="rId5">
            <a:alphaModFix/>
          </a:blip>
          <a:srcRect t="21140" b="20651"/>
          <a:stretch/>
        </p:blipFill>
        <p:spPr>
          <a:xfrm>
            <a:off x="1663837" y="1581824"/>
            <a:ext cx="1848781" cy="107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/>
          <p:nvPr/>
        </p:nvSpPr>
        <p:spPr>
          <a:xfrm>
            <a:off x="2850" y="14325"/>
            <a:ext cx="9144000" cy="866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6" name="Shape 316"/>
          <p:cNvSpPr/>
          <p:nvPr/>
        </p:nvSpPr>
        <p:spPr>
          <a:xfrm>
            <a:off x="1193475" y="0"/>
            <a:ext cx="6742800" cy="866700"/>
          </a:xfrm>
          <a:prstGeom prst="rect">
            <a:avLst/>
          </a:prstGeom>
          <a:solidFill>
            <a:srgbClr val="4A86E8">
              <a:alpha val="73660"/>
            </a:srgbClr>
          </a:solidFill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BRINGING STUDENTS’ CLOSER TO COMPANIES</a:t>
            </a:r>
          </a:p>
        </p:txBody>
      </p:sp>
      <p:sp>
        <p:nvSpPr>
          <p:cNvPr id="317" name="Shape 317"/>
          <p:cNvSpPr txBox="1"/>
          <p:nvPr/>
        </p:nvSpPr>
        <p:spPr>
          <a:xfrm>
            <a:off x="1656902" y="1289100"/>
            <a:ext cx="2826000" cy="584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GB" sz="1800" b="1">
                <a:solidFill>
                  <a:srgbClr val="4A86E8"/>
                </a:solidFill>
                <a:latin typeface="Muli"/>
                <a:ea typeface="Muli"/>
                <a:cs typeface="Muli"/>
                <a:sym typeface="Muli"/>
              </a:rPr>
              <a:t>Case Study - ErgoStat</a:t>
            </a:r>
          </a:p>
        </p:txBody>
      </p:sp>
      <p:pic>
        <p:nvPicPr>
          <p:cNvPr id="318" name="Shape 3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3475" y="1873800"/>
            <a:ext cx="3752850" cy="2505075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Shape 319"/>
          <p:cNvSpPr txBox="1">
            <a:spLocks noGrp="1"/>
          </p:cNvSpPr>
          <p:nvPr>
            <p:ph type="title"/>
          </p:nvPr>
        </p:nvSpPr>
        <p:spPr>
          <a:xfrm>
            <a:off x="5110625" y="1873800"/>
            <a:ext cx="2826000" cy="2505000"/>
          </a:xfrm>
          <a:prstGeom prst="rect">
            <a:avLst/>
          </a:prstGeom>
          <a:solidFill>
            <a:srgbClr val="4A86E8">
              <a:alpha val="73660"/>
            </a:srgbClr>
          </a:solidFill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-GB" b="0"/>
              <a:t>Present the project to ErgoStat’s CEO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endParaRPr b="0"/>
          </a:p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-GB" b="0"/>
              <a:t>Winners of EBEC European final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/>
          <p:nvPr/>
        </p:nvSpPr>
        <p:spPr>
          <a:xfrm>
            <a:off x="4562725" y="-3325"/>
            <a:ext cx="4581300" cy="5177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5" name="Shape 325"/>
          <p:cNvSpPr/>
          <p:nvPr/>
        </p:nvSpPr>
        <p:spPr>
          <a:xfrm>
            <a:off x="4562500" y="-3325"/>
            <a:ext cx="4581300" cy="5177400"/>
          </a:xfrm>
          <a:prstGeom prst="rect">
            <a:avLst/>
          </a:prstGeom>
          <a:solidFill>
            <a:srgbClr val="4A86E8">
              <a:alpha val="7366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6" name="Shape 326"/>
          <p:cNvSpPr txBox="1">
            <a:spLocks noGrp="1"/>
          </p:cNvSpPr>
          <p:nvPr>
            <p:ph type="title"/>
          </p:nvPr>
        </p:nvSpPr>
        <p:spPr>
          <a:xfrm>
            <a:off x="5128375" y="302375"/>
            <a:ext cx="3493200" cy="503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CONCLUSION</a:t>
            </a:r>
          </a:p>
        </p:txBody>
      </p:sp>
      <p:sp>
        <p:nvSpPr>
          <p:cNvPr id="327" name="Shape 327"/>
          <p:cNvSpPr txBox="1">
            <a:spLocks noGrp="1"/>
          </p:cNvSpPr>
          <p:nvPr>
            <p:ph type="body" idx="1"/>
          </p:nvPr>
        </p:nvSpPr>
        <p:spPr>
          <a:xfrm>
            <a:off x="4961125" y="988075"/>
            <a:ext cx="3930600" cy="3745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1800">
                <a:solidFill>
                  <a:srgbClr val="FFFFFF"/>
                </a:solidFill>
              </a:rPr>
              <a:t>EBEC develop</a:t>
            </a:r>
            <a:r>
              <a:rPr lang="en-GB" sz="1800"/>
              <a:t>s </a:t>
            </a:r>
            <a:r>
              <a:rPr lang="en-GB" sz="1800">
                <a:solidFill>
                  <a:srgbClr val="FFFFFF"/>
                </a:solidFill>
              </a:rPr>
              <a:t>pro</a:t>
            </a:r>
            <a:r>
              <a:rPr lang="en-GB" sz="1800"/>
              <a:t>fe</a:t>
            </a:r>
            <a:r>
              <a:rPr lang="en-GB" sz="1800">
                <a:solidFill>
                  <a:srgbClr val="FFFFFF"/>
                </a:solidFill>
              </a:rPr>
              <a:t>ssional skills - </a:t>
            </a:r>
            <a:r>
              <a:rPr lang="en-GB" sz="1800">
                <a:solidFill>
                  <a:schemeClr val="lt1"/>
                </a:solidFill>
              </a:rPr>
              <a:t>better prepared students → future employees w/ role in UBC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endParaRPr sz="1800"/>
          </a:p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1800"/>
              <a:t>Companies involvement is crucial for professional development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buNone/>
            </a:pPr>
            <a:endParaRPr sz="1400"/>
          </a:p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1800"/>
              <a:t>UP recognizes </a:t>
            </a:r>
            <a:r>
              <a:rPr lang="en-GB" sz="1800">
                <a:solidFill>
                  <a:srgbClr val="FFFFFF"/>
                </a:solidFill>
              </a:rPr>
              <a:t>UBC </a:t>
            </a:r>
            <a:r>
              <a:rPr lang="en-GB" sz="1800"/>
              <a:t>importance</a:t>
            </a:r>
          </a:p>
        </p:txBody>
      </p:sp>
      <p:pic>
        <p:nvPicPr>
          <p:cNvPr id="1026" name="Picture 2" descr="https://lh3.googleusercontent.com/2qZS3rAi3O58g9aX-u0tqqXo-qtn-hAhaimdnlgpOEZDbKZzXq3WZ6eT6ARtr4j_MpSRStNs1nkH2FuFfnrhyd3m23sRQuRF1ChVQETokkG5b4eXNenrpJcWstwTfyhHz5Pfpvi_HK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" t="532" r="41937" b="1744"/>
          <a:stretch/>
        </p:blipFill>
        <p:spPr bwMode="auto">
          <a:xfrm>
            <a:off x="0" y="1"/>
            <a:ext cx="4562387" cy="515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 txBox="1">
            <a:spLocks noGrp="1"/>
          </p:cNvSpPr>
          <p:nvPr>
            <p:ph type="ctrTitle" idx="4294967295"/>
          </p:nvPr>
        </p:nvSpPr>
        <p:spPr>
          <a:xfrm>
            <a:off x="685800" y="1902873"/>
            <a:ext cx="5092800" cy="1241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/>
            <a:r>
              <a:rPr lang="en-GB" sz="7200" dirty="0">
                <a:solidFill>
                  <a:srgbClr val="4A86E8"/>
                </a:solidFill>
              </a:rPr>
              <a:t>Thank </a:t>
            </a:r>
            <a:r>
              <a:rPr lang="en-GB" sz="7200" dirty="0" smtClean="0">
                <a:solidFill>
                  <a:srgbClr val="4A86E8"/>
                </a:solidFill>
              </a:rPr>
              <a:t>you! </a:t>
            </a:r>
            <a:endParaRPr lang="en-GB" sz="1200" dirty="0">
              <a:solidFill>
                <a:srgbClr val="4A86E8"/>
              </a:solidFill>
            </a:endParaRPr>
          </a:p>
        </p:txBody>
      </p:sp>
      <p:sp>
        <p:nvSpPr>
          <p:cNvPr id="334" name="Shape 334"/>
          <p:cNvSpPr txBox="1">
            <a:spLocks noGrp="1"/>
          </p:cNvSpPr>
          <p:nvPr>
            <p:ph type="subTitle" idx="1"/>
          </p:nvPr>
        </p:nvSpPr>
        <p:spPr>
          <a:xfrm>
            <a:off x="876825" y="3144575"/>
            <a:ext cx="4334100" cy="1989000"/>
          </a:xfrm>
          <a:prstGeom prst="rect">
            <a:avLst/>
          </a:prstGeom>
          <a:solidFill>
            <a:srgbClr val="4A86E8">
              <a:alpha val="73660"/>
            </a:srgbClr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2400" b="1" dirty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Any questions?</a:t>
            </a: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-GB" dirty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You can find us at:</a:t>
            </a:r>
          </a:p>
          <a:p>
            <a:pPr lvl="0">
              <a:spcBef>
                <a:spcPts val="0"/>
              </a:spcBef>
              <a:buNone/>
            </a:pPr>
            <a:r>
              <a:rPr lang="en-GB" dirty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porto-paperteam@bestporto.org</a:t>
            </a:r>
          </a:p>
          <a:p>
            <a:pPr lvl="0">
              <a:spcBef>
                <a:spcPts val="0"/>
              </a:spcBef>
              <a:buNone/>
            </a:pPr>
            <a:endParaRPr dirty="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  <a:p>
            <a:pPr lvl="0">
              <a:spcBef>
                <a:spcPts val="0"/>
              </a:spcBef>
              <a:buNone/>
            </a:pPr>
            <a:r>
              <a:rPr lang="en-GB" dirty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Or me at:</a:t>
            </a:r>
          </a:p>
          <a:p>
            <a:pPr lvl="0" rtl="0">
              <a:spcBef>
                <a:spcPts val="0"/>
              </a:spcBef>
              <a:buNone/>
            </a:pPr>
            <a:r>
              <a:rPr lang="en-GB" dirty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marta.cortesao@bestporto.org</a:t>
            </a:r>
          </a:p>
        </p:txBody>
      </p:sp>
      <p:pic>
        <p:nvPicPr>
          <p:cNvPr id="335" name="Shape 3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0587" y="162821"/>
            <a:ext cx="8229600" cy="1438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5200292" y="3138648"/>
            <a:ext cx="39437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4A86E8"/>
                </a:solidFill>
                <a:hlinkClick r:id="rId4"/>
              </a:rPr>
              <a:t>https://www.youtube.com/watch?v=vlijNN4Gei8</a:t>
            </a:r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Shape 120"/>
          <p:cNvPicPr preferRelativeResize="0"/>
          <p:nvPr/>
        </p:nvPicPr>
        <p:blipFill rotWithShape="1">
          <a:blip r:embed="rId3">
            <a:alphaModFix amt="51000"/>
          </a:blip>
          <a:srcRect t="5987" b="9087"/>
          <a:stretch/>
        </p:blipFill>
        <p:spPr>
          <a:xfrm>
            <a:off x="0" y="0"/>
            <a:ext cx="914400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Shape 121"/>
          <p:cNvSpPr/>
          <p:nvPr/>
        </p:nvSpPr>
        <p:spPr>
          <a:xfrm>
            <a:off x="2572050" y="0"/>
            <a:ext cx="3999900" cy="5143500"/>
          </a:xfrm>
          <a:prstGeom prst="rect">
            <a:avLst/>
          </a:prstGeom>
          <a:solidFill>
            <a:srgbClr val="4A86E8">
              <a:alpha val="7366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ctrTitle" idx="4294967295"/>
          </p:nvPr>
        </p:nvSpPr>
        <p:spPr>
          <a:xfrm>
            <a:off x="2661000" y="1047150"/>
            <a:ext cx="3822000" cy="3049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4800"/>
              <a:t>University-</a:t>
            </a:r>
          </a:p>
          <a:p>
            <a:pPr lvl="0" rtl="0">
              <a:spcBef>
                <a:spcPts val="0"/>
              </a:spcBef>
              <a:buNone/>
            </a:pPr>
            <a:r>
              <a:rPr lang="en-GB" sz="4800"/>
              <a:t>Business Cooperation</a:t>
            </a:r>
          </a:p>
        </p:txBody>
      </p:sp>
      <p:sp>
        <p:nvSpPr>
          <p:cNvPr id="123" name="Shape 123"/>
          <p:cNvSpPr/>
          <p:nvPr/>
        </p:nvSpPr>
        <p:spPr>
          <a:xfrm>
            <a:off x="2810180" y="845486"/>
            <a:ext cx="761384" cy="692557"/>
          </a:xfrm>
          <a:custGeom>
            <a:avLst/>
            <a:gdLst/>
            <a:ahLst/>
            <a:cxnLst/>
            <a:rect l="0" t="0" r="0" b="0"/>
            <a:pathLst>
              <a:path w="16173" h="14711" fill="none" extrusionOk="0">
                <a:moveTo>
                  <a:pt x="8087" y="1"/>
                </a:moveTo>
                <a:lnTo>
                  <a:pt x="8087" y="1"/>
                </a:lnTo>
                <a:lnTo>
                  <a:pt x="7672" y="1"/>
                </a:lnTo>
                <a:lnTo>
                  <a:pt x="7258" y="25"/>
                </a:lnTo>
                <a:lnTo>
                  <a:pt x="6844" y="74"/>
                </a:lnTo>
                <a:lnTo>
                  <a:pt x="6455" y="122"/>
                </a:lnTo>
                <a:lnTo>
                  <a:pt x="6065" y="195"/>
                </a:lnTo>
                <a:lnTo>
                  <a:pt x="5675" y="293"/>
                </a:lnTo>
                <a:lnTo>
                  <a:pt x="5310" y="415"/>
                </a:lnTo>
                <a:lnTo>
                  <a:pt x="4945" y="536"/>
                </a:lnTo>
                <a:lnTo>
                  <a:pt x="4579" y="658"/>
                </a:lnTo>
                <a:lnTo>
                  <a:pt x="4238" y="829"/>
                </a:lnTo>
                <a:lnTo>
                  <a:pt x="3897" y="975"/>
                </a:lnTo>
                <a:lnTo>
                  <a:pt x="3557" y="1170"/>
                </a:lnTo>
                <a:lnTo>
                  <a:pt x="3240" y="1364"/>
                </a:lnTo>
                <a:lnTo>
                  <a:pt x="2948" y="1559"/>
                </a:lnTo>
                <a:lnTo>
                  <a:pt x="2655" y="1778"/>
                </a:lnTo>
                <a:lnTo>
                  <a:pt x="2363" y="1998"/>
                </a:lnTo>
                <a:lnTo>
                  <a:pt x="2095" y="2241"/>
                </a:lnTo>
                <a:lnTo>
                  <a:pt x="1852" y="2485"/>
                </a:lnTo>
                <a:lnTo>
                  <a:pt x="1608" y="2753"/>
                </a:lnTo>
                <a:lnTo>
                  <a:pt x="1389" y="3021"/>
                </a:lnTo>
                <a:lnTo>
                  <a:pt x="1170" y="3288"/>
                </a:lnTo>
                <a:lnTo>
                  <a:pt x="975" y="3581"/>
                </a:lnTo>
                <a:lnTo>
                  <a:pt x="804" y="3873"/>
                </a:lnTo>
                <a:lnTo>
                  <a:pt x="634" y="4190"/>
                </a:lnTo>
                <a:lnTo>
                  <a:pt x="488" y="4506"/>
                </a:lnTo>
                <a:lnTo>
                  <a:pt x="366" y="4823"/>
                </a:lnTo>
                <a:lnTo>
                  <a:pt x="244" y="5139"/>
                </a:lnTo>
                <a:lnTo>
                  <a:pt x="171" y="5480"/>
                </a:lnTo>
                <a:lnTo>
                  <a:pt x="98" y="5821"/>
                </a:lnTo>
                <a:lnTo>
                  <a:pt x="49" y="6162"/>
                </a:lnTo>
                <a:lnTo>
                  <a:pt x="1" y="6503"/>
                </a:lnTo>
                <a:lnTo>
                  <a:pt x="1" y="6869"/>
                </a:lnTo>
                <a:lnTo>
                  <a:pt x="1" y="6869"/>
                </a:lnTo>
                <a:lnTo>
                  <a:pt x="1" y="7234"/>
                </a:lnTo>
                <a:lnTo>
                  <a:pt x="49" y="7624"/>
                </a:lnTo>
                <a:lnTo>
                  <a:pt x="98" y="7989"/>
                </a:lnTo>
                <a:lnTo>
                  <a:pt x="196" y="8330"/>
                </a:lnTo>
                <a:lnTo>
                  <a:pt x="293" y="8695"/>
                </a:lnTo>
                <a:lnTo>
                  <a:pt x="415" y="9036"/>
                </a:lnTo>
                <a:lnTo>
                  <a:pt x="561" y="9377"/>
                </a:lnTo>
                <a:lnTo>
                  <a:pt x="731" y="9718"/>
                </a:lnTo>
                <a:lnTo>
                  <a:pt x="902" y="10035"/>
                </a:lnTo>
                <a:lnTo>
                  <a:pt x="1097" y="10327"/>
                </a:lnTo>
                <a:lnTo>
                  <a:pt x="1340" y="10644"/>
                </a:lnTo>
                <a:lnTo>
                  <a:pt x="1559" y="10936"/>
                </a:lnTo>
                <a:lnTo>
                  <a:pt x="1827" y="11204"/>
                </a:lnTo>
                <a:lnTo>
                  <a:pt x="2095" y="11472"/>
                </a:lnTo>
                <a:lnTo>
                  <a:pt x="2387" y="11740"/>
                </a:lnTo>
                <a:lnTo>
                  <a:pt x="2680" y="11983"/>
                </a:lnTo>
                <a:lnTo>
                  <a:pt x="2680" y="11983"/>
                </a:lnTo>
                <a:lnTo>
                  <a:pt x="2485" y="12349"/>
                </a:lnTo>
                <a:lnTo>
                  <a:pt x="2266" y="12714"/>
                </a:lnTo>
                <a:lnTo>
                  <a:pt x="2022" y="13104"/>
                </a:lnTo>
                <a:lnTo>
                  <a:pt x="1706" y="13469"/>
                </a:lnTo>
                <a:lnTo>
                  <a:pt x="1365" y="13834"/>
                </a:lnTo>
                <a:lnTo>
                  <a:pt x="1170" y="14005"/>
                </a:lnTo>
                <a:lnTo>
                  <a:pt x="951" y="14151"/>
                </a:lnTo>
                <a:lnTo>
                  <a:pt x="731" y="14297"/>
                </a:lnTo>
                <a:lnTo>
                  <a:pt x="512" y="14443"/>
                </a:lnTo>
                <a:lnTo>
                  <a:pt x="269" y="14540"/>
                </a:lnTo>
                <a:lnTo>
                  <a:pt x="1" y="14662"/>
                </a:lnTo>
                <a:lnTo>
                  <a:pt x="1" y="14662"/>
                </a:lnTo>
                <a:lnTo>
                  <a:pt x="122" y="14662"/>
                </a:lnTo>
                <a:lnTo>
                  <a:pt x="488" y="14711"/>
                </a:lnTo>
                <a:lnTo>
                  <a:pt x="1024" y="14711"/>
                </a:lnTo>
                <a:lnTo>
                  <a:pt x="1365" y="14711"/>
                </a:lnTo>
                <a:lnTo>
                  <a:pt x="1706" y="14687"/>
                </a:lnTo>
                <a:lnTo>
                  <a:pt x="2095" y="14614"/>
                </a:lnTo>
                <a:lnTo>
                  <a:pt x="2485" y="14540"/>
                </a:lnTo>
                <a:lnTo>
                  <a:pt x="2899" y="14419"/>
                </a:lnTo>
                <a:lnTo>
                  <a:pt x="3313" y="14273"/>
                </a:lnTo>
                <a:lnTo>
                  <a:pt x="3751" y="14078"/>
                </a:lnTo>
                <a:lnTo>
                  <a:pt x="4165" y="13834"/>
                </a:lnTo>
                <a:lnTo>
                  <a:pt x="4579" y="13566"/>
                </a:lnTo>
                <a:lnTo>
                  <a:pt x="4969" y="13201"/>
                </a:lnTo>
                <a:lnTo>
                  <a:pt x="4969" y="13201"/>
                </a:lnTo>
                <a:lnTo>
                  <a:pt x="5334" y="13323"/>
                </a:lnTo>
                <a:lnTo>
                  <a:pt x="5700" y="13444"/>
                </a:lnTo>
                <a:lnTo>
                  <a:pt x="6089" y="13518"/>
                </a:lnTo>
                <a:lnTo>
                  <a:pt x="6479" y="13591"/>
                </a:lnTo>
                <a:lnTo>
                  <a:pt x="6869" y="13664"/>
                </a:lnTo>
                <a:lnTo>
                  <a:pt x="7258" y="13712"/>
                </a:lnTo>
                <a:lnTo>
                  <a:pt x="7672" y="13737"/>
                </a:lnTo>
                <a:lnTo>
                  <a:pt x="8087" y="13737"/>
                </a:lnTo>
                <a:lnTo>
                  <a:pt x="8087" y="13737"/>
                </a:lnTo>
                <a:lnTo>
                  <a:pt x="8501" y="13737"/>
                </a:lnTo>
                <a:lnTo>
                  <a:pt x="8915" y="13712"/>
                </a:lnTo>
                <a:lnTo>
                  <a:pt x="9329" y="13664"/>
                </a:lnTo>
                <a:lnTo>
                  <a:pt x="9718" y="13591"/>
                </a:lnTo>
                <a:lnTo>
                  <a:pt x="10108" y="13518"/>
                </a:lnTo>
                <a:lnTo>
                  <a:pt x="10498" y="13420"/>
                </a:lnTo>
                <a:lnTo>
                  <a:pt x="10863" y="13323"/>
                </a:lnTo>
                <a:lnTo>
                  <a:pt x="11228" y="13201"/>
                </a:lnTo>
                <a:lnTo>
                  <a:pt x="11594" y="13055"/>
                </a:lnTo>
                <a:lnTo>
                  <a:pt x="11935" y="12909"/>
                </a:lnTo>
                <a:lnTo>
                  <a:pt x="12276" y="12738"/>
                </a:lnTo>
                <a:lnTo>
                  <a:pt x="12617" y="12568"/>
                </a:lnTo>
                <a:lnTo>
                  <a:pt x="12933" y="12373"/>
                </a:lnTo>
                <a:lnTo>
                  <a:pt x="13225" y="12178"/>
                </a:lnTo>
                <a:lnTo>
                  <a:pt x="13518" y="11959"/>
                </a:lnTo>
                <a:lnTo>
                  <a:pt x="13810" y="11715"/>
                </a:lnTo>
                <a:lnTo>
                  <a:pt x="14078" y="11496"/>
                </a:lnTo>
                <a:lnTo>
                  <a:pt x="14321" y="11228"/>
                </a:lnTo>
                <a:lnTo>
                  <a:pt x="14565" y="10985"/>
                </a:lnTo>
                <a:lnTo>
                  <a:pt x="14784" y="10717"/>
                </a:lnTo>
                <a:lnTo>
                  <a:pt x="15003" y="10424"/>
                </a:lnTo>
                <a:lnTo>
                  <a:pt x="15198" y="10132"/>
                </a:lnTo>
                <a:lnTo>
                  <a:pt x="15369" y="9840"/>
                </a:lnTo>
                <a:lnTo>
                  <a:pt x="15539" y="9548"/>
                </a:lnTo>
                <a:lnTo>
                  <a:pt x="15685" y="9231"/>
                </a:lnTo>
                <a:lnTo>
                  <a:pt x="15807" y="8914"/>
                </a:lnTo>
                <a:lnTo>
                  <a:pt x="15929" y="8574"/>
                </a:lnTo>
                <a:lnTo>
                  <a:pt x="16002" y="8257"/>
                </a:lnTo>
                <a:lnTo>
                  <a:pt x="16075" y="7916"/>
                </a:lnTo>
                <a:lnTo>
                  <a:pt x="16124" y="7575"/>
                </a:lnTo>
                <a:lnTo>
                  <a:pt x="16172" y="7210"/>
                </a:lnTo>
                <a:lnTo>
                  <a:pt x="16172" y="6869"/>
                </a:lnTo>
                <a:lnTo>
                  <a:pt x="16172" y="6869"/>
                </a:lnTo>
                <a:lnTo>
                  <a:pt x="16172" y="6503"/>
                </a:lnTo>
                <a:lnTo>
                  <a:pt x="16124" y="6162"/>
                </a:lnTo>
                <a:lnTo>
                  <a:pt x="16075" y="5821"/>
                </a:lnTo>
                <a:lnTo>
                  <a:pt x="16002" y="5480"/>
                </a:lnTo>
                <a:lnTo>
                  <a:pt x="15929" y="5139"/>
                </a:lnTo>
                <a:lnTo>
                  <a:pt x="15807" y="4823"/>
                </a:lnTo>
                <a:lnTo>
                  <a:pt x="15685" y="4506"/>
                </a:lnTo>
                <a:lnTo>
                  <a:pt x="15539" y="4190"/>
                </a:lnTo>
                <a:lnTo>
                  <a:pt x="15369" y="3873"/>
                </a:lnTo>
                <a:lnTo>
                  <a:pt x="15198" y="3581"/>
                </a:lnTo>
                <a:lnTo>
                  <a:pt x="15003" y="3288"/>
                </a:lnTo>
                <a:lnTo>
                  <a:pt x="14784" y="3021"/>
                </a:lnTo>
                <a:lnTo>
                  <a:pt x="14565" y="2753"/>
                </a:lnTo>
                <a:lnTo>
                  <a:pt x="14321" y="2485"/>
                </a:lnTo>
                <a:lnTo>
                  <a:pt x="14078" y="2241"/>
                </a:lnTo>
                <a:lnTo>
                  <a:pt x="13810" y="1998"/>
                </a:lnTo>
                <a:lnTo>
                  <a:pt x="13518" y="1778"/>
                </a:lnTo>
                <a:lnTo>
                  <a:pt x="13225" y="1559"/>
                </a:lnTo>
                <a:lnTo>
                  <a:pt x="12933" y="1364"/>
                </a:lnTo>
                <a:lnTo>
                  <a:pt x="12617" y="1170"/>
                </a:lnTo>
                <a:lnTo>
                  <a:pt x="12276" y="975"/>
                </a:lnTo>
                <a:lnTo>
                  <a:pt x="11935" y="829"/>
                </a:lnTo>
                <a:lnTo>
                  <a:pt x="11594" y="658"/>
                </a:lnTo>
                <a:lnTo>
                  <a:pt x="11228" y="536"/>
                </a:lnTo>
                <a:lnTo>
                  <a:pt x="10863" y="415"/>
                </a:lnTo>
                <a:lnTo>
                  <a:pt x="10498" y="293"/>
                </a:lnTo>
                <a:lnTo>
                  <a:pt x="10108" y="195"/>
                </a:lnTo>
                <a:lnTo>
                  <a:pt x="9718" y="122"/>
                </a:lnTo>
                <a:lnTo>
                  <a:pt x="9329" y="74"/>
                </a:lnTo>
                <a:lnTo>
                  <a:pt x="8915" y="25"/>
                </a:lnTo>
                <a:lnTo>
                  <a:pt x="8501" y="1"/>
                </a:lnTo>
                <a:lnTo>
                  <a:pt x="8087" y="1"/>
                </a:lnTo>
                <a:lnTo>
                  <a:pt x="8087" y="1"/>
                </a:lnTo>
                <a:close/>
              </a:path>
            </a:pathLst>
          </a:custGeom>
          <a:noFill/>
          <a:ln w="381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/>
        </p:nvSpPr>
        <p:spPr>
          <a:xfrm>
            <a:off x="285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29" name="Shape 129"/>
          <p:cNvPicPr preferRelativeResize="0"/>
          <p:nvPr/>
        </p:nvPicPr>
        <p:blipFill rotWithShape="1">
          <a:blip r:embed="rId4">
            <a:alphaModFix amt="31000"/>
          </a:blip>
          <a:srcRect b="4589"/>
          <a:stretch/>
        </p:blipFill>
        <p:spPr>
          <a:xfrm>
            <a:off x="-7125" y="0"/>
            <a:ext cx="914399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Shape 130"/>
          <p:cNvSpPr/>
          <p:nvPr/>
        </p:nvSpPr>
        <p:spPr>
          <a:xfrm>
            <a:off x="3265050" y="1665625"/>
            <a:ext cx="2613900" cy="2613900"/>
          </a:xfrm>
          <a:prstGeom prst="donut">
            <a:avLst>
              <a:gd name="adj" fmla="val 8161"/>
            </a:avLst>
          </a:prstGeom>
          <a:solidFill>
            <a:srgbClr val="4A86E8">
              <a:alpha val="7366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 sz="1800" b="1">
                <a:solidFill>
                  <a:srgbClr val="4A86E8"/>
                </a:solidFill>
                <a:latin typeface="Muli"/>
                <a:ea typeface="Muli"/>
                <a:cs typeface="Muli"/>
                <a:sym typeface="Muli"/>
              </a:rPr>
              <a:t>Business</a:t>
            </a:r>
          </a:p>
        </p:txBody>
      </p:sp>
      <p:sp>
        <p:nvSpPr>
          <p:cNvPr id="131" name="Shape 131"/>
          <p:cNvSpPr/>
          <p:nvPr/>
        </p:nvSpPr>
        <p:spPr>
          <a:xfrm>
            <a:off x="5322450" y="1665625"/>
            <a:ext cx="2613900" cy="2613900"/>
          </a:xfrm>
          <a:prstGeom prst="donut">
            <a:avLst>
              <a:gd name="adj" fmla="val 8161"/>
            </a:avLst>
          </a:prstGeom>
          <a:solidFill>
            <a:srgbClr val="4A86E8">
              <a:alpha val="7366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 sz="1800" b="1">
                <a:solidFill>
                  <a:srgbClr val="4A86E8"/>
                </a:solidFill>
                <a:latin typeface="Muli"/>
                <a:ea typeface="Muli"/>
                <a:cs typeface="Muli"/>
                <a:sym typeface="Muli"/>
              </a:rPr>
              <a:t>Students</a:t>
            </a:r>
          </a:p>
        </p:txBody>
      </p:sp>
      <p:sp>
        <p:nvSpPr>
          <p:cNvPr id="132" name="Shape 132"/>
          <p:cNvSpPr/>
          <p:nvPr/>
        </p:nvSpPr>
        <p:spPr>
          <a:xfrm>
            <a:off x="1207650" y="1665625"/>
            <a:ext cx="2613900" cy="2613900"/>
          </a:xfrm>
          <a:prstGeom prst="donut">
            <a:avLst>
              <a:gd name="adj" fmla="val 8161"/>
            </a:avLst>
          </a:prstGeom>
          <a:solidFill>
            <a:srgbClr val="4A86E8">
              <a:alpha val="7366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 sz="1800" b="1">
                <a:solidFill>
                  <a:srgbClr val="4A86E8"/>
                </a:solidFill>
                <a:latin typeface="Muli"/>
                <a:ea typeface="Muli"/>
                <a:cs typeface="Muli"/>
                <a:sym typeface="Muli"/>
              </a:rPr>
              <a:t>University</a:t>
            </a:r>
          </a:p>
        </p:txBody>
      </p:sp>
      <p:sp>
        <p:nvSpPr>
          <p:cNvPr id="133" name="Shape 133"/>
          <p:cNvSpPr/>
          <p:nvPr/>
        </p:nvSpPr>
        <p:spPr>
          <a:xfrm>
            <a:off x="1193475" y="0"/>
            <a:ext cx="6742800" cy="866700"/>
          </a:xfrm>
          <a:prstGeom prst="rect">
            <a:avLst/>
          </a:prstGeom>
          <a:solidFill>
            <a:srgbClr val="4A86E8">
              <a:alpha val="73660"/>
            </a:srgbClr>
          </a:solidFill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GB"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STAKEHOLDERS OF HIGHER EDUCATION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/>
        </p:nvSpPr>
        <p:spPr>
          <a:xfrm>
            <a:off x="2850" y="0"/>
            <a:ext cx="91725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39" name="Shape 139"/>
          <p:cNvPicPr preferRelativeResize="0"/>
          <p:nvPr/>
        </p:nvPicPr>
        <p:blipFill rotWithShape="1">
          <a:blip r:embed="rId4">
            <a:alphaModFix/>
          </a:blip>
          <a:srcRect l="676" r="1245" b="4906"/>
          <a:stretch/>
        </p:blipFill>
        <p:spPr>
          <a:xfrm>
            <a:off x="2584125" y="252450"/>
            <a:ext cx="6591301" cy="489105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Shape 140"/>
          <p:cNvSpPr/>
          <p:nvPr/>
        </p:nvSpPr>
        <p:spPr>
          <a:xfrm>
            <a:off x="2450775" y="233400"/>
            <a:ext cx="4581600" cy="106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1" name="Shape 141"/>
          <p:cNvSpPr/>
          <p:nvPr/>
        </p:nvSpPr>
        <p:spPr>
          <a:xfrm>
            <a:off x="2450775" y="671550"/>
            <a:ext cx="2562300" cy="3905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42" name="Shape 142"/>
          <p:cNvSpPr/>
          <p:nvPr/>
        </p:nvSpPr>
        <p:spPr>
          <a:xfrm>
            <a:off x="1193475" y="0"/>
            <a:ext cx="6742800" cy="866700"/>
          </a:xfrm>
          <a:prstGeom prst="rect">
            <a:avLst/>
          </a:prstGeom>
          <a:solidFill>
            <a:srgbClr val="4A86E8">
              <a:alpha val="73660"/>
            </a:srgbClr>
          </a:solidFill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BEST - BOARD OF EUROPEAN STUDENTS OF TECHNOLOGY</a:t>
            </a:r>
          </a:p>
        </p:txBody>
      </p:sp>
      <p:pic>
        <p:nvPicPr>
          <p:cNvPr id="143" name="Shape 143" descr="https://lh4.googleusercontent.com/DDpsfhDHElv-UygaGGbIQ2c47hJeJ_L1LLNkCEc7AMo4W-1DM6tchvHM_NIpGF229GqKRqpCPWw1MW9BcpH1g6Ng06XjRsFRXwhZ8QlqA1ZfzsZM2dFKhfNt6oaeRM7Vaca4-eONKi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93475" y="2015649"/>
            <a:ext cx="3411900" cy="177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/>
        </p:nvSpPr>
        <p:spPr>
          <a:xfrm>
            <a:off x="2850" y="14325"/>
            <a:ext cx="9144000" cy="866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49" name="Shape 149"/>
          <p:cNvPicPr preferRelativeResize="0"/>
          <p:nvPr/>
        </p:nvPicPr>
        <p:blipFill rotWithShape="1">
          <a:blip r:embed="rId3">
            <a:alphaModFix amt="50000"/>
          </a:blip>
          <a:srcRect t="5627" b="9998"/>
          <a:stretch/>
        </p:blipFill>
        <p:spPr>
          <a:xfrm>
            <a:off x="0" y="0"/>
            <a:ext cx="9144005" cy="5143504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Shape 150"/>
          <p:cNvSpPr/>
          <p:nvPr/>
        </p:nvSpPr>
        <p:spPr>
          <a:xfrm>
            <a:off x="1193475" y="0"/>
            <a:ext cx="6742800" cy="866700"/>
          </a:xfrm>
          <a:prstGeom prst="rect">
            <a:avLst/>
          </a:prstGeom>
          <a:solidFill>
            <a:srgbClr val="4A86E8">
              <a:alpha val="73660"/>
            </a:srgbClr>
          </a:solidFill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SERVICES OF BEST</a:t>
            </a:r>
          </a:p>
        </p:txBody>
      </p:sp>
      <p:sp>
        <p:nvSpPr>
          <p:cNvPr id="151" name="Shape 151"/>
          <p:cNvSpPr txBox="1"/>
          <p:nvPr/>
        </p:nvSpPr>
        <p:spPr>
          <a:xfrm>
            <a:off x="2419950" y="1256500"/>
            <a:ext cx="4304100" cy="778200"/>
          </a:xfrm>
          <a:prstGeom prst="rect">
            <a:avLst/>
          </a:prstGeom>
          <a:solidFill>
            <a:srgbClr val="FFFFFF">
              <a:alpha val="35490"/>
            </a:srgbClr>
          </a:solidFill>
          <a:ln w="9525" cap="rnd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 sz="2400" b="1">
                <a:solidFill>
                  <a:srgbClr val="4A86E8"/>
                </a:solidFill>
                <a:latin typeface="Muli"/>
                <a:ea typeface="Muli"/>
                <a:cs typeface="Muli"/>
                <a:sym typeface="Muli"/>
              </a:rPr>
              <a:t>Career Support</a:t>
            </a:r>
          </a:p>
        </p:txBody>
      </p:sp>
      <p:sp>
        <p:nvSpPr>
          <p:cNvPr id="152" name="Shape 152"/>
          <p:cNvSpPr txBox="1"/>
          <p:nvPr/>
        </p:nvSpPr>
        <p:spPr>
          <a:xfrm>
            <a:off x="2419950" y="2628900"/>
            <a:ext cx="4304100" cy="778200"/>
          </a:xfrm>
          <a:prstGeom prst="rect">
            <a:avLst/>
          </a:prstGeom>
          <a:solidFill>
            <a:srgbClr val="FFFFFF">
              <a:alpha val="35490"/>
            </a:srgbClr>
          </a:solidFill>
          <a:ln w="9525" cap="rnd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 sz="2400" b="1">
                <a:solidFill>
                  <a:srgbClr val="4A86E8"/>
                </a:solidFill>
                <a:latin typeface="Muli"/>
                <a:ea typeface="Muli"/>
                <a:cs typeface="Muli"/>
                <a:sym typeface="Muli"/>
              </a:rPr>
              <a:t>Complementary Education</a:t>
            </a:r>
          </a:p>
        </p:txBody>
      </p:sp>
      <p:sp>
        <p:nvSpPr>
          <p:cNvPr id="153" name="Shape 153"/>
          <p:cNvSpPr txBox="1"/>
          <p:nvPr/>
        </p:nvSpPr>
        <p:spPr>
          <a:xfrm>
            <a:off x="2419950" y="4001300"/>
            <a:ext cx="4304100" cy="778200"/>
          </a:xfrm>
          <a:prstGeom prst="rect">
            <a:avLst/>
          </a:prstGeom>
          <a:solidFill>
            <a:srgbClr val="FFFFFF">
              <a:alpha val="35490"/>
            </a:srgbClr>
          </a:solidFill>
          <a:ln w="9525" cap="rnd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 sz="2400" b="1">
                <a:solidFill>
                  <a:srgbClr val="4A86E8"/>
                </a:solidFill>
                <a:latin typeface="Muli"/>
                <a:ea typeface="Muli"/>
                <a:cs typeface="Muli"/>
                <a:sym typeface="Muli"/>
              </a:rPr>
              <a:t>Educational Involvement</a:t>
            </a:r>
          </a:p>
        </p:txBody>
      </p:sp>
      <p:cxnSp>
        <p:nvCxnSpPr>
          <p:cNvPr id="154" name="Shape 154"/>
          <p:cNvCxnSpPr>
            <a:endCxn id="152" idx="0"/>
          </p:cNvCxnSpPr>
          <p:nvPr/>
        </p:nvCxnSpPr>
        <p:spPr>
          <a:xfrm>
            <a:off x="4572000" y="2034600"/>
            <a:ext cx="0" cy="5943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oval" w="lg" len="lg"/>
            <a:tailEnd type="oval" w="lg" len="lg"/>
          </a:ln>
        </p:spPr>
      </p:cxnSp>
      <p:cxnSp>
        <p:nvCxnSpPr>
          <p:cNvPr id="155" name="Shape 155"/>
          <p:cNvCxnSpPr>
            <a:endCxn id="153" idx="0"/>
          </p:cNvCxnSpPr>
          <p:nvPr/>
        </p:nvCxnSpPr>
        <p:spPr>
          <a:xfrm>
            <a:off x="4572000" y="3407000"/>
            <a:ext cx="0" cy="5943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oval" w="lg" len="lg"/>
            <a:tailEnd type="oval" w="lg" len="lg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/>
        </p:nvSpPr>
        <p:spPr>
          <a:xfrm>
            <a:off x="2850" y="14325"/>
            <a:ext cx="9144000" cy="866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61" name="Shape 161"/>
          <p:cNvPicPr preferRelativeResize="0"/>
          <p:nvPr/>
        </p:nvPicPr>
        <p:blipFill rotWithShape="1">
          <a:blip r:embed="rId3">
            <a:alphaModFix amt="51000"/>
          </a:blip>
          <a:srcRect t="12161" b="2912"/>
          <a:stretch/>
        </p:blipFill>
        <p:spPr>
          <a:xfrm>
            <a:off x="2850" y="0"/>
            <a:ext cx="914400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Shape 162"/>
          <p:cNvSpPr/>
          <p:nvPr/>
        </p:nvSpPr>
        <p:spPr>
          <a:xfrm>
            <a:off x="1193475" y="0"/>
            <a:ext cx="6742800" cy="866700"/>
          </a:xfrm>
          <a:prstGeom prst="rect">
            <a:avLst/>
          </a:prstGeom>
          <a:solidFill>
            <a:srgbClr val="4A86E8">
              <a:alpha val="73660"/>
            </a:srgbClr>
          </a:solidFill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EBEC - EUROPEAN BEST ENGINEERING COMPETITION</a:t>
            </a:r>
          </a:p>
        </p:txBody>
      </p:sp>
      <p:grpSp>
        <p:nvGrpSpPr>
          <p:cNvPr id="163" name="Shape 163"/>
          <p:cNvGrpSpPr/>
          <p:nvPr/>
        </p:nvGrpSpPr>
        <p:grpSpPr>
          <a:xfrm>
            <a:off x="2704548" y="1474021"/>
            <a:ext cx="3740609" cy="2912867"/>
            <a:chOff x="4850513" y="1511660"/>
            <a:chExt cx="4131899" cy="3133800"/>
          </a:xfrm>
        </p:grpSpPr>
        <p:sp>
          <p:nvSpPr>
            <p:cNvPr id="164" name="Shape 164"/>
            <p:cNvSpPr/>
            <p:nvPr/>
          </p:nvSpPr>
          <p:spPr>
            <a:xfrm>
              <a:off x="4850513" y="1511660"/>
              <a:ext cx="4131899" cy="3133800"/>
            </a:xfrm>
            <a:prstGeom prst="triangle">
              <a:avLst>
                <a:gd name="adj" fmla="val 50000"/>
              </a:avLst>
            </a:prstGeom>
            <a:solidFill>
              <a:srgbClr val="4A86E8">
                <a:alpha val="73660"/>
              </a:srgb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sz="1800"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165" name="Shape 165"/>
            <p:cNvSpPr txBox="1"/>
            <p:nvPr/>
          </p:nvSpPr>
          <p:spPr>
            <a:xfrm>
              <a:off x="5534809" y="4025722"/>
              <a:ext cx="2763299" cy="3558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-GB" sz="1800" b="1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83 Local Rounds</a:t>
              </a:r>
            </a:p>
          </p:txBody>
        </p:sp>
        <p:sp>
          <p:nvSpPr>
            <p:cNvPr id="166" name="Shape 166"/>
            <p:cNvSpPr txBox="1"/>
            <p:nvPr/>
          </p:nvSpPr>
          <p:spPr>
            <a:xfrm>
              <a:off x="5283714" y="3092352"/>
              <a:ext cx="3265500" cy="3558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-GB" sz="1800" b="1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15 National/</a:t>
              </a:r>
            </a:p>
            <a:p>
              <a:pPr lvl="0" algn="ctr" rtl="0">
                <a:spcBef>
                  <a:spcPts val="0"/>
                </a:spcBef>
                <a:buNone/>
              </a:pPr>
              <a:r>
                <a:rPr lang="en-GB" sz="1800" b="1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Regional Rounds</a:t>
              </a:r>
            </a:p>
          </p:txBody>
        </p:sp>
        <p:sp>
          <p:nvSpPr>
            <p:cNvPr id="167" name="Shape 167"/>
            <p:cNvSpPr txBox="1"/>
            <p:nvPr/>
          </p:nvSpPr>
          <p:spPr>
            <a:xfrm>
              <a:off x="5531938" y="2445879"/>
              <a:ext cx="2763300" cy="3558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-GB" sz="1800" b="1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1 EBEC final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/>
        </p:nvSpPr>
        <p:spPr>
          <a:xfrm>
            <a:off x="2850" y="14325"/>
            <a:ext cx="9144000" cy="866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73" name="Shape 173"/>
          <p:cNvPicPr preferRelativeResize="0"/>
          <p:nvPr/>
        </p:nvPicPr>
        <p:blipFill rotWithShape="1">
          <a:blip r:embed="rId3">
            <a:alphaModFix amt="51000"/>
          </a:blip>
          <a:srcRect t="12161" b="2912"/>
          <a:stretch/>
        </p:blipFill>
        <p:spPr>
          <a:xfrm>
            <a:off x="2850" y="0"/>
            <a:ext cx="914400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Shape 174"/>
          <p:cNvSpPr/>
          <p:nvPr/>
        </p:nvSpPr>
        <p:spPr>
          <a:xfrm>
            <a:off x="1193475" y="0"/>
            <a:ext cx="6742800" cy="866700"/>
          </a:xfrm>
          <a:prstGeom prst="rect">
            <a:avLst/>
          </a:prstGeom>
          <a:solidFill>
            <a:srgbClr val="4A86E8">
              <a:alpha val="73660"/>
            </a:srgbClr>
          </a:solidFill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EBEC - EUROPEAN BEST ENGINEERING COMPETITION</a:t>
            </a:r>
          </a:p>
        </p:txBody>
      </p:sp>
      <p:sp>
        <p:nvSpPr>
          <p:cNvPr id="175" name="Shape 175"/>
          <p:cNvSpPr/>
          <p:nvPr/>
        </p:nvSpPr>
        <p:spPr>
          <a:xfrm>
            <a:off x="1193475" y="1474025"/>
            <a:ext cx="1969200" cy="2236800"/>
          </a:xfrm>
          <a:prstGeom prst="rect">
            <a:avLst/>
          </a:prstGeom>
          <a:solidFill>
            <a:srgbClr val="4A86E8">
              <a:alpha val="73660"/>
            </a:srgbClr>
          </a:solidFill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Team Design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GB"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TD</a:t>
            </a:r>
          </a:p>
        </p:txBody>
      </p:sp>
      <p:sp>
        <p:nvSpPr>
          <p:cNvPr id="176" name="Shape 176"/>
          <p:cNvSpPr/>
          <p:nvPr/>
        </p:nvSpPr>
        <p:spPr>
          <a:xfrm>
            <a:off x="5839375" y="1482000"/>
            <a:ext cx="2044200" cy="2236800"/>
          </a:xfrm>
          <a:prstGeom prst="rect">
            <a:avLst/>
          </a:prstGeom>
          <a:solidFill>
            <a:srgbClr val="4A86E8">
              <a:alpha val="73660"/>
            </a:srgbClr>
          </a:solidFill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Case Study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GB"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CS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/>
        </p:nvSpPr>
        <p:spPr>
          <a:xfrm>
            <a:off x="2850" y="14325"/>
            <a:ext cx="9144000" cy="866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2" name="Shape 182"/>
          <p:cNvSpPr/>
          <p:nvPr/>
        </p:nvSpPr>
        <p:spPr>
          <a:xfrm>
            <a:off x="1193475" y="0"/>
            <a:ext cx="6742800" cy="866700"/>
          </a:xfrm>
          <a:prstGeom prst="rect">
            <a:avLst/>
          </a:prstGeom>
          <a:solidFill>
            <a:srgbClr val="4A86E8">
              <a:alpha val="73660"/>
            </a:srgbClr>
          </a:solidFill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EBEC PROJECT 2015</a:t>
            </a:r>
          </a:p>
        </p:txBody>
      </p:sp>
      <p:grpSp>
        <p:nvGrpSpPr>
          <p:cNvPr id="183" name="Shape 183"/>
          <p:cNvGrpSpPr/>
          <p:nvPr/>
        </p:nvGrpSpPr>
        <p:grpSpPr>
          <a:xfrm>
            <a:off x="2047337" y="1761250"/>
            <a:ext cx="5044205" cy="2137500"/>
            <a:chOff x="1393500" y="1866875"/>
            <a:chExt cx="5044205" cy="2137500"/>
          </a:xfrm>
        </p:grpSpPr>
        <p:sp>
          <p:nvSpPr>
            <p:cNvPr id="184" name="Shape 184"/>
            <p:cNvSpPr/>
            <p:nvPr/>
          </p:nvSpPr>
          <p:spPr>
            <a:xfrm>
              <a:off x="1393500" y="1866875"/>
              <a:ext cx="2292900" cy="2137500"/>
            </a:xfrm>
            <a:prstGeom prst="ellipse">
              <a:avLst/>
            </a:prstGeom>
            <a:solidFill>
              <a:srgbClr val="4A86E8">
                <a:alpha val="73660"/>
              </a:srgb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-GB" sz="4600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6000</a:t>
              </a:r>
            </a:p>
            <a:p>
              <a:pPr lvl="0" algn="ctr" rtl="0">
                <a:spcBef>
                  <a:spcPts val="0"/>
                </a:spcBef>
                <a:buNone/>
              </a:pPr>
              <a:r>
                <a:rPr lang="en-GB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Participants</a:t>
              </a:r>
            </a:p>
          </p:txBody>
        </p:sp>
        <p:sp>
          <p:nvSpPr>
            <p:cNvPr id="185" name="Shape 185"/>
            <p:cNvSpPr/>
            <p:nvPr/>
          </p:nvSpPr>
          <p:spPr>
            <a:xfrm>
              <a:off x="3314662" y="2119325"/>
              <a:ext cx="1813200" cy="1632600"/>
            </a:xfrm>
            <a:prstGeom prst="ellipse">
              <a:avLst/>
            </a:prstGeom>
            <a:solidFill>
              <a:srgbClr val="4A86E8">
                <a:alpha val="73660"/>
              </a:srgb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-GB" sz="4800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88</a:t>
              </a:r>
            </a:p>
            <a:p>
              <a:pPr lvl="0" algn="ctr" rtl="0">
                <a:spcBef>
                  <a:spcPts val="0"/>
                </a:spcBef>
                <a:buNone/>
              </a:pPr>
              <a:r>
                <a:rPr lang="en-GB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Universities</a:t>
              </a:r>
            </a:p>
          </p:txBody>
        </p:sp>
        <p:sp>
          <p:nvSpPr>
            <p:cNvPr id="186" name="Shape 186"/>
            <p:cNvSpPr/>
            <p:nvPr/>
          </p:nvSpPr>
          <p:spPr>
            <a:xfrm>
              <a:off x="4945205" y="2241124"/>
              <a:ext cx="1492500" cy="1397100"/>
            </a:xfrm>
            <a:prstGeom prst="ellipse">
              <a:avLst/>
            </a:prstGeom>
            <a:solidFill>
              <a:srgbClr val="4A86E8">
                <a:alpha val="73660"/>
              </a:srgb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-GB" sz="4800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32</a:t>
              </a:r>
            </a:p>
            <a:p>
              <a:pPr lvl="0" algn="ctr" rtl="0">
                <a:spcBef>
                  <a:spcPts val="0"/>
                </a:spcBef>
                <a:buNone/>
              </a:pPr>
              <a:r>
                <a:rPr lang="en-GB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Countries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ach-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anqu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413</Words>
  <Application>Microsoft Office PowerPoint</Application>
  <PresentationFormat>On-screen Show (16:9)</PresentationFormat>
  <Paragraphs>117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Calibri</vt:lpstr>
      <vt:lpstr>Noto Sans Symbols</vt:lpstr>
      <vt:lpstr>Georgia</vt:lpstr>
      <vt:lpstr>Verdana</vt:lpstr>
      <vt:lpstr>Muli</vt:lpstr>
      <vt:lpstr>Arial</vt:lpstr>
      <vt:lpstr>Source Code Pro</vt:lpstr>
      <vt:lpstr>Amatic SC</vt:lpstr>
      <vt:lpstr>beach-day</vt:lpstr>
      <vt:lpstr>Banquo template</vt:lpstr>
      <vt:lpstr>EBEC bridges University-Business Skills  Andreia Almeida1, Mariana Masteling1, Mariana Sousa1, Marta Cortesão1, Rita Faria1 1Board of European Students of Technology (BEST), BEST Porto, University of Porto</vt:lpstr>
      <vt:lpstr>PowerPoint Presentation</vt:lpstr>
      <vt:lpstr>University- Business Cooperation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EBEC Porto local round for 8 years</vt:lpstr>
      <vt:lpstr>PowerPoint Presentation</vt:lpstr>
      <vt:lpstr>In 2014 EBEC Porto is recognized as a forming unit by the rectorate of the University of Porto  1.5 ECTS* Participants  2 ECTS Organisers</vt:lpstr>
      <vt:lpstr>What makes EBEC so special? An educational point of view</vt:lpstr>
      <vt:lpstr>General EBEC Workflow - How is Local Round organized in Porto  Survey to organizers from Porto - What skills are developed? - Are these skills important for a future job application?</vt:lpstr>
      <vt:lpstr>SURVEY</vt:lpstr>
      <vt:lpstr>PowerPoint Presentation</vt:lpstr>
      <vt:lpstr>Results: Developed Skills</vt:lpstr>
      <vt:lpstr>Results: Developed Skills</vt:lpstr>
      <vt:lpstr>Results: Developed Skills</vt:lpstr>
      <vt:lpstr>Evaluate the impact of the substitution of components used by Sakthi Portugal for the automotive industry</vt:lpstr>
      <vt:lpstr>Present the project to ErgoStat’s CEO  Winners of EBEC European final</vt:lpstr>
      <vt:lpstr>CONCLUSION</vt:lpstr>
      <vt:lpstr>Thank you!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EBEC bridges University-Business Skills  Andreia Almeida1, Mariana Masteling1, Mariana Sousa1, Marta Cortesão1, Rita Faria1 1Board of European Students of Technology (BEST), BEST Porto, University of Porto</dc:title>
  <dc:creator>Ville Björck</dc:creator>
  <cp:lastModifiedBy>Ville Björck</cp:lastModifiedBy>
  <cp:revision>7</cp:revision>
  <dcterms:modified xsi:type="dcterms:W3CDTF">2017-02-13T12:41:54Z</dcterms:modified>
</cp:coreProperties>
</file>