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473" r:id="rId3"/>
    <p:sldId id="474" r:id="rId4"/>
    <p:sldId id="269" r:id="rId5"/>
    <p:sldId id="477" r:id="rId6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0516" autoAdjust="0"/>
  </p:normalViewPr>
  <p:slideViewPr>
    <p:cSldViewPr snapToGrid="0">
      <p:cViewPr varScale="1">
        <p:scale>
          <a:sx n="58" d="100"/>
          <a:sy n="58" d="100"/>
        </p:scale>
        <p:origin x="16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AC447-740C-45E4-B712-F0A838C6EFD4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00104-2DA0-4C1F-BA3C-8C94813536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968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u="none" strike="noStrike" baseline="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endParaRPr lang="sv-SE" sz="1200" b="0" i="0" u="none" strike="noStrike" baseline="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00104-2DA0-4C1F-BA3C-8C948135364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3579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Aspekter av Akademisk integritet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Etik, normer och värderingar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Hederlighet, ärlighet, respekt och ansvar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Kompetens och Färdigheter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Undervisning i akademiskt skrivande 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Policy, riktlinjer och handlingsplaner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för att upplysa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Verktyg för att upptäcka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Åtgärder för att förhindra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00104-2DA0-4C1F-BA3C-8C948135364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9292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6000"/>
              </a:lnSpc>
            </a:pPr>
            <a:r>
              <a:rPr lang="sv-S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Varför fuskar studenter? </a:t>
            </a:r>
            <a:endParaRPr lang="sv-SE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sv-SE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Det finns en människa bakom varje anmälan (Lisa)</a:t>
            </a:r>
            <a:endParaRPr lang="sv-SE" sz="1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sv-SE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Stress/tidsbrist…(Lisa)</a:t>
            </a:r>
            <a:endParaRPr lang="sv-SE" sz="1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sv-SE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Missförstånd (Lisa)</a:t>
            </a:r>
            <a:endParaRPr lang="sv-SE" sz="1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sv-SE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Oerfarenhet, okunskap, språksvårigheter (Carina)</a:t>
            </a:r>
            <a:endParaRPr lang="sv-SE" sz="1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sv-SE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Uppgiftsformulering (Lisa)</a:t>
            </a:r>
          </a:p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sv-SE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Examinationsform (Lisa)</a:t>
            </a:r>
            <a:endParaRPr lang="sv-SE" sz="1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sv-SE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”Som man frågar får man svar (Carina)</a:t>
            </a:r>
            <a:endParaRPr lang="sv-SE" sz="1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00104-2DA0-4C1F-BA3C-8C948135364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2537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00104-2DA0-4C1F-BA3C-8C948135364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4449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00104-2DA0-4C1F-BA3C-8C948135364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736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1DACF-0055-48B8-B7B2-6D3BC240C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65F8CA-36E2-4CDA-9E3F-3DD3659CC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8696F-2010-404E-9FF6-48021C11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4937-6691-4D24-BC75-9D4A15B24C8D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AB912-A4E1-4EF7-8504-9226FE03C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D8324-81D7-4D0F-883A-BB5BFCA37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55A4-CBAC-4996-B6FA-D5E286E1BD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68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96563-DA8B-40AF-AA4C-6DD29410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3D5E5-7FAC-49A2-883F-658FE3D92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421E6-39B6-4DE2-8D8F-784B66B88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4937-6691-4D24-BC75-9D4A15B24C8D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D6731-266A-4974-BC30-23596A7C7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E52E8-0C40-4118-9D27-A069A04A4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55A4-CBAC-4996-B6FA-D5E286E1BD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480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B1BCFC-5471-4CBC-B517-217A47A159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8C49C-5F48-44B0-8D25-2CAF8FBE3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38EF8-55D6-4F49-A535-419DE4CB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4937-6691-4D24-BC75-9D4A15B24C8D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D9087-506B-4F75-AD44-2F3284B9F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136CA-0655-416D-8D2C-B2231507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55A4-CBAC-4996-B6FA-D5E286E1BD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443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48855-FF69-4C48-816B-978E1C957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82A0D-D383-43CE-99B1-7D04D5DA1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DAFD6-7BDD-49E1-8907-B841EF990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4937-6691-4D24-BC75-9D4A15B24C8D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DC529-CBEE-48BA-9C06-91383FC06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B3E90-D8E9-4EF9-B78A-A90BE175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55A4-CBAC-4996-B6FA-D5E286E1BD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568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9AA27-972A-4BCB-909A-219EB30B9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C1F0A-C73D-41F9-B287-FC07B7C30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12F18-65FC-496F-AB45-16BF53F8C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4937-6691-4D24-BC75-9D4A15B24C8D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016B1-FEB4-4502-936F-E964C7425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EA51B-6F58-4AA7-8E10-30696839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55A4-CBAC-4996-B6FA-D5E286E1BD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40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37356-F301-4B0A-B4A0-348023C9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15956-F930-4BF6-9D8D-8FA8D20BF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9C11F-CAF3-4A41-9C93-0D968284F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62C3C-53FA-4D70-81CA-96A228BF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4937-6691-4D24-BC75-9D4A15B24C8D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5CBB4-60A6-4A6A-AF0A-2E58B7D25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83C36-527F-497A-85EF-1D3DAC138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55A4-CBAC-4996-B6FA-D5E286E1BD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28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E65DF-CB41-41A8-BC23-37B5C9CEB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03F95-BFF2-4CAD-BA5E-933242B30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2416E-3749-413C-8DC9-66F953F8F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7C1506-29ED-4C57-82D2-4A1AF8BE5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E410BC-B22E-47FF-8B43-EB464881D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A82352-BDFA-41BA-B137-C8C9891AD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4937-6691-4D24-BC75-9D4A15B24C8D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8368F4-9E79-40C7-9B14-9D43DBCE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40A345-0A51-4CC9-A8F7-54432610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55A4-CBAC-4996-B6FA-D5E286E1BD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769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7BAC-52FF-4077-9E6E-B41FC0B2F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60279A-B6CC-4980-A3E7-9511F800E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4937-6691-4D24-BC75-9D4A15B24C8D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ED0104-4B1E-4BE9-A608-B22750609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4ED25-54AC-4596-9ADD-0ADA2DAAF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55A4-CBAC-4996-B6FA-D5E286E1BD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54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B49351-52D3-49D0-B963-4C1F4A1DA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4937-6691-4D24-BC75-9D4A15B24C8D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5E2BA-B469-498E-ADD8-1144E81D7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9C461-E6F5-41CD-9CCE-0BD17892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55A4-CBAC-4996-B6FA-D5E286E1BD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32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36315-08C6-4716-A8D5-EA8114637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65F7B-548A-4F77-9413-E4E32BF8F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C1037-CE5D-4652-A374-CECD0E6A1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34A1E-B7AF-4F9F-9627-7D6F9A352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4937-6691-4D24-BC75-9D4A15B24C8D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CD5E9-F858-4F29-B713-86D418B15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948CF-45A9-42D0-AEE8-61598724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55A4-CBAC-4996-B6FA-D5E286E1BD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14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0029C-64E9-401C-BDBF-9A682C99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151504-A1F8-4C6B-8BB3-6EDDE5A31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C46DB-76ED-468C-BFFB-86B3B5EB0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A363F-2A85-4D96-8716-9B6D5EBE7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4937-6691-4D24-BC75-9D4A15B24C8D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A424C-7CDF-4870-B2CA-E7ED2AFCE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B227A-0751-42F5-A7B2-36C37468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55A4-CBAC-4996-B6FA-D5E286E1BD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289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36FB2D-0F60-4468-B093-2E18BB5F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D47BC-40B4-4B38-9315-3D7C9A07D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EE3D8-B000-4C0E-BBBD-958DD3AC0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A4937-6691-4D24-BC75-9D4A15B24C8D}" type="datetimeFigureOut">
              <a:rPr lang="sv-SE" smtClean="0"/>
              <a:t>2022-10-06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68C11-AA28-417D-B222-1A4C7D77C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CB915-93FE-4BFF-8C49-BBFEA54C9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655A4-CBAC-4996-B6FA-D5E286E1BD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873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sco.hv.se/courses/9649/156075/extra/tools/cookie/?action=set&amp;name=targetgroup&amp;value=huvud&amp;afterpage=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disco.hv.se/courses/9649/156075/extra/tools/cookie/?action=set&amp;name=targetgroup&amp;value=huvud&amp;afterpage=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disco.hv.se/courses/9649/156075/extra/tools/cookie/?action=set&amp;name=targetgroup&amp;value=huvud&amp;afterpage=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hyperlink" Target="http://www.diva-portal.org/smash/record.jsf?pid=diva2%3A808854&amp;dswid=-898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diva-portal.org/smash/record.jsf?pid=diva2%3A285611&amp;dswid=-39" TargetMode="External"/><Relationship Id="rId5" Type="http://schemas.openxmlformats.org/officeDocument/2006/relationships/hyperlink" Target="https://kth.diva-portal.org/smash/get/diva2:498928/FULLTEXT01.pdf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hpu.uhr.se/resursbanken/?page=3" TargetMode="External"/><Relationship Id="rId9" Type="http://schemas.openxmlformats.org/officeDocument/2006/relationships/hyperlink" Target="https://disco.hv.se/courses/9649/156075/extra/tools/cookie/?action=set&amp;name=targetgroup&amp;value=huvud&amp;afterpage=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45E1927C-B3C8-4E1E-A8D4-048EFA2B6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288C25-0898-42CD-81CD-CADE5E3A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566" y="3916983"/>
            <a:ext cx="8839015" cy="1757135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900" dirty="0" err="1"/>
              <a:t>Fusk</a:t>
            </a:r>
            <a:r>
              <a:rPr lang="en-US" sz="4900" dirty="0"/>
              <a:t> </a:t>
            </a:r>
            <a:r>
              <a:rPr lang="en-US" sz="4900" dirty="0" err="1"/>
              <a:t>och</a:t>
            </a:r>
            <a:r>
              <a:rPr lang="en-US" sz="4900" dirty="0"/>
              <a:t> </a:t>
            </a:r>
            <a:r>
              <a:rPr lang="en-US" sz="4900" dirty="0" err="1"/>
              <a:t>plagiat</a:t>
            </a:r>
            <a:br>
              <a:rPr lang="en-US" sz="2400" kern="1200" dirty="0"/>
            </a:br>
            <a:br>
              <a:rPr lang="en-US" sz="2400" kern="1200" dirty="0"/>
            </a:br>
            <a:r>
              <a:rPr lang="en-US" sz="2400" i="1" dirty="0"/>
              <a:t>Bibbi </a:t>
            </a:r>
            <a:r>
              <a:rPr lang="en-US" sz="2400" i="1" dirty="0" err="1"/>
              <a:t>Ringsby</a:t>
            </a:r>
            <a:r>
              <a:rPr lang="en-US" sz="2400" i="1" dirty="0"/>
              <a:t> Jansson ,Lisa Dimming, Carina </a:t>
            </a:r>
            <a:r>
              <a:rPr lang="en-US" sz="2400" i="1" dirty="0" err="1"/>
              <a:t>Carlund</a:t>
            </a:r>
            <a:br>
              <a:rPr lang="en-US" sz="1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person holding a computer&#10;&#10;Description automatically generated with low confidence">
            <a:extLst>
              <a:ext uri="{FF2B5EF4-FFF2-40B4-BE49-F238E27FC236}">
                <a16:creationId xmlns:a16="http://schemas.microsoft.com/office/drawing/2014/main" id="{59A35174-3B7A-20D7-4846-47400E159B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54" r="27464" b="-1"/>
          <a:stretch/>
        </p:blipFill>
        <p:spPr>
          <a:xfrm>
            <a:off x="373908" y="2271816"/>
            <a:ext cx="3336405" cy="4105310"/>
          </a:xfrm>
          <a:custGeom>
            <a:avLst/>
            <a:gdLst/>
            <a:ahLst/>
            <a:cxnLst/>
            <a:rect l="l" t="t" r="r" b="b"/>
            <a:pathLst>
              <a:path w="4211054" h="5181530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905879" y="1218825"/>
                  <a:pt x="4719574" y="3276464"/>
                  <a:pt x="3861693" y="4749397"/>
                </a:cubicBezTo>
                <a:cubicBezTo>
                  <a:pt x="3781266" y="4887488"/>
                  <a:pt x="3691172" y="4998345"/>
                  <a:pt x="3592887" y="5091022"/>
                </a:cubicBezTo>
                <a:lnTo>
                  <a:pt x="3483153" y="5181530"/>
                </a:lnTo>
                <a:lnTo>
                  <a:pt x="0" y="5181530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</p:spPr>
      </p:pic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D2D803B5-6DEC-5C62-E411-0ACB28CA50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494"/>
          <a:stretch/>
        </p:blipFill>
        <p:spPr>
          <a:xfrm>
            <a:off x="3336555" y="3"/>
            <a:ext cx="3997527" cy="2646947"/>
          </a:xfrm>
          <a:custGeom>
            <a:avLst/>
            <a:gdLst/>
            <a:ahLst/>
            <a:cxnLst/>
            <a:rect l="l" t="t" r="r" b="b"/>
            <a:pathLst>
              <a:path w="3997527" h="2646947">
                <a:moveTo>
                  <a:pt x="292993" y="0"/>
                </a:moveTo>
                <a:lnTo>
                  <a:pt x="3828920" y="0"/>
                </a:lnTo>
                <a:lnTo>
                  <a:pt x="3877162" y="126877"/>
                </a:lnTo>
                <a:cubicBezTo>
                  <a:pt x="3956137" y="365716"/>
                  <a:pt x="3997527" y="630123"/>
                  <a:pt x="3997527" y="908578"/>
                </a:cubicBezTo>
                <a:cubicBezTo>
                  <a:pt x="3997527" y="1130767"/>
                  <a:pt x="3933446" y="1309091"/>
                  <a:pt x="3789844" y="1486825"/>
                </a:cubicBezTo>
                <a:cubicBezTo>
                  <a:pt x="3639637" y="1672742"/>
                  <a:pt x="3413939" y="1843981"/>
                  <a:pt x="3174946" y="2025257"/>
                </a:cubicBezTo>
                <a:cubicBezTo>
                  <a:pt x="3130853" y="2058662"/>
                  <a:pt x="3085302" y="2093247"/>
                  <a:pt x="3039752" y="2128254"/>
                </a:cubicBezTo>
                <a:cubicBezTo>
                  <a:pt x="2632020" y="2441546"/>
                  <a:pt x="2334435" y="2646947"/>
                  <a:pt x="1928851" y="2646947"/>
                </a:cubicBezTo>
                <a:cubicBezTo>
                  <a:pt x="1310863" y="2646947"/>
                  <a:pt x="873195" y="2394813"/>
                  <a:pt x="465463" y="1803828"/>
                </a:cubicBezTo>
                <a:cubicBezTo>
                  <a:pt x="412107" y="1726474"/>
                  <a:pt x="359949" y="1656124"/>
                  <a:pt x="309509" y="1588134"/>
                </a:cubicBezTo>
                <a:cubicBezTo>
                  <a:pt x="100453" y="1306222"/>
                  <a:pt x="0" y="1159615"/>
                  <a:pt x="0" y="908578"/>
                </a:cubicBezTo>
                <a:cubicBezTo>
                  <a:pt x="0" y="659312"/>
                  <a:pt x="62965" y="413080"/>
                  <a:pt x="187010" y="176721"/>
                </a:cubicBezTo>
                <a:cubicBezTo>
                  <a:pt x="217356" y="118918"/>
                  <a:pt x="250961" y="62336"/>
                  <a:pt x="287751" y="7075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C898AA-C9C0-F631-F0FD-A9E8366E64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07" r="18649" b="-1"/>
          <a:stretch/>
        </p:blipFill>
        <p:spPr>
          <a:xfrm>
            <a:off x="8253666" y="2"/>
            <a:ext cx="3938337" cy="3321595"/>
          </a:xfrm>
          <a:custGeom>
            <a:avLst/>
            <a:gdLst/>
            <a:ahLst/>
            <a:cxnLst/>
            <a:rect l="l" t="t" r="r" b="b"/>
            <a:pathLst>
              <a:path w="3938337" h="3321595">
                <a:moveTo>
                  <a:pt x="412520" y="0"/>
                </a:moveTo>
                <a:lnTo>
                  <a:pt x="3217629" y="0"/>
                </a:lnTo>
                <a:lnTo>
                  <a:pt x="3871410" y="0"/>
                </a:lnTo>
                <a:lnTo>
                  <a:pt x="3938337" y="0"/>
                </a:lnTo>
                <a:lnTo>
                  <a:pt x="3938337" y="59511"/>
                </a:lnTo>
                <a:lnTo>
                  <a:pt x="3938337" y="699247"/>
                </a:lnTo>
                <a:lnTo>
                  <a:pt x="3938337" y="2518435"/>
                </a:lnTo>
                <a:lnTo>
                  <a:pt x="3856842" y="2618704"/>
                </a:lnTo>
                <a:cubicBezTo>
                  <a:pt x="3439614" y="3108658"/>
                  <a:pt x="2979779" y="3321595"/>
                  <a:pt x="2362292" y="3321595"/>
                </a:cubicBezTo>
                <a:cubicBezTo>
                  <a:pt x="1899140" y="3321595"/>
                  <a:pt x="1559319" y="3095023"/>
                  <a:pt x="1093716" y="2749441"/>
                </a:cubicBezTo>
                <a:cubicBezTo>
                  <a:pt x="1041701" y="2710827"/>
                  <a:pt x="989684" y="2672676"/>
                  <a:pt x="939333" y="2635829"/>
                </a:cubicBezTo>
                <a:cubicBezTo>
                  <a:pt x="666418" y="2435869"/>
                  <a:pt x="408686" y="2246981"/>
                  <a:pt x="237160" y="2041901"/>
                </a:cubicBezTo>
                <a:cubicBezTo>
                  <a:pt x="73176" y="1845849"/>
                  <a:pt x="0" y="1649145"/>
                  <a:pt x="0" y="1404055"/>
                </a:cubicBezTo>
                <a:cubicBezTo>
                  <a:pt x="0" y="866538"/>
                  <a:pt x="144750" y="376466"/>
                  <a:pt x="410955" y="1974"/>
                </a:cubicBezTo>
                <a:close/>
              </a:path>
            </a:pathLst>
          </a:custGeom>
        </p:spPr>
      </p:pic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C24CD456-79B8-4425-95A0-5344971E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76470"/>
            <a:ext cx="4211054" cy="5181530"/>
          </a:xfrm>
          <a:custGeom>
            <a:avLst/>
            <a:gdLst>
              <a:gd name="connsiteX0" fmla="*/ 1165310 w 4211054"/>
              <a:gd name="connsiteY0" fmla="*/ 990 h 5181530"/>
              <a:gd name="connsiteX1" fmla="*/ 2418078 w 4211054"/>
              <a:gd name="connsiteY1" fmla="*/ 367333 h 5181530"/>
              <a:gd name="connsiteX2" fmla="*/ 3861693 w 4211054"/>
              <a:gd name="connsiteY2" fmla="*/ 4749397 h 5181530"/>
              <a:gd name="connsiteX3" fmla="*/ 3592887 w 4211054"/>
              <a:gd name="connsiteY3" fmla="*/ 5091022 h 5181530"/>
              <a:gd name="connsiteX4" fmla="*/ 3483152 w 4211054"/>
              <a:gd name="connsiteY4" fmla="*/ 5181530 h 5181530"/>
              <a:gd name="connsiteX5" fmla="*/ 0 w 4211054"/>
              <a:gd name="connsiteY5" fmla="*/ 5181530 h 5181530"/>
              <a:gd name="connsiteX6" fmla="*/ 0 w 4211054"/>
              <a:gd name="connsiteY6" fmla="*/ 5181528 h 5181530"/>
              <a:gd name="connsiteX7" fmla="*/ 2981677 w 4211054"/>
              <a:gd name="connsiteY7" fmla="*/ 5181528 h 5181530"/>
              <a:gd name="connsiteX8" fmla="*/ 3028606 w 4211054"/>
              <a:gd name="connsiteY8" fmla="*/ 5160626 h 5181530"/>
              <a:gd name="connsiteX9" fmla="*/ 3747110 w 4211054"/>
              <a:gd name="connsiteY9" fmla="*/ 4553549 h 5181530"/>
              <a:gd name="connsiteX10" fmla="*/ 2353269 w 4211054"/>
              <a:gd name="connsiteY10" fmla="*/ 527791 h 5181530"/>
              <a:gd name="connsiteX11" fmla="*/ 1162923 w 4211054"/>
              <a:gd name="connsiteY11" fmla="*/ 185179 h 5181530"/>
              <a:gd name="connsiteX12" fmla="*/ 80119 w 4211054"/>
              <a:gd name="connsiteY12" fmla="*/ 399295 h 5181530"/>
              <a:gd name="connsiteX13" fmla="*/ 0 w 4211054"/>
              <a:gd name="connsiteY13" fmla="*/ 438059 h 5181530"/>
              <a:gd name="connsiteX14" fmla="*/ 0 w 4211054"/>
              <a:gd name="connsiteY14" fmla="*/ 251609 h 5181530"/>
              <a:gd name="connsiteX15" fmla="*/ 158783 w 4211054"/>
              <a:gd name="connsiteY15" fmla="*/ 182603 h 5181530"/>
              <a:gd name="connsiteX16" fmla="*/ 1165310 w 4211054"/>
              <a:gd name="connsiteY16" fmla="*/ 990 h 518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11054" h="5181530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905879" y="1218825"/>
                  <a:pt x="4719574" y="3276464"/>
                  <a:pt x="3861693" y="4749397"/>
                </a:cubicBezTo>
                <a:cubicBezTo>
                  <a:pt x="3781266" y="4887488"/>
                  <a:pt x="3691172" y="4998345"/>
                  <a:pt x="3592887" y="5091022"/>
                </a:cubicBezTo>
                <a:lnTo>
                  <a:pt x="3483152" y="5181530"/>
                </a:lnTo>
                <a:lnTo>
                  <a:pt x="0" y="5181530"/>
                </a:lnTo>
                <a:lnTo>
                  <a:pt x="0" y="5181528"/>
                </a:lnTo>
                <a:lnTo>
                  <a:pt x="2981677" y="5181528"/>
                </a:lnTo>
                <a:lnTo>
                  <a:pt x="3028606" y="5160626"/>
                </a:lnTo>
                <a:cubicBezTo>
                  <a:pt x="3311277" y="5028098"/>
                  <a:pt x="3558318" y="4869020"/>
                  <a:pt x="3747110" y="4553549"/>
                </a:cubicBezTo>
                <a:cubicBezTo>
                  <a:pt x="4552598" y="3207566"/>
                  <a:pt x="3769268" y="1316508"/>
                  <a:pt x="2353269" y="527791"/>
                </a:cubicBezTo>
                <a:cubicBezTo>
                  <a:pt x="1957349" y="307263"/>
                  <a:pt x="1554872" y="198154"/>
                  <a:pt x="1162923" y="185179"/>
                </a:cubicBezTo>
                <a:cubicBezTo>
                  <a:pt x="787306" y="172747"/>
                  <a:pt x="421359" y="248602"/>
                  <a:pt x="80119" y="399295"/>
                </a:cubicBezTo>
                <a:lnTo>
                  <a:pt x="0" y="438059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3C9C3854-C672-47D2-8FD3-15A88F6CE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63824" y="-15902"/>
            <a:ext cx="4289727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5" name="Freeform: Shape 69">
            <a:extLst>
              <a:ext uri="{FF2B5EF4-FFF2-40B4-BE49-F238E27FC236}">
                <a16:creationId xmlns:a16="http://schemas.microsoft.com/office/drawing/2014/main" id="{AE886DDB-D248-47D2-9A3C-8E203F69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6555" y="1"/>
            <a:ext cx="3997527" cy="2646947"/>
          </a:xfrm>
          <a:custGeom>
            <a:avLst/>
            <a:gdLst>
              <a:gd name="connsiteX0" fmla="*/ 478501 w 3997527"/>
              <a:gd name="connsiteY0" fmla="*/ 2 h 2646947"/>
              <a:gd name="connsiteX1" fmla="*/ 382993 w 3997527"/>
              <a:gd name="connsiteY1" fmla="*/ 123929 h 2646947"/>
              <a:gd name="connsiteX2" fmla="*/ 290041 w 3997527"/>
              <a:gd name="connsiteY2" fmla="*/ 274421 h 2646947"/>
              <a:gd name="connsiteX3" fmla="*/ 117491 w 3997527"/>
              <a:gd name="connsiteY3" fmla="*/ 923641 h 2646947"/>
              <a:gd name="connsiteX4" fmla="*/ 403069 w 3997527"/>
              <a:gd name="connsiteY4" fmla="*/ 1526467 h 2646947"/>
              <a:gd name="connsiteX5" fmla="*/ 546966 w 3997527"/>
              <a:gd name="connsiteY5" fmla="*/ 1717806 h 2646947"/>
              <a:gd name="connsiteX6" fmla="*/ 1897207 w 3997527"/>
              <a:gd name="connsiteY6" fmla="*/ 2465727 h 2646947"/>
              <a:gd name="connsiteX7" fmla="*/ 2922217 w 3997527"/>
              <a:gd name="connsiteY7" fmla="*/ 2005601 h 2646947"/>
              <a:gd name="connsiteX8" fmla="*/ 3046959 w 3997527"/>
              <a:gd name="connsiteY8" fmla="*/ 1914233 h 2646947"/>
              <a:gd name="connsiteX9" fmla="*/ 3614314 w 3997527"/>
              <a:gd name="connsiteY9" fmla="*/ 1436596 h 2646947"/>
              <a:gd name="connsiteX10" fmla="*/ 3805939 w 3997527"/>
              <a:gd name="connsiteY10" fmla="*/ 923641 h 2646947"/>
              <a:gd name="connsiteX11" fmla="*/ 3633781 w 3997527"/>
              <a:gd name="connsiteY11" fmla="*/ 75714 h 2646947"/>
              <a:gd name="connsiteX12" fmla="*/ 3595267 w 3997527"/>
              <a:gd name="connsiteY12" fmla="*/ 2 h 2646947"/>
              <a:gd name="connsiteX13" fmla="*/ 292993 w 3997527"/>
              <a:gd name="connsiteY13" fmla="*/ 0 h 2646947"/>
              <a:gd name="connsiteX14" fmla="*/ 3828920 w 3997527"/>
              <a:gd name="connsiteY14" fmla="*/ 0 h 2646947"/>
              <a:gd name="connsiteX15" fmla="*/ 3877162 w 3997527"/>
              <a:gd name="connsiteY15" fmla="*/ 126877 h 2646947"/>
              <a:gd name="connsiteX16" fmla="*/ 3997527 w 3997527"/>
              <a:gd name="connsiteY16" fmla="*/ 908578 h 2646947"/>
              <a:gd name="connsiteX17" fmla="*/ 3789844 w 3997527"/>
              <a:gd name="connsiteY17" fmla="*/ 1486825 h 2646947"/>
              <a:gd name="connsiteX18" fmla="*/ 3174946 w 3997527"/>
              <a:gd name="connsiteY18" fmla="*/ 2025257 h 2646947"/>
              <a:gd name="connsiteX19" fmla="*/ 3039752 w 3997527"/>
              <a:gd name="connsiteY19" fmla="*/ 2128254 h 2646947"/>
              <a:gd name="connsiteX20" fmla="*/ 1928850 w 3997527"/>
              <a:gd name="connsiteY20" fmla="*/ 2646947 h 2646947"/>
              <a:gd name="connsiteX21" fmla="*/ 465463 w 3997527"/>
              <a:gd name="connsiteY21" fmla="*/ 1803828 h 2646947"/>
              <a:gd name="connsiteX22" fmla="*/ 309508 w 3997527"/>
              <a:gd name="connsiteY22" fmla="*/ 1588134 h 2646947"/>
              <a:gd name="connsiteX23" fmla="*/ 0 w 3997527"/>
              <a:gd name="connsiteY23" fmla="*/ 908578 h 2646947"/>
              <a:gd name="connsiteX24" fmla="*/ 187010 w 3997527"/>
              <a:gd name="connsiteY24" fmla="*/ 176721 h 2646947"/>
              <a:gd name="connsiteX25" fmla="*/ 287750 w 3997527"/>
              <a:gd name="connsiteY25" fmla="*/ 7075 h 264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97527" h="2646947">
                <a:moveTo>
                  <a:pt x="478501" y="2"/>
                </a:moveTo>
                <a:lnTo>
                  <a:pt x="382993" y="123929"/>
                </a:lnTo>
                <a:cubicBezTo>
                  <a:pt x="349048" y="172951"/>
                  <a:pt x="318041" y="223144"/>
                  <a:pt x="290041" y="274421"/>
                </a:cubicBezTo>
                <a:cubicBezTo>
                  <a:pt x="175588" y="484093"/>
                  <a:pt x="117491" y="702521"/>
                  <a:pt x="117491" y="923641"/>
                </a:cubicBezTo>
                <a:cubicBezTo>
                  <a:pt x="117491" y="1146334"/>
                  <a:pt x="210177" y="1276386"/>
                  <a:pt x="403069" y="1526467"/>
                </a:cubicBezTo>
                <a:cubicBezTo>
                  <a:pt x="449609" y="1586781"/>
                  <a:pt x="497735" y="1649187"/>
                  <a:pt x="546966" y="1717806"/>
                </a:cubicBezTo>
                <a:cubicBezTo>
                  <a:pt x="923173" y="2242063"/>
                  <a:pt x="1327000" y="2465727"/>
                  <a:pt x="1897207" y="2465727"/>
                </a:cubicBezTo>
                <a:cubicBezTo>
                  <a:pt x="2271434" y="2465727"/>
                  <a:pt x="2546010" y="2283518"/>
                  <a:pt x="2922217" y="2005601"/>
                </a:cubicBezTo>
                <a:cubicBezTo>
                  <a:pt x="2964245" y="1974547"/>
                  <a:pt x="3006275" y="1943867"/>
                  <a:pt x="3046959" y="1914233"/>
                </a:cubicBezTo>
                <a:cubicBezTo>
                  <a:pt x="3267474" y="1753426"/>
                  <a:pt x="3475721" y="1601521"/>
                  <a:pt x="3614314" y="1436596"/>
                </a:cubicBezTo>
                <a:cubicBezTo>
                  <a:pt x="3746813" y="1278931"/>
                  <a:pt x="3805939" y="1120743"/>
                  <a:pt x="3805939" y="923641"/>
                </a:cubicBezTo>
                <a:cubicBezTo>
                  <a:pt x="3805939" y="614875"/>
                  <a:pt x="3746267" y="325578"/>
                  <a:pt x="3633781" y="75714"/>
                </a:cubicBezTo>
                <a:lnTo>
                  <a:pt x="3595267" y="2"/>
                </a:lnTo>
                <a:close/>
                <a:moveTo>
                  <a:pt x="292993" y="0"/>
                </a:moveTo>
                <a:lnTo>
                  <a:pt x="3828920" y="0"/>
                </a:lnTo>
                <a:lnTo>
                  <a:pt x="3877162" y="126877"/>
                </a:lnTo>
                <a:cubicBezTo>
                  <a:pt x="3956137" y="365716"/>
                  <a:pt x="3997527" y="630123"/>
                  <a:pt x="3997527" y="908578"/>
                </a:cubicBezTo>
                <a:cubicBezTo>
                  <a:pt x="3997527" y="1130767"/>
                  <a:pt x="3933446" y="1309091"/>
                  <a:pt x="3789844" y="1486825"/>
                </a:cubicBezTo>
                <a:cubicBezTo>
                  <a:pt x="3639637" y="1672742"/>
                  <a:pt x="3413939" y="1843981"/>
                  <a:pt x="3174946" y="2025257"/>
                </a:cubicBezTo>
                <a:cubicBezTo>
                  <a:pt x="3130853" y="2058662"/>
                  <a:pt x="3085302" y="2093247"/>
                  <a:pt x="3039752" y="2128254"/>
                </a:cubicBezTo>
                <a:cubicBezTo>
                  <a:pt x="2632020" y="2441546"/>
                  <a:pt x="2334435" y="2646947"/>
                  <a:pt x="1928850" y="2646947"/>
                </a:cubicBezTo>
                <a:cubicBezTo>
                  <a:pt x="1310863" y="2646947"/>
                  <a:pt x="873195" y="2394813"/>
                  <a:pt x="465463" y="1803828"/>
                </a:cubicBezTo>
                <a:cubicBezTo>
                  <a:pt x="412107" y="1726474"/>
                  <a:pt x="359949" y="1656124"/>
                  <a:pt x="309508" y="1588134"/>
                </a:cubicBezTo>
                <a:cubicBezTo>
                  <a:pt x="100453" y="1306222"/>
                  <a:pt x="0" y="1159615"/>
                  <a:pt x="0" y="908578"/>
                </a:cubicBezTo>
                <a:cubicBezTo>
                  <a:pt x="0" y="659312"/>
                  <a:pt x="62965" y="413080"/>
                  <a:pt x="187010" y="176721"/>
                </a:cubicBezTo>
                <a:cubicBezTo>
                  <a:pt x="217356" y="118918"/>
                  <a:pt x="250961" y="62336"/>
                  <a:pt x="287750" y="7075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6" name="Freeform: Shape 71">
            <a:extLst>
              <a:ext uri="{FF2B5EF4-FFF2-40B4-BE49-F238E27FC236}">
                <a16:creationId xmlns:a16="http://schemas.microsoft.com/office/drawing/2014/main" id="{F36FEC56-B33E-40ED-923C-498D3BEEE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471" y="1473959"/>
            <a:ext cx="4454769" cy="5404513"/>
          </a:xfrm>
          <a:custGeom>
            <a:avLst/>
            <a:gdLst>
              <a:gd name="connsiteX0" fmla="*/ 1149113 w 4454769"/>
              <a:gd name="connsiteY0" fmla="*/ 1055 h 5404513"/>
              <a:gd name="connsiteX1" fmla="*/ 2508788 w 4454769"/>
              <a:gd name="connsiteY1" fmla="*/ 391365 h 5404513"/>
              <a:gd name="connsiteX2" fmla="*/ 4075595 w 4454769"/>
              <a:gd name="connsiteY2" fmla="*/ 5060115 h 5404513"/>
              <a:gd name="connsiteX3" fmla="*/ 3862163 w 4454769"/>
              <a:gd name="connsiteY3" fmla="*/ 5346252 h 5404513"/>
              <a:gd name="connsiteX4" fmla="*/ 3803547 w 4454769"/>
              <a:gd name="connsiteY4" fmla="*/ 5404513 h 5404513"/>
              <a:gd name="connsiteX5" fmla="*/ 0 w 4454769"/>
              <a:gd name="connsiteY5" fmla="*/ 5404513 h 5404513"/>
              <a:gd name="connsiteX6" fmla="*/ 0 w 4454769"/>
              <a:gd name="connsiteY6" fmla="*/ 218736 h 5404513"/>
              <a:gd name="connsiteX7" fmla="*/ 56694 w 4454769"/>
              <a:gd name="connsiteY7" fmla="*/ 194549 h 5404513"/>
              <a:gd name="connsiteX8" fmla="*/ 1149113 w 4454769"/>
              <a:gd name="connsiteY8" fmla="*/ 1055 h 54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4769" h="5404513">
                <a:moveTo>
                  <a:pt x="1149113" y="1055"/>
                </a:moveTo>
                <a:cubicBezTo>
                  <a:pt x="1597515" y="13563"/>
                  <a:pt x="2057293" y="137708"/>
                  <a:pt x="2508788" y="391365"/>
                </a:cubicBezTo>
                <a:cubicBezTo>
                  <a:pt x="4123552" y="1298564"/>
                  <a:pt x="5006684" y="3490819"/>
                  <a:pt x="4075595" y="5060115"/>
                </a:cubicBezTo>
                <a:cubicBezTo>
                  <a:pt x="4010128" y="5170459"/>
                  <a:pt x="3938758" y="5264482"/>
                  <a:pt x="3862163" y="5346252"/>
                </a:cubicBezTo>
                <a:lnTo>
                  <a:pt x="3803547" y="5404513"/>
                </a:lnTo>
                <a:lnTo>
                  <a:pt x="0" y="5404513"/>
                </a:lnTo>
                <a:lnTo>
                  <a:pt x="0" y="218736"/>
                </a:lnTo>
                <a:lnTo>
                  <a:pt x="56694" y="194549"/>
                </a:lnTo>
                <a:cubicBezTo>
                  <a:pt x="405107" y="58578"/>
                  <a:pt x="773111" y="-9433"/>
                  <a:pt x="1149113" y="1055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Freeform: Shape 73">
            <a:extLst>
              <a:ext uri="{FF2B5EF4-FFF2-40B4-BE49-F238E27FC236}">
                <a16:creationId xmlns:a16="http://schemas.microsoft.com/office/drawing/2014/main" id="{D99B66FE-83E7-4E7B-9C00-1A61ADF87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1951" y="-11953"/>
            <a:ext cx="4152001" cy="3562347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8" name="Freeform: Shape 75">
            <a:extLst>
              <a:ext uri="{FF2B5EF4-FFF2-40B4-BE49-F238E27FC236}">
                <a16:creationId xmlns:a16="http://schemas.microsoft.com/office/drawing/2014/main" id="{7EB76DC5-F703-43FB-A5D9-A9ADE420A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53663" y="0"/>
            <a:ext cx="3938337" cy="3321595"/>
          </a:xfrm>
          <a:custGeom>
            <a:avLst/>
            <a:gdLst>
              <a:gd name="connsiteX0" fmla="*/ 1166365 w 3938337"/>
              <a:gd name="connsiteY0" fmla="*/ 0 h 3321595"/>
              <a:gd name="connsiteX1" fmla="*/ 107576 w 3938337"/>
              <a:gd name="connsiteY1" fmla="*/ 0 h 3321595"/>
              <a:gd name="connsiteX2" fmla="*/ 66927 w 3938337"/>
              <a:gd name="connsiteY2" fmla="*/ 0 h 3321595"/>
              <a:gd name="connsiteX3" fmla="*/ 0 w 3938337"/>
              <a:gd name="connsiteY3" fmla="*/ 0 h 3321595"/>
              <a:gd name="connsiteX4" fmla="*/ 0 w 3938337"/>
              <a:gd name="connsiteY4" fmla="*/ 59511 h 3321595"/>
              <a:gd name="connsiteX5" fmla="*/ 0 w 3938337"/>
              <a:gd name="connsiteY5" fmla="*/ 155390 h 3321595"/>
              <a:gd name="connsiteX6" fmla="*/ 0 w 3938337"/>
              <a:gd name="connsiteY6" fmla="*/ 901114 h 3321595"/>
              <a:gd name="connsiteX7" fmla="*/ 4 w 3938337"/>
              <a:gd name="connsiteY7" fmla="*/ 901114 h 3321595"/>
              <a:gd name="connsiteX8" fmla="*/ 4 w 3938337"/>
              <a:gd name="connsiteY8" fmla="*/ 471771 h 3321595"/>
              <a:gd name="connsiteX9" fmla="*/ 50187 w 3938337"/>
              <a:gd name="connsiteY9" fmla="*/ 407556 h 3321595"/>
              <a:gd name="connsiteX10" fmla="*/ 352921 w 3938337"/>
              <a:gd name="connsiteY10" fmla="*/ 118259 h 3321595"/>
              <a:gd name="connsiteX11" fmla="*/ 514890 w 3938337"/>
              <a:gd name="connsiteY11" fmla="*/ 2 h 3321595"/>
              <a:gd name="connsiteX12" fmla="*/ 1166365 w 3938337"/>
              <a:gd name="connsiteY12" fmla="*/ 2 h 3321595"/>
              <a:gd name="connsiteX13" fmla="*/ 3525817 w 3938337"/>
              <a:gd name="connsiteY13" fmla="*/ 0 h 3321595"/>
              <a:gd name="connsiteX14" fmla="*/ 3384145 w 3938337"/>
              <a:gd name="connsiteY14" fmla="*/ 0 h 3321595"/>
              <a:gd name="connsiteX15" fmla="*/ 3385646 w 3938337"/>
              <a:gd name="connsiteY15" fmla="*/ 1904 h 3321595"/>
              <a:gd name="connsiteX16" fmla="*/ 3780089 w 3938337"/>
              <a:gd name="connsiteY16" fmla="*/ 1354125 h 3321595"/>
              <a:gd name="connsiteX17" fmla="*/ 3552458 w 3938337"/>
              <a:gd name="connsiteY17" fmla="*/ 1969288 h 3321595"/>
              <a:gd name="connsiteX18" fmla="*/ 3414534 w 3938337"/>
              <a:gd name="connsiteY18" fmla="*/ 2115111 h 3321595"/>
              <a:gd name="connsiteX19" fmla="*/ 3395732 w 3938337"/>
              <a:gd name="connsiteY19" fmla="*/ 2131585 h 3321595"/>
              <a:gd name="connsiteX20" fmla="*/ 3390273 w 3938337"/>
              <a:gd name="connsiteY20" fmla="*/ 2137223 h 3321595"/>
              <a:gd name="connsiteX21" fmla="*/ 3348116 w 3938337"/>
              <a:gd name="connsiteY21" fmla="*/ 2173305 h 3321595"/>
              <a:gd name="connsiteX22" fmla="*/ 3251972 w 3938337"/>
              <a:gd name="connsiteY22" fmla="*/ 2257543 h 3321595"/>
              <a:gd name="connsiteX23" fmla="*/ 2878500 w 3938337"/>
              <a:gd name="connsiteY23" fmla="*/ 2542096 h 3321595"/>
              <a:gd name="connsiteX24" fmla="*/ 2730320 w 3938337"/>
              <a:gd name="connsiteY24" fmla="*/ 2651667 h 3321595"/>
              <a:gd name="connsiteX25" fmla="*/ 1512716 w 3938337"/>
              <a:gd name="connsiteY25" fmla="*/ 3203474 h 3321595"/>
              <a:gd name="connsiteX26" fmla="*/ 78219 w 3938337"/>
              <a:gd name="connsiteY26" fmla="*/ 2525579 h 3321595"/>
              <a:gd name="connsiteX27" fmla="*/ 0 w 3938337"/>
              <a:gd name="connsiteY27" fmla="*/ 2428877 h 3321595"/>
              <a:gd name="connsiteX28" fmla="*/ 0 w 3938337"/>
              <a:gd name="connsiteY28" fmla="*/ 2518435 h 3321595"/>
              <a:gd name="connsiteX29" fmla="*/ 81495 w 3938337"/>
              <a:gd name="connsiteY29" fmla="*/ 2618704 h 3321595"/>
              <a:gd name="connsiteX30" fmla="*/ 1576046 w 3938337"/>
              <a:gd name="connsiteY30" fmla="*/ 3321595 h 3321595"/>
              <a:gd name="connsiteX31" fmla="*/ 2844621 w 3938337"/>
              <a:gd name="connsiteY31" fmla="*/ 2749441 h 3321595"/>
              <a:gd name="connsiteX32" fmla="*/ 2999005 w 3938337"/>
              <a:gd name="connsiteY32" fmla="*/ 2635829 h 3321595"/>
              <a:gd name="connsiteX33" fmla="*/ 3701177 w 3938337"/>
              <a:gd name="connsiteY33" fmla="*/ 2041901 h 3321595"/>
              <a:gd name="connsiteX34" fmla="*/ 3938337 w 3938337"/>
              <a:gd name="connsiteY34" fmla="*/ 1404055 h 3321595"/>
              <a:gd name="connsiteX35" fmla="*/ 3527383 w 3938337"/>
              <a:gd name="connsiteY35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938337" h="3321595">
                <a:moveTo>
                  <a:pt x="1166365" y="0"/>
                </a:moveTo>
                <a:lnTo>
                  <a:pt x="107576" y="0"/>
                </a:lnTo>
                <a:lnTo>
                  <a:pt x="66927" y="0"/>
                </a:lnTo>
                <a:lnTo>
                  <a:pt x="0" y="0"/>
                </a:lnTo>
                <a:lnTo>
                  <a:pt x="0" y="59511"/>
                </a:lnTo>
                <a:lnTo>
                  <a:pt x="0" y="155390"/>
                </a:lnTo>
                <a:lnTo>
                  <a:pt x="0" y="901114"/>
                </a:lnTo>
                <a:lnTo>
                  <a:pt x="4" y="901114"/>
                </a:lnTo>
                <a:lnTo>
                  <a:pt x="4" y="471771"/>
                </a:lnTo>
                <a:lnTo>
                  <a:pt x="50187" y="407556"/>
                </a:lnTo>
                <a:cubicBezTo>
                  <a:pt x="138559" y="305382"/>
                  <a:pt x="239680" y="208703"/>
                  <a:pt x="352921" y="118259"/>
                </a:cubicBezTo>
                <a:lnTo>
                  <a:pt x="514890" y="2"/>
                </a:lnTo>
                <a:lnTo>
                  <a:pt x="1166365" y="2"/>
                </a:lnTo>
                <a:close/>
                <a:moveTo>
                  <a:pt x="3525817" y="0"/>
                </a:moveTo>
                <a:lnTo>
                  <a:pt x="3384145" y="0"/>
                </a:lnTo>
                <a:lnTo>
                  <a:pt x="3385646" y="1904"/>
                </a:lnTo>
                <a:cubicBezTo>
                  <a:pt x="3641155" y="363079"/>
                  <a:pt x="3780089" y="835723"/>
                  <a:pt x="3780089" y="1354125"/>
                </a:cubicBezTo>
                <a:cubicBezTo>
                  <a:pt x="3780089" y="1590500"/>
                  <a:pt x="3709854" y="1780209"/>
                  <a:pt x="3552458" y="1969288"/>
                </a:cubicBezTo>
                <a:cubicBezTo>
                  <a:pt x="3511300" y="2018735"/>
                  <a:pt x="3464970" y="2067206"/>
                  <a:pt x="3414534" y="2115111"/>
                </a:cubicBezTo>
                <a:lnTo>
                  <a:pt x="3395732" y="2131585"/>
                </a:lnTo>
                <a:lnTo>
                  <a:pt x="3390273" y="2137223"/>
                </a:lnTo>
                <a:lnTo>
                  <a:pt x="3348116" y="2173305"/>
                </a:lnTo>
                <a:lnTo>
                  <a:pt x="3251972" y="2257543"/>
                </a:lnTo>
                <a:cubicBezTo>
                  <a:pt x="3136805" y="2351916"/>
                  <a:pt x="3009474" y="2445671"/>
                  <a:pt x="2878500" y="2542096"/>
                </a:cubicBezTo>
                <a:cubicBezTo>
                  <a:pt x="2830172" y="2577632"/>
                  <a:pt x="2780245" y="2614426"/>
                  <a:pt x="2730320" y="2651667"/>
                </a:cubicBezTo>
                <a:cubicBezTo>
                  <a:pt x="2283426" y="2984960"/>
                  <a:pt x="1957258" y="3203474"/>
                  <a:pt x="1512716" y="3203474"/>
                </a:cubicBezTo>
                <a:cubicBezTo>
                  <a:pt x="920041" y="3203474"/>
                  <a:pt x="478682" y="2998110"/>
                  <a:pt x="78219" y="2525579"/>
                </a:cubicBezTo>
                <a:lnTo>
                  <a:pt x="0" y="2428877"/>
                </a:lnTo>
                <a:lnTo>
                  <a:pt x="0" y="2518435"/>
                </a:lnTo>
                <a:lnTo>
                  <a:pt x="81495" y="2618704"/>
                </a:lnTo>
                <a:cubicBezTo>
                  <a:pt x="498723" y="3108658"/>
                  <a:pt x="958559" y="3321595"/>
                  <a:pt x="1576046" y="3321595"/>
                </a:cubicBezTo>
                <a:cubicBezTo>
                  <a:pt x="2039197" y="3321595"/>
                  <a:pt x="2379018" y="3095023"/>
                  <a:pt x="2844621" y="2749441"/>
                </a:cubicBezTo>
                <a:cubicBezTo>
                  <a:pt x="2896636" y="2710827"/>
                  <a:pt x="2948653" y="2672676"/>
                  <a:pt x="2999005" y="2635829"/>
                </a:cubicBezTo>
                <a:cubicBezTo>
                  <a:pt x="3271919" y="2435869"/>
                  <a:pt x="3529651" y="2246981"/>
                  <a:pt x="3701177" y="2041901"/>
                </a:cubicBezTo>
                <a:cubicBezTo>
                  <a:pt x="3865161" y="1845849"/>
                  <a:pt x="3938337" y="1649145"/>
                  <a:pt x="3938337" y="1404055"/>
                </a:cubicBezTo>
                <a:cubicBezTo>
                  <a:pt x="3938337" y="866538"/>
                  <a:pt x="3793587" y="376466"/>
                  <a:pt x="352738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4" name="Bild 2" descr="Klicka här för att komma till förstasidan">
            <a:hlinkClick r:id="rId6" tooltip="&quot;Klicka här för att komma till förstasidan&quot;"/>
            <a:extLst>
              <a:ext uri="{FF2B5EF4-FFF2-40B4-BE49-F238E27FC236}">
                <a16:creationId xmlns:a16="http://schemas.microsoft.com/office/drawing/2014/main" id="{F1D3AE61-2722-E24C-2C7B-70F8D77D360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81170" y="5674118"/>
            <a:ext cx="2182813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1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 descr="Personer i ett klass rum">
            <a:extLst>
              <a:ext uri="{FF2B5EF4-FFF2-40B4-BE49-F238E27FC236}">
                <a16:creationId xmlns:a16="http://schemas.microsoft.com/office/drawing/2014/main" id="{BAE61E41-3F68-434D-9486-1662BE4BAC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" b="4308"/>
          <a:stretch/>
        </p:blipFill>
        <p:spPr>
          <a:xfrm>
            <a:off x="0" y="-160167"/>
            <a:ext cx="12192000" cy="7178333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B7A7E4C2-33CA-473B-8D15-E7180CB9C219}"/>
              </a:ext>
            </a:extLst>
          </p:cNvPr>
          <p:cNvSpPr/>
          <p:nvPr/>
        </p:nvSpPr>
        <p:spPr>
          <a:xfrm>
            <a:off x="930442" y="1187116"/>
            <a:ext cx="4588043" cy="43943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b="1" dirty="0"/>
              <a:t>Aspekter </a:t>
            </a:r>
          </a:p>
          <a:p>
            <a:pPr algn="ctr"/>
            <a:r>
              <a:rPr lang="sv-SE" sz="4000" b="1" dirty="0"/>
              <a:t>av akademisk integritet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E9C478E2-7868-44A6-AC5F-69942E5678E1}"/>
              </a:ext>
            </a:extLst>
          </p:cNvPr>
          <p:cNvSpPr/>
          <p:nvPr/>
        </p:nvSpPr>
        <p:spPr>
          <a:xfrm>
            <a:off x="5619358" y="308812"/>
            <a:ext cx="3284116" cy="21416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/>
              <a:t>Etik, normer och värderingar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A624CCD9-5152-4543-9E23-243D5E6705E1}"/>
              </a:ext>
            </a:extLst>
          </p:cNvPr>
          <p:cNvSpPr/>
          <p:nvPr/>
        </p:nvSpPr>
        <p:spPr>
          <a:xfrm>
            <a:off x="6244894" y="2345014"/>
            <a:ext cx="3284116" cy="21416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/>
              <a:t>Kompetens och färdigheter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4A364BDD-C7EB-4701-81D1-C2E63C2BE971}"/>
              </a:ext>
            </a:extLst>
          </p:cNvPr>
          <p:cNvSpPr/>
          <p:nvPr/>
        </p:nvSpPr>
        <p:spPr>
          <a:xfrm>
            <a:off x="5558590" y="4407568"/>
            <a:ext cx="3192377" cy="21416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/>
              <a:t>Policy, riktlinjer och handlingsplaner</a:t>
            </a:r>
          </a:p>
        </p:txBody>
      </p:sp>
      <p:pic>
        <p:nvPicPr>
          <p:cNvPr id="9" name="Bild 8" descr="Böcker kontur">
            <a:extLst>
              <a:ext uri="{FF2B5EF4-FFF2-40B4-BE49-F238E27FC236}">
                <a16:creationId xmlns:a16="http://schemas.microsoft.com/office/drawing/2014/main" id="{166063A9-F188-4504-B930-BCE944D04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62990" y="4315326"/>
            <a:ext cx="1163052" cy="1163052"/>
          </a:xfrm>
          <a:prstGeom prst="rect">
            <a:avLst/>
          </a:prstGeom>
        </p:spPr>
      </p:pic>
      <p:pic>
        <p:nvPicPr>
          <p:cNvPr id="13" name="Bild 12" descr="Checklista kontur">
            <a:extLst>
              <a:ext uri="{FF2B5EF4-FFF2-40B4-BE49-F238E27FC236}">
                <a16:creationId xmlns:a16="http://schemas.microsoft.com/office/drawing/2014/main" id="{8AEA74BF-7325-44B2-AB4F-EC136535C4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08245">
            <a:off x="8148244" y="4864767"/>
            <a:ext cx="914400" cy="914400"/>
          </a:xfrm>
          <a:prstGeom prst="rect">
            <a:avLst/>
          </a:prstGeom>
        </p:spPr>
      </p:pic>
      <p:pic>
        <p:nvPicPr>
          <p:cNvPr id="15" name="Bild 14" descr="Klassrum kontur">
            <a:extLst>
              <a:ext uri="{FF2B5EF4-FFF2-40B4-BE49-F238E27FC236}">
                <a16:creationId xmlns:a16="http://schemas.microsoft.com/office/drawing/2014/main" id="{82FDABC1-EE84-4193-BA53-56AEBB2C04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66770" y="2910498"/>
            <a:ext cx="914400" cy="914400"/>
          </a:xfrm>
          <a:prstGeom prst="rect">
            <a:avLst/>
          </a:prstGeom>
        </p:spPr>
      </p:pic>
      <p:pic>
        <p:nvPicPr>
          <p:cNvPr id="17" name="Bild 16" descr="Möte kontur">
            <a:extLst>
              <a:ext uri="{FF2B5EF4-FFF2-40B4-BE49-F238E27FC236}">
                <a16:creationId xmlns:a16="http://schemas.microsoft.com/office/drawing/2014/main" id="{6A3E5566-C084-4FD1-8535-D21249C3B5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93767" y="10736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62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ED61AB-116D-36E4-EE28-CB276CD20AFA}"/>
              </a:ext>
            </a:extLst>
          </p:cNvPr>
          <p:cNvSpPr txBox="1"/>
          <p:nvPr/>
        </p:nvSpPr>
        <p:spPr>
          <a:xfrm>
            <a:off x="341376" y="1008684"/>
            <a:ext cx="6152380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tx2"/>
                </a:solidFill>
                <a:effectLst/>
              </a:rPr>
              <a:t>Varför</a:t>
            </a:r>
            <a:r>
              <a:rPr lang="en-US" sz="24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</a:rPr>
              <a:t>fuskar</a:t>
            </a:r>
            <a:r>
              <a:rPr lang="en-US" sz="24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</a:rPr>
              <a:t>studenter</a:t>
            </a:r>
            <a:r>
              <a:rPr lang="en-US" sz="2400" b="1" dirty="0">
                <a:solidFill>
                  <a:schemeClr val="tx2"/>
                </a:solidFill>
                <a:effectLst/>
              </a:rPr>
              <a:t>? </a:t>
            </a:r>
            <a:endParaRPr lang="en-US" sz="2400" dirty="0">
              <a:solidFill>
                <a:schemeClr val="tx2"/>
              </a:solidFill>
              <a:effectLst/>
            </a:endParaRPr>
          </a:p>
          <a:p>
            <a:pPr marL="342900" lvl="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effectLst/>
              </a:rPr>
              <a:t>Stress/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tidsbrist</a:t>
            </a:r>
            <a:endParaRPr lang="en-US" sz="2400" dirty="0">
              <a:solidFill>
                <a:schemeClr val="tx2"/>
              </a:solidFill>
              <a:effectLst/>
            </a:endParaRPr>
          </a:p>
          <a:p>
            <a:pPr marL="342900" lvl="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effectLst/>
              </a:rPr>
              <a:t>Missförstånd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</a:p>
          <a:p>
            <a:pPr marL="342900" lvl="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effectLst/>
              </a:rPr>
              <a:t>Oerfarenhet</a:t>
            </a:r>
            <a:r>
              <a:rPr lang="en-US" sz="2400" dirty="0">
                <a:solidFill>
                  <a:schemeClr val="tx2"/>
                </a:solidFill>
                <a:effectLst/>
              </a:rPr>
              <a:t>,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okunskap</a:t>
            </a:r>
            <a:r>
              <a:rPr lang="en-US" sz="2400" dirty="0">
                <a:solidFill>
                  <a:schemeClr val="tx2"/>
                </a:solidFill>
                <a:effectLst/>
              </a:rPr>
              <a:t>,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språksvårigheter</a:t>
            </a:r>
            <a:endParaRPr lang="en-US" sz="2400" dirty="0">
              <a:solidFill>
                <a:schemeClr val="tx2"/>
              </a:solidFill>
              <a:effectLst/>
            </a:endParaRPr>
          </a:p>
          <a:p>
            <a:pPr marL="342900" lvl="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effectLst/>
              </a:rPr>
              <a:t>Uppgiftsformulering</a:t>
            </a:r>
            <a:r>
              <a:rPr lang="en-US" sz="2400" dirty="0">
                <a:solidFill>
                  <a:schemeClr val="tx2"/>
                </a:solidFill>
                <a:effectLst/>
              </a:rPr>
              <a:t>, </a:t>
            </a:r>
          </a:p>
          <a:p>
            <a:pPr marL="342900" lvl="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effectLst/>
              </a:rPr>
              <a:t>Examinationsform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</a:p>
          <a:p>
            <a:pPr marL="342900" lvl="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effectLst/>
              </a:rPr>
              <a:t>”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Som</a:t>
            </a:r>
            <a:r>
              <a:rPr lang="en-US" sz="2400" dirty="0">
                <a:solidFill>
                  <a:schemeClr val="tx2"/>
                </a:solidFill>
                <a:effectLst/>
              </a:rPr>
              <a:t> man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frågar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får</a:t>
            </a:r>
            <a:r>
              <a:rPr lang="en-US" sz="2400" dirty="0">
                <a:solidFill>
                  <a:schemeClr val="tx2"/>
                </a:solidFill>
                <a:effectLst/>
              </a:rPr>
              <a:t> man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svar</a:t>
            </a:r>
            <a:r>
              <a:rPr lang="en-US" sz="2400" dirty="0">
                <a:solidFill>
                  <a:schemeClr val="tx2"/>
                </a:solidFill>
                <a:effectLst/>
              </a:rPr>
              <a:t>” </a:t>
            </a:r>
          </a:p>
          <a:p>
            <a:pPr marL="342900" lvl="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2"/>
                </a:solidFill>
                <a:effectLst/>
              </a:rPr>
              <a:t>Det finns en människa bakom varje anmälan</a:t>
            </a:r>
            <a:endParaRPr lang="en-US" sz="2400" dirty="0">
              <a:solidFill>
                <a:schemeClr val="tx2"/>
              </a:solidFill>
              <a:effectLst/>
            </a:endParaRPr>
          </a:p>
          <a:p>
            <a:pPr marL="342900" lvl="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effectLst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E9A2138-7F21-AD33-B5FE-C18E09859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20" r="1" b="1"/>
          <a:stretch/>
        </p:blipFill>
        <p:spPr>
          <a:xfrm>
            <a:off x="7543800" y="2391853"/>
            <a:ext cx="4142232" cy="2410699"/>
          </a:xfrm>
          <a:prstGeom prst="rect">
            <a:avLst/>
          </a:prstGeom>
        </p:spPr>
      </p:pic>
      <p:pic>
        <p:nvPicPr>
          <p:cNvPr id="4" name="Bild 2" descr="Klicka här för att komma till förstasidan">
            <a:hlinkClick r:id="rId4" tooltip="&quot;Klicka här för att komma till förstasidan&quot;"/>
            <a:extLst>
              <a:ext uri="{FF2B5EF4-FFF2-40B4-BE49-F238E27FC236}">
                <a16:creationId xmlns:a16="http://schemas.microsoft.com/office/drawing/2014/main" id="{934952E9-CB36-9E66-3F0D-2002C6FC4FD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81170" y="5581435"/>
            <a:ext cx="2182813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8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369"/>
            <a:ext cx="6091008" cy="6858000"/>
            <a:chOff x="305" y="-369"/>
            <a:chExt cx="6091008" cy="685800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8">
            <a:extLst>
              <a:ext uri="{FF2B5EF4-FFF2-40B4-BE49-F238E27FC236}">
                <a16:creationId xmlns:a16="http://schemas.microsoft.com/office/drawing/2014/main" id="{EBABB498-BBC5-7EE7-8380-2130F92D2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437" y="1709755"/>
            <a:ext cx="3785616" cy="376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7EED6B-36AD-AF1F-A4F9-4EE1F2BAD2C4}"/>
              </a:ext>
            </a:extLst>
          </p:cNvPr>
          <p:cNvSpPr txBox="1"/>
          <p:nvPr/>
        </p:nvSpPr>
        <p:spPr>
          <a:xfrm>
            <a:off x="5701442" y="446809"/>
            <a:ext cx="5816121" cy="5964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Diskussionsfrågor</a:t>
            </a:r>
            <a:endParaRPr lang="en-US" sz="2400" dirty="0">
              <a:solidFill>
                <a:schemeClr val="tx2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2"/>
              </a:solidFill>
              <a:effectLst/>
              <a:latin typeface="Comic Sans MS" panose="030F0702030302020204" pitchFamily="66" charset="0"/>
            </a:endParaRP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 err="1">
                <a:solidFill>
                  <a:schemeClr val="tx2"/>
                </a:solidFill>
                <a:effectLst/>
              </a:rPr>
              <a:t>Hur</a:t>
            </a:r>
            <a:r>
              <a:rPr lang="en-US" sz="2400" dirty="0">
                <a:solidFill>
                  <a:schemeClr val="tx2"/>
                </a:solidFill>
                <a:effectLst/>
              </a:rPr>
              <a:t> ser du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på</a:t>
            </a:r>
            <a:r>
              <a:rPr lang="en-US" sz="2400" dirty="0">
                <a:solidFill>
                  <a:schemeClr val="tx2"/>
                </a:solidFill>
                <a:effectLst/>
              </a:rPr>
              <a:t> de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frågor</a:t>
            </a:r>
            <a:r>
              <a:rPr lang="en-US" sz="2400" dirty="0">
                <a:solidFill>
                  <a:schemeClr val="tx2"/>
                </a:solidFill>
                <a:effectLst/>
              </a:rPr>
              <a:t>/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uppgifter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som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ges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på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salstentor</a:t>
            </a:r>
            <a:r>
              <a:rPr lang="en-US" sz="2400" dirty="0">
                <a:solidFill>
                  <a:schemeClr val="tx2"/>
                </a:solidFill>
                <a:effectLst/>
              </a:rPr>
              <a:t>/i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hemtentor</a:t>
            </a:r>
            <a:r>
              <a:rPr lang="en-US" sz="2400" dirty="0">
                <a:solidFill>
                  <a:schemeClr val="tx2"/>
                </a:solidFill>
                <a:effectLst/>
              </a:rPr>
              <a:t>?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Erfarenheter</a:t>
            </a:r>
            <a:r>
              <a:rPr lang="en-US" sz="2400" dirty="0">
                <a:solidFill>
                  <a:schemeClr val="tx2"/>
                </a:solidFill>
                <a:effectLst/>
              </a:rPr>
              <a:t>/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goda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exempel</a:t>
            </a:r>
            <a:r>
              <a:rPr lang="en-US" sz="2400" dirty="0">
                <a:solidFill>
                  <a:schemeClr val="tx2"/>
                </a:solidFill>
                <a:effectLst/>
              </a:rPr>
              <a:t>? </a:t>
            </a:r>
          </a:p>
          <a:p>
            <a:pPr marL="228600">
              <a:lnSpc>
                <a:spcPct val="90000"/>
              </a:lnSpc>
            </a:pPr>
            <a:endParaRPr lang="en-US" sz="2400" dirty="0">
              <a:solidFill>
                <a:schemeClr val="tx2"/>
              </a:solidFill>
              <a:effectLst/>
            </a:endParaRP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 err="1">
                <a:solidFill>
                  <a:schemeClr val="tx2"/>
                </a:solidFill>
                <a:effectLst/>
              </a:rPr>
              <a:t>Delge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varandra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exempel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på</a:t>
            </a:r>
            <a:r>
              <a:rPr lang="en-US" sz="2400" dirty="0">
                <a:solidFill>
                  <a:schemeClr val="tx2"/>
                </a:solidFill>
                <a:effectLst/>
              </a:rPr>
              <a:t> ”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Originella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frågor</a:t>
            </a:r>
            <a:r>
              <a:rPr lang="en-US" sz="2400" dirty="0">
                <a:solidFill>
                  <a:schemeClr val="tx2"/>
                </a:solidFill>
                <a:effectLst/>
              </a:rPr>
              <a:t>”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dvs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frågor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som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inte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inbjuder</a:t>
            </a:r>
            <a:r>
              <a:rPr lang="en-US" sz="2400" dirty="0">
                <a:solidFill>
                  <a:schemeClr val="tx2"/>
                </a:solidFill>
                <a:effectLst/>
              </a:rPr>
              <a:t> till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plagiat</a:t>
            </a:r>
            <a:r>
              <a:rPr lang="en-US" sz="2400" dirty="0">
                <a:solidFill>
                  <a:schemeClr val="tx2"/>
                </a:solidFill>
                <a:effectLst/>
              </a:rPr>
              <a:t>. </a:t>
            </a:r>
          </a:p>
          <a:p>
            <a:pPr marL="228600">
              <a:lnSpc>
                <a:spcPct val="90000"/>
              </a:lnSpc>
            </a:pPr>
            <a:endParaRPr lang="en-US" sz="2400" dirty="0">
              <a:solidFill>
                <a:schemeClr val="tx2"/>
              </a:solidFill>
              <a:effectLst/>
            </a:endParaRP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 err="1">
                <a:solidFill>
                  <a:schemeClr val="tx2"/>
                </a:solidFill>
                <a:effectLst/>
              </a:rPr>
              <a:t>Vad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tas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upp</a:t>
            </a:r>
            <a:r>
              <a:rPr lang="en-US" sz="2400" dirty="0">
                <a:solidFill>
                  <a:schemeClr val="tx2"/>
                </a:solidFill>
                <a:effectLst/>
              </a:rPr>
              <a:t> i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utbildningen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vad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gäller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akademiskt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skrivande</a:t>
            </a:r>
            <a:r>
              <a:rPr lang="en-US" sz="2400" dirty="0">
                <a:solidFill>
                  <a:schemeClr val="tx2"/>
                </a:solidFill>
                <a:effectLst/>
              </a:rPr>
              <a:t>?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Goda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idéer</a:t>
            </a:r>
            <a:r>
              <a:rPr lang="en-US" sz="2400" dirty="0">
                <a:solidFill>
                  <a:schemeClr val="tx2"/>
                </a:solidFill>
                <a:effectLst/>
              </a:rPr>
              <a:t>,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vad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behöver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utvecklas</a:t>
            </a:r>
            <a:r>
              <a:rPr lang="en-US" sz="2400" dirty="0">
                <a:solidFill>
                  <a:schemeClr val="tx2"/>
                </a:solidFill>
                <a:effectLst/>
              </a:rPr>
              <a:t>?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Hur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kan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en</a:t>
            </a:r>
            <a:r>
              <a:rPr lang="en-US" sz="2400" dirty="0">
                <a:solidFill>
                  <a:schemeClr val="tx2"/>
                </a:solidFill>
                <a:effectLst/>
              </a:rPr>
              <a:t> progression se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ut</a:t>
            </a:r>
            <a:r>
              <a:rPr lang="en-US" sz="2400" dirty="0">
                <a:solidFill>
                  <a:schemeClr val="tx2"/>
                </a:solidFill>
                <a:effectLst/>
              </a:rPr>
              <a:t>? </a:t>
            </a:r>
          </a:p>
          <a:p>
            <a:pPr marL="114300" lvl="0">
              <a:lnSpc>
                <a:spcPct val="90000"/>
              </a:lnSpc>
              <a:tabLst>
                <a:tab pos="457200" algn="l"/>
              </a:tabLst>
            </a:pPr>
            <a:endParaRPr lang="en-US" sz="2400" dirty="0">
              <a:solidFill>
                <a:schemeClr val="tx2"/>
              </a:solidFill>
              <a:effectLst/>
            </a:endParaRP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 err="1">
                <a:solidFill>
                  <a:schemeClr val="tx2"/>
                </a:solidFill>
                <a:effectLst/>
              </a:rPr>
              <a:t>Hur</a:t>
            </a:r>
            <a:r>
              <a:rPr lang="en-US" sz="2400" dirty="0">
                <a:solidFill>
                  <a:schemeClr val="tx2"/>
                </a:solidFill>
                <a:effectLst/>
              </a:rPr>
              <a:t> ska man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tänka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gällande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samarbete</a:t>
            </a:r>
            <a:r>
              <a:rPr lang="en-US" sz="2400" dirty="0">
                <a:solidFill>
                  <a:schemeClr val="tx2"/>
                </a:solidFill>
                <a:effectLst/>
              </a:rPr>
              <a:t> i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textskrivande</a:t>
            </a:r>
            <a:r>
              <a:rPr lang="en-US" sz="2400" dirty="0">
                <a:solidFill>
                  <a:schemeClr val="tx2"/>
                </a:solidFill>
                <a:effectLst/>
              </a:rPr>
              <a:t> för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att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minska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risken</a:t>
            </a:r>
            <a:r>
              <a:rPr lang="en-US" sz="2400" dirty="0">
                <a:solidFill>
                  <a:schemeClr val="tx2"/>
                </a:solidFill>
                <a:effectLst/>
              </a:rPr>
              <a:t> för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otillåtet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samarbete</a:t>
            </a:r>
            <a:r>
              <a:rPr lang="en-US" sz="2400" dirty="0">
                <a:solidFill>
                  <a:schemeClr val="tx2"/>
                </a:solidFill>
                <a:effectLst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3EA668-6163-4DF4-AC9B-A9D8A4C0F182}"/>
              </a:ext>
            </a:extLst>
          </p:cNvPr>
          <p:cNvSpPr txBox="1"/>
          <p:nvPr/>
        </p:nvSpPr>
        <p:spPr>
          <a:xfrm>
            <a:off x="1915826" y="1236257"/>
            <a:ext cx="9833548" cy="3446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Bild 2" descr="Klicka här för att komma till förstasidan">
            <a:hlinkClick r:id="rId4" tooltip="&quot;Klicka här för att komma till förstasidan&quot;"/>
            <a:extLst>
              <a:ext uri="{FF2B5EF4-FFF2-40B4-BE49-F238E27FC236}">
                <a16:creationId xmlns:a16="http://schemas.microsoft.com/office/drawing/2014/main" id="{72A3B38A-EB23-6E1D-7CDB-E5CACE2C996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8882" y="5727146"/>
            <a:ext cx="2182813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22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AE957-75B8-53C4-CB19-1FD044926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95" y="250538"/>
            <a:ext cx="5145024" cy="14540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chemeClr val="tx2"/>
                </a:solidFill>
              </a:rPr>
              <a:t>Litteratur</a:t>
            </a:r>
            <a:r>
              <a:rPr lang="en-US" sz="3600" dirty="0">
                <a:solidFill>
                  <a:schemeClr val="tx2"/>
                </a:solidFill>
              </a:rPr>
              <a:t>- </a:t>
            </a:r>
            <a:r>
              <a:rPr lang="en-US" sz="3600" dirty="0" err="1">
                <a:solidFill>
                  <a:schemeClr val="tx2"/>
                </a:solidFill>
              </a:rPr>
              <a:t>länktips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6" name="Picture 5" descr="Polygon&#10;&#10;Description automatically generated">
            <a:extLst>
              <a:ext uri="{FF2B5EF4-FFF2-40B4-BE49-F238E27FC236}">
                <a16:creationId xmlns:a16="http://schemas.microsoft.com/office/drawing/2014/main" id="{A91E7C30-4613-72E5-57B9-A76ED3B6E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962" y="1379400"/>
            <a:ext cx="1374486" cy="1723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74301C-739F-71A4-2524-90066D220C4A}"/>
              </a:ext>
            </a:extLst>
          </p:cNvPr>
          <p:cNvSpPr txBox="1"/>
          <p:nvPr/>
        </p:nvSpPr>
        <p:spPr>
          <a:xfrm>
            <a:off x="308147" y="2241147"/>
            <a:ext cx="7239232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Temacafé</a:t>
            </a:r>
            <a:r>
              <a:rPr lang="en-US" dirty="0">
                <a:solidFill>
                  <a:schemeClr val="tx2"/>
                </a:solidFill>
              </a:rPr>
              <a:t>: 6 </a:t>
            </a:r>
            <a:r>
              <a:rPr lang="en-US" dirty="0" err="1">
                <a:solidFill>
                  <a:schemeClr val="tx2"/>
                </a:solidFill>
              </a:rPr>
              <a:t>sep</a:t>
            </a:r>
            <a:r>
              <a:rPr lang="en-US" dirty="0">
                <a:solidFill>
                  <a:schemeClr val="tx2"/>
                </a:solidFill>
              </a:rPr>
              <a:t> 2022 | hpu.uhr.se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Resursbanken</a:t>
            </a:r>
            <a:r>
              <a:rPr lang="en-US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hpu.uhr.se</a:t>
            </a:r>
            <a:endParaRPr lang="en-US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Hjälp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studenter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att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undvika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plagiering</a:t>
            </a:r>
            <a:r>
              <a:rPr lang="en-US" dirty="0">
                <a:solidFill>
                  <a:schemeClr val="tx2"/>
                </a:solidFill>
              </a:rPr>
              <a:t> (J </a:t>
            </a:r>
            <a:r>
              <a:rPr lang="en-US" dirty="0" err="1">
                <a:solidFill>
                  <a:schemeClr val="tx2"/>
                </a:solidFill>
              </a:rPr>
              <a:t>Caroll</a:t>
            </a:r>
            <a:r>
              <a:rPr lang="en-US" dirty="0">
                <a:solidFill>
                  <a:schemeClr val="tx2"/>
                </a:solidFill>
              </a:rPr>
              <a:t> &amp; M </a:t>
            </a:r>
            <a:r>
              <a:rPr lang="en-US" dirty="0" err="1">
                <a:solidFill>
                  <a:schemeClr val="tx2"/>
                </a:solidFill>
              </a:rPr>
              <a:t>Zetterlind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https://kth.diva-portal.org/smash/get/diva2:498928/FULLTEXT01.pdf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Plagiat</a:t>
            </a:r>
            <a:r>
              <a:rPr lang="en-US" dirty="0">
                <a:solidFill>
                  <a:schemeClr val="tx2"/>
                </a:solidFill>
              </a:rPr>
              <a:t> — </a:t>
            </a:r>
            <a:r>
              <a:rPr lang="en-US" dirty="0" err="1">
                <a:solidFill>
                  <a:schemeClr val="tx2"/>
                </a:solidFill>
              </a:rPr>
              <a:t>hur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kan</a:t>
            </a:r>
            <a:r>
              <a:rPr lang="en-US" dirty="0">
                <a:solidFill>
                  <a:schemeClr val="tx2"/>
                </a:solidFill>
              </a:rPr>
              <a:t> det </a:t>
            </a:r>
            <a:r>
              <a:rPr lang="en-US" dirty="0" err="1">
                <a:solidFill>
                  <a:schemeClr val="tx2"/>
                </a:solidFill>
              </a:rPr>
              <a:t>undvikas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dirty="0" err="1">
                <a:solidFill>
                  <a:schemeClr val="tx2"/>
                </a:solidFill>
              </a:rPr>
              <a:t>Handbok</a:t>
            </a:r>
            <a:r>
              <a:rPr lang="en-US" dirty="0">
                <a:solidFill>
                  <a:schemeClr val="tx2"/>
                </a:solidFill>
              </a:rPr>
              <a:t> för </a:t>
            </a:r>
            <a:r>
              <a:rPr lang="en-US" dirty="0" err="1">
                <a:solidFill>
                  <a:schemeClr val="tx2"/>
                </a:solidFill>
              </a:rPr>
              <a:t>medarbetare</a:t>
            </a:r>
            <a:r>
              <a:rPr lang="en-US" dirty="0">
                <a:solidFill>
                  <a:schemeClr val="tx2"/>
                </a:solidFill>
              </a:rPr>
              <a:t> vid 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    </a:t>
            </a:r>
            <a:r>
              <a:rPr lang="en-US" dirty="0" err="1">
                <a:solidFill>
                  <a:schemeClr val="tx2"/>
                </a:solidFill>
              </a:rPr>
              <a:t>Stockholms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universitet</a:t>
            </a:r>
            <a:r>
              <a:rPr lang="en-US" dirty="0">
                <a:solidFill>
                  <a:schemeClr val="tx2"/>
                </a:solidFill>
              </a:rPr>
              <a:t> (C Bendixen, A </a:t>
            </a:r>
            <a:r>
              <a:rPr lang="en-US" dirty="0" err="1">
                <a:solidFill>
                  <a:schemeClr val="tx2"/>
                </a:solidFill>
              </a:rPr>
              <a:t>Gunnerstad</a:t>
            </a:r>
            <a:r>
              <a:rPr lang="en-US" dirty="0">
                <a:solidFill>
                  <a:schemeClr val="tx2"/>
                </a:solidFill>
              </a:rPr>
              <a:t>, C </a:t>
            </a:r>
            <a:r>
              <a:rPr lang="en-US" dirty="0" err="1">
                <a:solidFill>
                  <a:schemeClr val="tx2"/>
                </a:solidFill>
              </a:rPr>
              <a:t>Premat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dirty="0" err="1">
                <a:hlinkClick r:id="rId6"/>
              </a:rPr>
              <a:t>Appropriering</a:t>
            </a:r>
            <a:r>
              <a:rPr lang="sv-SE" dirty="0">
                <a:hlinkClick r:id="rId6"/>
              </a:rPr>
              <a:t> av fackkunskap - förutsättning för ett "godkänt" akademiskt skrivande? (diva-portal.org)</a:t>
            </a:r>
            <a:endParaRPr lang="en-US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hlinkClick r:id="rId7"/>
              </a:rPr>
              <a:t>Som man frågar får man svar : Andraspråksstudenter möter lärares krav i hemtentor (diva-portal.org)</a:t>
            </a:r>
            <a:endParaRPr lang="sv-SE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2"/>
              </a:solidFill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03D1F9B-7C23-DE94-858B-1B2054B526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9032" y="3641429"/>
            <a:ext cx="1397452" cy="19963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Bild 2" descr="Klicka här för att komma till förstasidan">
            <a:hlinkClick r:id="rId9" tooltip="&quot;Klicka här för att komma till förstasidan&quot;"/>
            <a:extLst>
              <a:ext uri="{FF2B5EF4-FFF2-40B4-BE49-F238E27FC236}">
                <a16:creationId xmlns:a16="http://schemas.microsoft.com/office/drawing/2014/main" id="{CA834141-5797-B902-F995-A692861B95A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33798" y="5770737"/>
            <a:ext cx="2182813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08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5821</TotalTime>
  <Words>351</Words>
  <Application>Microsoft Office PowerPoint</Application>
  <PresentationFormat>Widescreen</PresentationFormat>
  <Paragraphs>64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Meiryo</vt:lpstr>
      <vt:lpstr>Arial</vt:lpstr>
      <vt:lpstr>Calibri</vt:lpstr>
      <vt:lpstr>Calibri Light</vt:lpstr>
      <vt:lpstr>Comic Sans MS</vt:lpstr>
      <vt:lpstr>Garamond</vt:lpstr>
      <vt:lpstr>Times New Roman</vt:lpstr>
      <vt:lpstr>Office Theme</vt:lpstr>
      <vt:lpstr>Fusk och plagiat  Bibbi Ringsby Jansson ,Lisa Dimming, Carina Carlund  </vt:lpstr>
      <vt:lpstr>PowerPoint Presentation</vt:lpstr>
      <vt:lpstr>PowerPoint Presentation</vt:lpstr>
      <vt:lpstr>PowerPoint Presentation</vt:lpstr>
      <vt:lpstr>Litteratur- länktips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 undervisa blivande matematiklärare  i att undervisa i matematik   Ämnesdidaktisk konferens HV  10 nov. 2021  Lisa Dimming, Marie Ögren &amp; Marita Lundström,</dc:title>
  <dc:creator>Lisa Dimming</dc:creator>
  <cp:lastModifiedBy>Lisa Dimming (HV)</cp:lastModifiedBy>
  <cp:revision>89</cp:revision>
  <cp:lastPrinted>2022-05-10T19:41:18Z</cp:lastPrinted>
  <dcterms:created xsi:type="dcterms:W3CDTF">2021-11-09T06:26:58Z</dcterms:created>
  <dcterms:modified xsi:type="dcterms:W3CDTF">2022-10-06T10:56:12Z</dcterms:modified>
</cp:coreProperties>
</file>